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7.jpeg"/><Relationship Id="rId4" Type="http://schemas.openxmlformats.org/officeDocument/2006/relationships/image" Target="../media/image72.jpeg"/><Relationship Id="rId9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86.jpeg"/><Relationship Id="rId7" Type="http://schemas.openxmlformats.org/officeDocument/2006/relationships/image" Target="../media/image81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5.jpeg"/><Relationship Id="rId7" Type="http://schemas.openxmlformats.org/officeDocument/2006/relationships/image" Target="../media/image93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5.jpeg"/><Relationship Id="rId7" Type="http://schemas.openxmlformats.org/officeDocument/2006/relationships/image" Target="../media/image97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6.jpeg"/><Relationship Id="rId9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10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49.jpeg"/><Relationship Id="rId7" Type="http://schemas.openxmlformats.org/officeDocument/2006/relationships/image" Target="../media/image10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104.jpeg"/><Relationship Id="rId5" Type="http://schemas.openxmlformats.org/officeDocument/2006/relationships/image" Target="../media/image105.jpeg"/><Relationship Id="rId10" Type="http://schemas.openxmlformats.org/officeDocument/2006/relationships/image" Target="../media/image109.jpeg"/><Relationship Id="rId4" Type="http://schemas.openxmlformats.org/officeDocument/2006/relationships/image" Target="../media/image5.jpeg"/><Relationship Id="rId9" Type="http://schemas.openxmlformats.org/officeDocument/2006/relationships/image" Target="../media/image10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9.jpeg"/><Relationship Id="rId7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8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21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50.jpeg"/><Relationship Id="rId5" Type="http://schemas.openxmlformats.org/officeDocument/2006/relationships/image" Target="../media/image58.jpeg"/><Relationship Id="rId10" Type="http://schemas.openxmlformats.org/officeDocument/2006/relationships/image" Target="../media/image49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55974" y="1416371"/>
            <a:ext cx="6642781" cy="408631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АЛЬБОМ СХЕМАТИЧЕСКИХ МОДЕЛЕЙ ДЛЯ ДЕТЕЙ СТАРШЕГО ДОШКОЛЬНОГО ВОЗРАСТА. 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5667" y="5877123"/>
            <a:ext cx="68483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Составитель Железко С.А.</a:t>
            </a:r>
            <a:endParaRPr lang="ru-RU" sz="36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1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4299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САД. ШКОЛА.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29" y="1839653"/>
            <a:ext cx="265385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2.Адрес.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3.Сколько этажей?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4.Из чего построен?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5.Части.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6.Какие есть кабинеты?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7.Что делают в детском саду дети? 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8.Тебе нравится ходить  в детский сад? Почему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2631335"/>
              </p:ext>
            </p:extLst>
          </p:nvPr>
        </p:nvGraphicFramePr>
        <p:xfrm>
          <a:off x="3760985" y="2129604"/>
          <a:ext cx="4119516" cy="22985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9879"/>
                <a:gridCol w="1029879"/>
                <a:gridCol w="1029879"/>
                <a:gridCol w="1029879"/>
              </a:tblGrid>
              <a:tr h="11492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492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28" descr="детский сад1"/>
          <p:cNvPicPr/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4829492" y="2265150"/>
            <a:ext cx="815340" cy="76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9" descr="дет сад,профессии,транспорт"/>
          <p:cNvPicPr/>
          <p:nvPr/>
        </p:nvPicPr>
        <p:blipFill>
          <a:blip r:embed="rId3" cstate="print">
            <a:lum contrast="84000"/>
          </a:blip>
          <a:srcRect/>
          <a:stretch>
            <a:fillRect/>
          </a:stretch>
        </p:blipFill>
        <p:spPr bwMode="auto">
          <a:xfrm>
            <a:off x="5905817" y="2265150"/>
            <a:ext cx="769527" cy="7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0" descr="части"/>
          <p:cNvPicPr/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6935845" y="2265151"/>
            <a:ext cx="830348" cy="7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1" descr="времена года2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935845" y="3389704"/>
            <a:ext cx="830348" cy="81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2" descr="детский сад1"/>
          <p:cNvPicPr/>
          <p:nvPr/>
        </p:nvPicPr>
        <p:blipFill>
          <a:blip r:embed="rId6" cstate="print">
            <a:lum contrast="24000"/>
          </a:blip>
          <a:srcRect/>
          <a:stretch>
            <a:fillRect/>
          </a:stretch>
        </p:blipFill>
        <p:spPr bwMode="auto">
          <a:xfrm>
            <a:off x="5905817" y="3389704"/>
            <a:ext cx="769527" cy="81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3" descr="детский сад1"/>
          <p:cNvPicPr/>
          <p:nvPr/>
        </p:nvPicPr>
        <p:blipFill>
          <a:blip r:embed="rId7" cstate="print">
            <a:lum contrast="24000"/>
          </a:blip>
          <a:srcRect/>
          <a:stretch>
            <a:fillRect/>
          </a:stretch>
        </p:blipFill>
        <p:spPr bwMode="auto">
          <a:xfrm>
            <a:off x="4829492" y="3363492"/>
            <a:ext cx="815340" cy="83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4" descr="детский сад 2"/>
          <p:cNvPicPr/>
          <p:nvPr/>
        </p:nvPicPr>
        <p:blipFill>
          <a:blip r:embed="rId8" cstate="print">
            <a:lum contrast="48000"/>
          </a:blip>
          <a:srcRect/>
          <a:stretch>
            <a:fillRect/>
          </a:stretch>
        </p:blipFill>
        <p:spPr bwMode="auto">
          <a:xfrm>
            <a:off x="3884383" y="3363493"/>
            <a:ext cx="788357" cy="83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 descr="семья1"/>
          <p:cNvPicPr/>
          <p:nvPr/>
        </p:nvPicPr>
        <p:blipFill>
          <a:blip r:embed="rId9" cstate="print">
            <a:lum contrast="36000"/>
          </a:blip>
          <a:srcRect/>
          <a:stretch>
            <a:fillRect/>
          </a:stretch>
        </p:blipFill>
        <p:spPr bwMode="auto">
          <a:xfrm>
            <a:off x="3868102" y="2265151"/>
            <a:ext cx="804639" cy="76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905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92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ИНСТРУМЕНТЫ.</a:t>
            </a:r>
            <a:endParaRPr lang="ru-RU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05" y="1821378"/>
            <a:ext cx="2881794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2.Классификация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(музыкальный, плотницкий, сельскохозяйственный)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3.Величина.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4.Части.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5.Из чего сделан?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6.Легкий или тяжелый (еще какой)?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7.Кому нужен?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.Что можно делать этим  инструментом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9788545"/>
              </p:ext>
            </p:extLst>
          </p:nvPr>
        </p:nvGraphicFramePr>
        <p:xfrm>
          <a:off x="3777268" y="2585129"/>
          <a:ext cx="4135796" cy="20683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3949"/>
                <a:gridCol w="1033949"/>
                <a:gridCol w="1033949"/>
                <a:gridCol w="1033949"/>
              </a:tblGrid>
              <a:tr h="10341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341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28" descr="инструменты2"/>
          <p:cNvPicPr/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4944522" y="2699089"/>
            <a:ext cx="804863" cy="7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9" descr="овощи,фрукты2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968460" y="2699089"/>
            <a:ext cx="727710" cy="7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0" descr="одежда2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970489" y="2699088"/>
            <a:ext cx="795703" cy="7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1" descr="инструменты2"/>
          <p:cNvPicPr/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5968460" y="3725962"/>
            <a:ext cx="727710" cy="8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2" descr="семья2"/>
          <p:cNvPicPr/>
          <p:nvPr/>
        </p:nvPicPr>
        <p:blipFill>
          <a:blip r:embed="rId6" cstate="print">
            <a:lum contrast="36000"/>
          </a:blip>
          <a:srcRect/>
          <a:stretch>
            <a:fillRect/>
          </a:stretch>
        </p:blipFill>
        <p:spPr bwMode="auto">
          <a:xfrm>
            <a:off x="6970488" y="3725962"/>
            <a:ext cx="795703" cy="8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4" descr="Безымянны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4521" y="3725962"/>
            <a:ext cx="804863" cy="8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семья1"/>
          <p:cNvPicPr/>
          <p:nvPr/>
        </p:nvPicPr>
        <p:blipFill>
          <a:blip r:embed="rId8" cstate="print">
            <a:lum contrast="36000"/>
          </a:blip>
          <a:srcRect/>
          <a:stretch>
            <a:fillRect/>
          </a:stretch>
        </p:blipFill>
        <p:spPr bwMode="auto">
          <a:xfrm>
            <a:off x="3869038" y="2699089"/>
            <a:ext cx="901177" cy="7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 descr="http://www.vd-vd.ru/sites/default/files/storage/2010_06/b2ef4e07e11a24bb1f55cf0f019b5b92.jpg"/>
          <p:cNvPicPr/>
          <p:nvPr/>
        </p:nvPicPr>
        <p:blipFill>
          <a:blip r:embed="rId9" cstate="print"/>
          <a:srcRect t="50575" r="62255"/>
          <a:stretch>
            <a:fillRect/>
          </a:stretch>
        </p:blipFill>
        <p:spPr bwMode="auto">
          <a:xfrm>
            <a:off x="4115586" y="3945037"/>
            <a:ext cx="492029" cy="6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 descr="http://www.vd-vd.ru/sites/default/files/storage/2010_06/b2ef4e07e11a24bb1f55cf0f019b5b92.jpg"/>
          <p:cNvPicPr/>
          <p:nvPr/>
        </p:nvPicPr>
        <p:blipFill>
          <a:blip r:embed="rId10" cstate="print"/>
          <a:srcRect l="33968" b="30573"/>
          <a:stretch>
            <a:fillRect/>
          </a:stretch>
        </p:blipFill>
        <p:spPr bwMode="auto">
          <a:xfrm>
            <a:off x="3932706" y="3725962"/>
            <a:ext cx="528377" cy="45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796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6390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ПРОФЕССИИ.</a:t>
            </a:r>
            <a:endParaRPr lang="ru-RU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785" y="1628012"/>
            <a:ext cx="2849232" cy="45243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Место работы.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Какую одежду носят люди данной профессии?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Какие инструменты нужны для работы?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Мужская или женская   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Связана ли она с миром человека, животных, растений?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Что делают люди этой профессии?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 Твое отношение к профессии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4453312"/>
              </p:ext>
            </p:extLst>
          </p:nvPr>
        </p:nvGraphicFramePr>
        <p:xfrm>
          <a:off x="3809828" y="2344337"/>
          <a:ext cx="4299624" cy="19107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4906"/>
                <a:gridCol w="1074906"/>
                <a:gridCol w="1074906"/>
                <a:gridCol w="1074906"/>
              </a:tblGrid>
              <a:tr h="9553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5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36" descr="профессии1"/>
          <p:cNvPicPr/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4959046" y="2488171"/>
            <a:ext cx="828344" cy="63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7" descr="профессии1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28055" y="2488171"/>
            <a:ext cx="826383" cy="63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8" descr="профессии2"/>
          <p:cNvPicPr/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7061835" y="2488171"/>
            <a:ext cx="785764" cy="63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9" descr="семья2"/>
          <p:cNvPicPr/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6028055" y="3375101"/>
            <a:ext cx="826383" cy="6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0" descr="времена года2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7061835" y="3375102"/>
            <a:ext cx="785764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1" descr="профессии1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3930650" y="3375102"/>
            <a:ext cx="742091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2" descr="дет сад,профессии,транспорт"/>
          <p:cNvPicPr/>
          <p:nvPr/>
        </p:nvPicPr>
        <p:blipFill>
          <a:blip r:embed="rId8" cstate="print">
            <a:lum contrast="48000"/>
          </a:blip>
          <a:srcRect/>
          <a:stretch>
            <a:fillRect/>
          </a:stretch>
        </p:blipFill>
        <p:spPr bwMode="auto">
          <a:xfrm>
            <a:off x="4959046" y="3375101"/>
            <a:ext cx="828344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 descr="семья1"/>
          <p:cNvPicPr/>
          <p:nvPr/>
        </p:nvPicPr>
        <p:blipFill>
          <a:blip r:embed="rId9" cstate="print">
            <a:lum contrast="36000"/>
          </a:blip>
          <a:srcRect/>
          <a:stretch>
            <a:fillRect/>
          </a:stretch>
        </p:blipFill>
        <p:spPr bwMode="auto">
          <a:xfrm>
            <a:off x="3930650" y="2488171"/>
            <a:ext cx="742091" cy="63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853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453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ГОРОД.</a:t>
            </a:r>
            <a:endParaRPr lang="ru-RU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066" y="1676852"/>
            <a:ext cx="327254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2.Адрес.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3.Какие дома есть в городе?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4.Какие есть улицы?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Достопримечательности 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6.Какие профессии есть в городе?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7.Что люди делают люди для города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1192868"/>
              </p:ext>
            </p:extLst>
          </p:nvPr>
        </p:nvGraphicFramePr>
        <p:xfrm>
          <a:off x="4086613" y="2211006"/>
          <a:ext cx="4151740" cy="1859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7935"/>
                <a:gridCol w="1037935"/>
                <a:gridCol w="1037935"/>
                <a:gridCol w="1037935"/>
              </a:tblGrid>
              <a:tr h="929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95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44" descr="город"/>
          <p:cNvPicPr/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6356032" y="2413299"/>
            <a:ext cx="75890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5" descr="город"/>
          <p:cNvPicPr/>
          <p:nvPr/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 bwMode="auto">
          <a:xfrm>
            <a:off x="7405687" y="2334311"/>
            <a:ext cx="832666" cy="61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6" descr="город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329237" y="2334311"/>
            <a:ext cx="777240" cy="61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7" descr="город"/>
          <p:cNvPicPr/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4200582" y="3238158"/>
            <a:ext cx="797785" cy="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9" descr="город"/>
          <p:cNvPicPr/>
          <p:nvPr/>
        </p:nvPicPr>
        <p:blipFill>
          <a:blip r:embed="rId6" cstate="print">
            <a:lum contrast="36000"/>
          </a:blip>
          <a:srcRect/>
          <a:stretch>
            <a:fillRect/>
          </a:stretch>
        </p:blipFill>
        <p:spPr bwMode="auto">
          <a:xfrm>
            <a:off x="5329237" y="3238158"/>
            <a:ext cx="777240" cy="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9" descr="семья2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6356032" y="3238157"/>
            <a:ext cx="758908" cy="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0" descr="времена года2"/>
          <p:cNvPicPr/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7405687" y="3238157"/>
            <a:ext cx="832666" cy="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 descr="семья1"/>
          <p:cNvPicPr/>
          <p:nvPr/>
        </p:nvPicPr>
        <p:blipFill>
          <a:blip r:embed="rId9" cstate="print">
            <a:lum contrast="36000"/>
          </a:blip>
          <a:srcRect/>
          <a:stretch>
            <a:fillRect/>
          </a:stretch>
        </p:blipFill>
        <p:spPr bwMode="auto">
          <a:xfrm>
            <a:off x="4200582" y="2334312"/>
            <a:ext cx="797785" cy="61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953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92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МЕБЕЛЬ. </a:t>
            </a:r>
            <a:r>
              <a:rPr lang="ru-RU" sz="32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ЭЛЕКТРОПРИБОРЫ.</a:t>
            </a:r>
            <a:endParaRPr lang="ru-RU" sz="32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941" y="1807093"/>
            <a:ext cx="315857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2.Части.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3.Цвет.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4.Форма.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Из чего сделан?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Какая(ой) еще может быть мебель(электроприбор)?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Где стоит в доме?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 Что с ней(ним) можно делать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5928377"/>
              </p:ext>
            </p:extLst>
          </p:nvPr>
        </p:nvGraphicFramePr>
        <p:xfrm>
          <a:off x="3907518" y="2383491"/>
          <a:ext cx="4281988" cy="19729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0497"/>
                <a:gridCol w="1070497"/>
                <a:gridCol w="1070497"/>
                <a:gridCol w="1070497"/>
              </a:tblGrid>
              <a:tr h="9864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864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39" descr="семья2"/>
          <p:cNvPicPr/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7224712" y="3461671"/>
            <a:ext cx="835556" cy="7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семья1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042092" y="2504647"/>
            <a:ext cx="809743" cy="7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7" descr="схема мебель 2"/>
          <p:cNvPicPr/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076824" y="2504647"/>
            <a:ext cx="719138" cy="7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9" descr="Овощи,фрукты1"/>
          <p:cNvPicPr/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6114823" y="2504647"/>
            <a:ext cx="773414" cy="7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0" descr="Овощи,фрукты1"/>
          <p:cNvPicPr/>
          <p:nvPr/>
        </p:nvPicPr>
        <p:blipFill>
          <a:blip r:embed="rId6" cstate="print">
            <a:lum contrast="24000"/>
          </a:blip>
          <a:srcRect/>
          <a:stretch>
            <a:fillRect/>
          </a:stretch>
        </p:blipFill>
        <p:spPr bwMode="auto">
          <a:xfrm>
            <a:off x="7224712" y="2504646"/>
            <a:ext cx="835556" cy="7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1" descr="одежда2"/>
          <p:cNvPicPr/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4042091" y="3461671"/>
            <a:ext cx="809743" cy="7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2" descr="игрушки1"/>
          <p:cNvPicPr/>
          <p:nvPr/>
        </p:nvPicPr>
        <p:blipFill>
          <a:blip r:embed="rId8" cstate="print">
            <a:lum contrast="18000"/>
          </a:blip>
          <a:srcRect/>
          <a:stretch>
            <a:fillRect/>
          </a:stretch>
        </p:blipFill>
        <p:spPr bwMode="auto">
          <a:xfrm>
            <a:off x="5076824" y="3461671"/>
            <a:ext cx="719138" cy="7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 descr="мебель"/>
          <p:cNvPicPr/>
          <p:nvPr/>
        </p:nvPicPr>
        <p:blipFill>
          <a:blip r:embed="rId9" cstate="print">
            <a:lum contrast="48000"/>
          </a:blip>
          <a:srcRect/>
          <a:stretch>
            <a:fillRect/>
          </a:stretch>
        </p:blipFill>
        <p:spPr bwMode="auto">
          <a:xfrm>
            <a:off x="6114823" y="3461671"/>
            <a:ext cx="773414" cy="7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579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267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ПОСУДА</a:t>
            </a:r>
            <a:r>
              <a:rPr lang="ru-RU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023" y="2246656"/>
            <a:ext cx="2486869" cy="2862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Классификация.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3.Части.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4.Цвет.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5.Размер.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Из чего сделана?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Какая еще может быть посуда?                                                                                    8. Как </a:t>
            </a:r>
            <a:r>
              <a:rPr lang="ru-RU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испольэуется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1532"/>
              </p:ext>
            </p:extLst>
          </p:nvPr>
        </p:nvGraphicFramePr>
        <p:xfrm>
          <a:off x="3581890" y="2504048"/>
          <a:ext cx="4347456" cy="1859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6864"/>
                <a:gridCol w="1086864"/>
                <a:gridCol w="1086864"/>
                <a:gridCol w="1086864"/>
              </a:tblGrid>
              <a:tr h="929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95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Рисунок 39" descr="семья2"/>
          <p:cNvPicPr/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6921817" y="3552047"/>
            <a:ext cx="795532" cy="6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семья1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3581892" y="2631572"/>
            <a:ext cx="863108" cy="67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9" descr="Овощи,фрукты1"/>
          <p:cNvPicPr/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6921817" y="2631572"/>
            <a:ext cx="795532" cy="67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1" descr="одежда2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4699635" y="3552048"/>
            <a:ext cx="989330" cy="6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2" descr="игрушки1"/>
          <p:cNvPicPr/>
          <p:nvPr/>
        </p:nvPicPr>
        <p:blipFill>
          <a:blip r:embed="rId6" cstate="print">
            <a:lum contrast="18000"/>
          </a:blip>
          <a:srcRect/>
          <a:stretch>
            <a:fillRect/>
          </a:stretch>
        </p:blipFill>
        <p:spPr bwMode="auto">
          <a:xfrm>
            <a:off x="5869940" y="3552047"/>
            <a:ext cx="781050" cy="6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6" descr="посуда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5869940" y="2631572"/>
            <a:ext cx="781050" cy="67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7" descr="посуда"/>
          <p:cNvPicPr/>
          <p:nvPr/>
        </p:nvPicPr>
        <p:blipFill>
          <a:blip r:embed="rId8" cstate="print">
            <a:lum contrast="48000"/>
          </a:blip>
          <a:srcRect/>
          <a:stretch>
            <a:fillRect/>
          </a:stretch>
        </p:blipFill>
        <p:spPr bwMode="auto">
          <a:xfrm>
            <a:off x="4699635" y="2631572"/>
            <a:ext cx="989330" cy="67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8" descr="овощи,фрукты2"/>
          <p:cNvPicPr/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3581892" y="3552048"/>
            <a:ext cx="863108" cy="6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983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67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</a:t>
            </a:r>
            <a:r>
              <a:rPr lang="ru-RU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599" y="1904775"/>
            <a:ext cx="294692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Сезонность.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3.Половая принадлежность.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4.Форма одежды.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5.Инвентарь.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Какой может быть спортсмен?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что делает?                                                                                    8. Твое отношение к виду спорта. Почему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4715117"/>
              </p:ext>
            </p:extLst>
          </p:nvPr>
        </p:nvGraphicFramePr>
        <p:xfrm>
          <a:off x="3907518" y="2473033"/>
          <a:ext cx="4281992" cy="1859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0498"/>
                <a:gridCol w="1070498"/>
                <a:gridCol w="1070498"/>
                <a:gridCol w="1070498"/>
              </a:tblGrid>
              <a:tr h="929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9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2" descr="семья1"/>
          <p:cNvPicPr/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4033516" y="2617020"/>
            <a:ext cx="862911" cy="6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2" descr="игрушки1"/>
          <p:cNvPicPr/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5105976" y="3468687"/>
            <a:ext cx="755301" cy="7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9" descr="банки склянки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105976" y="2617020"/>
            <a:ext cx="755301" cy="6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времена года1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129914" y="2617020"/>
            <a:ext cx="757238" cy="6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0" descr="спорт"/>
          <p:cNvPicPr/>
          <p:nvPr/>
        </p:nvPicPr>
        <p:blipFill>
          <a:blip r:embed="rId6" cstate="print">
            <a:lum contrast="42000"/>
          </a:blip>
          <a:srcRect/>
          <a:stretch>
            <a:fillRect/>
          </a:stretch>
        </p:blipFill>
        <p:spPr bwMode="auto">
          <a:xfrm>
            <a:off x="7166731" y="2617020"/>
            <a:ext cx="745994" cy="6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1" descr="спорт"/>
          <p:cNvPicPr/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4033515" y="3468688"/>
            <a:ext cx="862911" cy="7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4" descr="времена года2"/>
          <p:cNvPicPr/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7166731" y="3468688"/>
            <a:ext cx="745994" cy="7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деревья2"/>
          <p:cNvPicPr/>
          <p:nvPr/>
        </p:nvPicPr>
        <p:blipFill>
          <a:blip r:embed="rId9" cstate="print">
            <a:lum contrast="36000"/>
          </a:blip>
          <a:srcRect/>
          <a:stretch>
            <a:fillRect/>
          </a:stretch>
        </p:blipFill>
        <p:spPr bwMode="auto">
          <a:xfrm>
            <a:off x="6129914" y="3468688"/>
            <a:ext cx="757238" cy="7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336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4530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НАСЕКОМЫЕ</a:t>
            </a:r>
            <a:r>
              <a:rPr lang="ru-RU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04" y="1562891"/>
            <a:ext cx="2767825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Части.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Цвет.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Размер.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5Где живет?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как называется его дом?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Чем питается?                                                                                    8. Что делает?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 Какую приносит пользу людям?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какое еще может быть насекомое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3116951"/>
              </p:ext>
            </p:extLst>
          </p:nvPr>
        </p:nvGraphicFramePr>
        <p:xfrm>
          <a:off x="3695861" y="2035013"/>
          <a:ext cx="4510940" cy="22303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188"/>
                <a:gridCol w="902188"/>
                <a:gridCol w="947170"/>
                <a:gridCol w="857206"/>
                <a:gridCol w="902188"/>
              </a:tblGrid>
              <a:tr h="11151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151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23" descr="игрушки1"/>
          <p:cNvPicPr/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7433501" y="3266051"/>
            <a:ext cx="626767" cy="7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0" descr="Овощи,фрукты1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5569267" y="2125477"/>
            <a:ext cx="697865" cy="85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семья1"/>
          <p:cNvPicPr/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3732847" y="2125477"/>
            <a:ext cx="695674" cy="85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8" descr="насекомые"/>
          <p:cNvPicPr/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4638356" y="2125477"/>
            <a:ext cx="685637" cy="85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8" descr="овощи,фрукты2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6533514" y="2125477"/>
            <a:ext cx="679114" cy="85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насекомые"/>
          <p:cNvPicPr/>
          <p:nvPr/>
        </p:nvPicPr>
        <p:blipFill>
          <a:blip r:embed="rId7" cstate="print">
            <a:lum contrast="42000"/>
          </a:blip>
          <a:srcRect/>
          <a:stretch>
            <a:fillRect/>
          </a:stretch>
        </p:blipFill>
        <p:spPr bwMode="auto">
          <a:xfrm>
            <a:off x="3732847" y="3266051"/>
            <a:ext cx="695674" cy="7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 descr="насекомые"/>
          <p:cNvPicPr/>
          <p:nvPr/>
        </p:nvPicPr>
        <p:blipFill>
          <a:blip r:embed="rId8" cstate="print">
            <a:lum contrast="42000"/>
          </a:blip>
          <a:srcRect/>
          <a:stretch>
            <a:fillRect/>
          </a:stretch>
        </p:blipFill>
        <p:spPr bwMode="auto">
          <a:xfrm>
            <a:off x="7433501" y="2125476"/>
            <a:ext cx="626767" cy="85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 descr="насекомые"/>
          <p:cNvPicPr/>
          <p:nvPr/>
        </p:nvPicPr>
        <p:blipFill>
          <a:blip r:embed="rId9" cstate="print">
            <a:lum contrast="24000"/>
          </a:blip>
          <a:srcRect/>
          <a:stretch>
            <a:fillRect/>
          </a:stretch>
        </p:blipFill>
        <p:spPr bwMode="auto">
          <a:xfrm>
            <a:off x="4638356" y="3266051"/>
            <a:ext cx="685637" cy="7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0" descr="овощи, фрукты3"/>
          <p:cNvPicPr/>
          <p:nvPr/>
        </p:nvPicPr>
        <p:blipFill>
          <a:blip r:embed="rId10" cstate="print">
            <a:lum contrast="36000"/>
          </a:blip>
          <a:srcRect/>
          <a:stretch>
            <a:fillRect/>
          </a:stretch>
        </p:blipFill>
        <p:spPr bwMode="auto">
          <a:xfrm>
            <a:off x="6533514" y="3266051"/>
            <a:ext cx="679114" cy="7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деревья2"/>
          <p:cNvPicPr/>
          <p:nvPr/>
        </p:nvPicPr>
        <p:blipFill>
          <a:blip r:embed="rId11" cstate="print">
            <a:lum contrast="36000"/>
          </a:blip>
          <a:srcRect/>
          <a:stretch>
            <a:fillRect/>
          </a:stretch>
        </p:blipFill>
        <p:spPr bwMode="auto">
          <a:xfrm>
            <a:off x="5569267" y="3266051"/>
            <a:ext cx="697865" cy="7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114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043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ВРЕМЕНА </a:t>
            </a:r>
            <a:r>
              <a:rPr lang="ru-RU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ГОДА.</a:t>
            </a:r>
            <a:endParaRPr lang="ru-RU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911" y="2148976"/>
            <a:ext cx="293063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2.Солнце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3.Небо (осадки)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4.Деревья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5.Земля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6.Одежда людей.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7.Изменение в жизни животных и птиц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Твое отношение к времени года</a:t>
            </a:r>
          </a:p>
          <a:p>
            <a:pPr algn="ctr"/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562584"/>
              </p:ext>
            </p:extLst>
          </p:nvPr>
        </p:nvGraphicFramePr>
        <p:xfrm>
          <a:off x="4054049" y="2350932"/>
          <a:ext cx="3826452" cy="19078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56613"/>
                <a:gridCol w="956613"/>
                <a:gridCol w="956613"/>
                <a:gridCol w="956613"/>
              </a:tblGrid>
              <a:tr h="953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3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Рисунок 2" descr="семья1"/>
          <p:cNvPicPr/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4160116" y="2490009"/>
            <a:ext cx="724282" cy="6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4" descr="времена года1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76649" y="3505094"/>
            <a:ext cx="676664" cy="5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5" descr="времена года1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486859" y="3549067"/>
            <a:ext cx="373046" cy="34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0" descr="времена года2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983730" y="3434046"/>
            <a:ext cx="749900" cy="6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времена года1"/>
          <p:cNvPicPr/>
          <p:nvPr/>
        </p:nvPicPr>
        <p:blipFill>
          <a:blip r:embed="rId6" cstate="print">
            <a:lum contrast="36000"/>
          </a:blip>
          <a:srcRect/>
          <a:stretch>
            <a:fillRect/>
          </a:stretch>
        </p:blipFill>
        <p:spPr bwMode="auto">
          <a:xfrm>
            <a:off x="5196205" y="2490009"/>
            <a:ext cx="686435" cy="6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 descr="времена года1"/>
          <p:cNvPicPr/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6076649" y="2490009"/>
            <a:ext cx="783256" cy="6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 descr="времена года3"/>
          <p:cNvPicPr/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7055167" y="2490009"/>
            <a:ext cx="678463" cy="6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2" descr="времена года3"/>
          <p:cNvPicPr/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4160116" y="3434046"/>
            <a:ext cx="724282" cy="6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6" descr="времена года1"/>
          <p:cNvPicPr/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5196205" y="3434045"/>
            <a:ext cx="618338" cy="6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50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569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ДОМАШНИЕ, ЗИМУЮЩИЕ И ПЕРЕЛЕТНЫЕ </a:t>
            </a:r>
            <a:r>
              <a:rPr lang="ru-RU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ПТИЦЫ.</a:t>
            </a:r>
            <a:endParaRPr lang="ru-RU" sz="28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023" y="2181536"/>
            <a:ext cx="247058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Классификация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Части 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4.Где живут?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5.Чем питаются?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6.Назови семью?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7.Как голос подает?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Какую приносит пользу?</a:t>
            </a:r>
          </a:p>
          <a:p>
            <a:pPr algn="ctr"/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5124520"/>
              </p:ext>
            </p:extLst>
          </p:nvPr>
        </p:nvGraphicFramePr>
        <p:xfrm>
          <a:off x="3809830" y="2227284"/>
          <a:ext cx="4054388" cy="20543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3597"/>
                <a:gridCol w="1013597"/>
                <a:gridCol w="1013597"/>
                <a:gridCol w="1013597"/>
              </a:tblGrid>
              <a:tr h="1027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271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2" descr="семья1"/>
          <p:cNvPicPr/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3925636" y="2356277"/>
            <a:ext cx="763386" cy="72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птицы(дом,перел,зим)1"/>
          <p:cNvPicPr/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964429" y="2356277"/>
            <a:ext cx="713423" cy="72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4" descr="птицы(дом,перел,зим)1"/>
          <p:cNvPicPr/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6944677" y="2356275"/>
            <a:ext cx="723828" cy="72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5" descr="птицы(дом,перел,зим)1"/>
          <p:cNvPicPr/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5952172" y="2356276"/>
            <a:ext cx="723172" cy="72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6" descr="птицы(дом,перел,зим)1"/>
          <p:cNvPicPr/>
          <p:nvPr/>
        </p:nvPicPr>
        <p:blipFill>
          <a:blip r:embed="rId6" cstate="print">
            <a:lum contrast="18000"/>
          </a:blip>
          <a:srcRect/>
          <a:stretch>
            <a:fillRect/>
          </a:stretch>
        </p:blipFill>
        <p:spPr bwMode="auto">
          <a:xfrm>
            <a:off x="3925636" y="3386565"/>
            <a:ext cx="763386" cy="6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7" descr="одежда3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4964428" y="3386565"/>
            <a:ext cx="713423" cy="6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8" descr="птицы(дом,перел,зим)1"/>
          <p:cNvPicPr/>
          <p:nvPr/>
        </p:nvPicPr>
        <p:blipFill>
          <a:blip r:embed="rId8" cstate="print">
            <a:lum contrast="24000"/>
          </a:blip>
          <a:srcRect/>
          <a:stretch>
            <a:fillRect/>
          </a:stretch>
        </p:blipFill>
        <p:spPr bwMode="auto">
          <a:xfrm>
            <a:off x="5952172" y="3386565"/>
            <a:ext cx="723172" cy="6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9" descr="деревья3"/>
          <p:cNvPicPr/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6944677" y="3386565"/>
            <a:ext cx="723828" cy="6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347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2902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ЦВЕТЫ. КОМНАТНЫЕ </a:t>
            </a:r>
            <a:r>
              <a:rPr lang="ru-RU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РАСТЕНИЯ.</a:t>
            </a:r>
            <a:endParaRPr lang="ru-RU" sz="28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023" y="1986174"/>
            <a:ext cx="2584557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2.Классификация 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Где растет?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Части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Цвет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6.Что может делать цветок?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7.Что можно делать с цветком?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8.Какую пользу приносит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3910798"/>
              </p:ext>
            </p:extLst>
          </p:nvPr>
        </p:nvGraphicFramePr>
        <p:xfrm>
          <a:off x="3956362" y="2464282"/>
          <a:ext cx="3940420" cy="1915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5105"/>
                <a:gridCol w="985105"/>
                <a:gridCol w="985105"/>
                <a:gridCol w="985105"/>
              </a:tblGrid>
              <a:tr h="9575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75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2" descr="семья1"/>
          <p:cNvPicPr/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4079904" y="2611656"/>
            <a:ext cx="739369" cy="6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0" descr="овощи, фрукты3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935470" y="3485023"/>
            <a:ext cx="651628" cy="7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комнатн растения, цветы"/>
          <p:cNvPicPr/>
          <p:nvPr/>
        </p:nvPicPr>
        <p:blipFill>
          <a:blip r:embed="rId4" cstate="print">
            <a:lum contrast="54000"/>
          </a:blip>
          <a:srcRect/>
          <a:stretch>
            <a:fillRect/>
          </a:stretch>
        </p:blipFill>
        <p:spPr bwMode="auto">
          <a:xfrm>
            <a:off x="5049520" y="2611656"/>
            <a:ext cx="697788" cy="6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4" descr="комнатн растения, цветы"/>
          <p:cNvPicPr/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6078220" y="2611656"/>
            <a:ext cx="597124" cy="6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5" descr="семья2"/>
          <p:cNvPicPr/>
          <p:nvPr/>
        </p:nvPicPr>
        <p:blipFill>
          <a:blip r:embed="rId6" cstate="print">
            <a:lum contrast="36000"/>
          </a:blip>
          <a:srcRect/>
          <a:stretch>
            <a:fillRect/>
          </a:stretch>
        </p:blipFill>
        <p:spPr bwMode="auto">
          <a:xfrm>
            <a:off x="6078220" y="3485023"/>
            <a:ext cx="597124" cy="7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деревья2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5049520" y="3485023"/>
            <a:ext cx="697788" cy="7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8" descr="Овощи,фрукты1"/>
          <p:cNvPicPr/>
          <p:nvPr/>
        </p:nvPicPr>
        <p:blipFill>
          <a:blip r:embed="rId8" cstate="print">
            <a:lum contrast="36000"/>
          </a:blip>
          <a:srcRect/>
          <a:stretch>
            <a:fillRect/>
          </a:stretch>
        </p:blipFill>
        <p:spPr bwMode="auto">
          <a:xfrm>
            <a:off x="4079903" y="3485023"/>
            <a:ext cx="739369" cy="7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3" descr="комнатн растения, цветы"/>
          <p:cNvPicPr/>
          <p:nvPr/>
        </p:nvPicPr>
        <p:blipFill>
          <a:blip r:embed="rId9" cstate="print">
            <a:lum contrast="42000"/>
          </a:blip>
          <a:srcRect/>
          <a:stretch>
            <a:fillRect/>
          </a:stretch>
        </p:blipFill>
        <p:spPr bwMode="auto">
          <a:xfrm>
            <a:off x="6935471" y="2611656"/>
            <a:ext cx="651628" cy="6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779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4530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ДЕРЕВЬЯ.</a:t>
            </a:r>
            <a:endParaRPr lang="ru-RU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942" y="1595451"/>
            <a:ext cx="2849232" cy="45243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2.Классификация (лиственное, хвойное)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3.Высокое, низкое.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4.Части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5.Где растет? (город, сад, лес)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6.Сезонность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7.Что делает?                                                   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.Что с ним можно делать?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.Какю пользу приносит человеку,    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животным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.Занесено в красную книгу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5388852"/>
              </p:ext>
            </p:extLst>
          </p:nvPr>
        </p:nvGraphicFramePr>
        <p:xfrm>
          <a:off x="3728422" y="2473032"/>
          <a:ext cx="4462095" cy="21520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92419"/>
                <a:gridCol w="892419"/>
                <a:gridCol w="892419"/>
                <a:gridCol w="892419"/>
                <a:gridCol w="892419"/>
              </a:tblGrid>
              <a:tr h="1076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76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5" descr="деревья1"/>
          <p:cNvPicPr/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7408004" y="2645425"/>
            <a:ext cx="652264" cy="7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деревья3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482448" y="3705439"/>
            <a:ext cx="713898" cy="6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деревья1"/>
          <p:cNvPicPr/>
          <p:nvPr/>
        </p:nvPicPr>
        <p:blipFill>
          <a:blip r:embed="rId4" cstate="print">
            <a:lum contrast="42000"/>
          </a:blip>
          <a:srcRect/>
          <a:stretch>
            <a:fillRect/>
          </a:stretch>
        </p:blipFill>
        <p:spPr bwMode="auto">
          <a:xfrm>
            <a:off x="3790813" y="3705439"/>
            <a:ext cx="686551" cy="6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рпрпар"/>
          <p:cNvPicPr/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7408004" y="3705439"/>
            <a:ext cx="652264" cy="6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 descr="семья1"/>
          <p:cNvPicPr/>
          <p:nvPr/>
        </p:nvPicPr>
        <p:blipFill>
          <a:blip r:embed="rId6" cstate="print">
            <a:lum contrast="36000"/>
          </a:blip>
          <a:srcRect/>
          <a:stretch>
            <a:fillRect/>
          </a:stretch>
        </p:blipFill>
        <p:spPr bwMode="auto">
          <a:xfrm>
            <a:off x="3790814" y="2645426"/>
            <a:ext cx="686551" cy="7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семья2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5591674" y="3705439"/>
            <a:ext cx="695324" cy="6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6" descr="деревья2"/>
          <p:cNvPicPr/>
          <p:nvPr/>
        </p:nvPicPr>
        <p:blipFill>
          <a:blip r:embed="rId8" cstate="print">
            <a:lum contrast="36000"/>
          </a:blip>
          <a:srcRect/>
          <a:stretch>
            <a:fillRect/>
          </a:stretch>
        </p:blipFill>
        <p:spPr bwMode="auto">
          <a:xfrm>
            <a:off x="4667748" y="3705439"/>
            <a:ext cx="719455" cy="6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 descr="деревья1"/>
          <p:cNvPicPr/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4667748" y="2645425"/>
            <a:ext cx="719455" cy="7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 descr="семья1"/>
          <p:cNvPicPr/>
          <p:nvPr/>
        </p:nvPicPr>
        <p:blipFill>
          <a:blip r:embed="rId10" cstate="print">
            <a:lum contrast="36000"/>
          </a:blip>
          <a:srcRect/>
          <a:stretch>
            <a:fillRect/>
          </a:stretch>
        </p:blipFill>
        <p:spPr bwMode="auto">
          <a:xfrm>
            <a:off x="6482448" y="2645426"/>
            <a:ext cx="713898" cy="77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деревья1"/>
          <p:cNvPicPr/>
          <p:nvPr/>
        </p:nvPicPr>
        <p:blipFill>
          <a:blip r:embed="rId11" cstate="print">
            <a:lum contrast="54000"/>
          </a:blip>
          <a:srcRect/>
          <a:stretch>
            <a:fillRect/>
          </a:stretch>
        </p:blipFill>
        <p:spPr bwMode="auto">
          <a:xfrm>
            <a:off x="5572623" y="2645426"/>
            <a:ext cx="714375" cy="77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018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 ЖИВОТНЫЕ. ДИКИЕ ЖИВОТНЫЕ НАШИХ ЛЕСОВ. ЖИВОТНЫЕ ЮГА И СЕВЕРА</a:t>
            </a:r>
            <a:r>
              <a:rPr lang="ru-RU" sz="2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379" y="2279217"/>
            <a:ext cx="2995764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2.Классификация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3.Части.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Где живет?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Чем питается? (травоядное, хищное).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Назови семью.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Как голос подает?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 Какую пользу приносят для людей, 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животных?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0908770"/>
              </p:ext>
            </p:extLst>
          </p:nvPr>
        </p:nvGraphicFramePr>
        <p:xfrm>
          <a:off x="3956360" y="2650568"/>
          <a:ext cx="3907860" cy="18101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6965"/>
                <a:gridCol w="976965"/>
                <a:gridCol w="976965"/>
                <a:gridCol w="976965"/>
              </a:tblGrid>
              <a:tr h="9050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050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2" descr="семья1"/>
          <p:cNvPicPr/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3998410" y="2774448"/>
            <a:ext cx="723175" cy="64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7" descr="одежда3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944374" y="3644639"/>
            <a:ext cx="853626" cy="60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0" descr="овощи, фрукты3"/>
          <p:cNvPicPr/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6998149" y="3644640"/>
            <a:ext cx="621511" cy="60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 descr="птицы(дом,перел,зим)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124" y="2774448"/>
            <a:ext cx="65556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птицы(дом,перел,зим)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4374" y="2812548"/>
            <a:ext cx="32778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птицы(дом,перел,зим)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6324" y="3126873"/>
            <a:ext cx="49167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 descr="деревья2"/>
          <p:cNvPicPr/>
          <p:nvPr/>
        </p:nvPicPr>
        <p:blipFill>
          <a:blip r:embed="rId8" cstate="print">
            <a:lum bright="-18000" contrast="54000"/>
          </a:blip>
          <a:srcRect/>
          <a:stretch>
            <a:fillRect/>
          </a:stretch>
        </p:blipFill>
        <p:spPr bwMode="auto">
          <a:xfrm>
            <a:off x="4972949" y="3088773"/>
            <a:ext cx="43021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лошадь"/>
          <p:cNvPicPr/>
          <p:nvPr/>
        </p:nvPicPr>
        <p:blipFill>
          <a:blip r:embed="rId9" cstate="print">
            <a:lum contrast="48000"/>
          </a:blip>
          <a:srcRect/>
          <a:stretch>
            <a:fillRect/>
          </a:stretch>
        </p:blipFill>
        <p:spPr bwMode="auto">
          <a:xfrm>
            <a:off x="6087560" y="2764922"/>
            <a:ext cx="68547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птицы(дом,перел,зим)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98150" y="2764922"/>
            <a:ext cx="621511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 descr="кость и еще что-то"/>
          <p:cNvPicPr/>
          <p:nvPr/>
        </p:nvPicPr>
        <p:blipFill>
          <a:blip r:embed="rId11" cstate="print">
            <a:lum contrast="54000"/>
          </a:blip>
          <a:srcRect/>
          <a:stretch>
            <a:fillRect/>
          </a:stretch>
        </p:blipFill>
        <p:spPr bwMode="auto">
          <a:xfrm>
            <a:off x="3998409" y="3644640"/>
            <a:ext cx="723175" cy="60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2" descr="волк"/>
          <p:cNvPicPr/>
          <p:nvPr/>
        </p:nvPicPr>
        <p:blipFill>
          <a:blip r:embed="rId12" cstate="print">
            <a:lum contrast="36000"/>
          </a:blip>
          <a:srcRect/>
          <a:stretch>
            <a:fillRect/>
          </a:stretch>
        </p:blipFill>
        <p:spPr bwMode="auto">
          <a:xfrm>
            <a:off x="6085904" y="3644640"/>
            <a:ext cx="687128" cy="60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949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778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ЗАЩИТНИКА </a:t>
            </a:r>
            <a:r>
              <a:rPr lang="ru-RU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ОТЕЧЕСТВА. </a:t>
            </a:r>
            <a:endParaRPr lang="ru-RU" sz="28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193" y="2399879"/>
            <a:ext cx="273526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2.Род войск.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3.Одежда.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4.Какай, еще может быть солдат?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5.Что делает?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 каких войсках ты хочешь служить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300690"/>
              </p:ext>
            </p:extLst>
          </p:nvPr>
        </p:nvGraphicFramePr>
        <p:xfrm>
          <a:off x="3923801" y="2403275"/>
          <a:ext cx="3891237" cy="20828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7079"/>
                <a:gridCol w="1297079"/>
                <a:gridCol w="1297079"/>
              </a:tblGrid>
              <a:tr h="10414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414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41" descr="день защитника отечества"/>
          <p:cNvPicPr/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5587365" y="2556782"/>
            <a:ext cx="714375" cy="7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2" descr="деревья2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141090" y="3554041"/>
            <a:ext cx="861463" cy="7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3" descr="игрушки1"/>
          <p:cNvPicPr/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587365" y="3554041"/>
            <a:ext cx="714375" cy="7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4" descr="времена года2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683996" y="3554041"/>
            <a:ext cx="821695" cy="7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5" descr="день защитника отечества2"/>
          <p:cNvPicPr/>
          <p:nvPr/>
        </p:nvPicPr>
        <p:blipFill>
          <a:blip r:embed="rId6" cstate="print">
            <a:lum contrast="60000"/>
          </a:blip>
          <a:srcRect/>
          <a:stretch>
            <a:fillRect/>
          </a:stretch>
        </p:blipFill>
        <p:spPr bwMode="auto">
          <a:xfrm>
            <a:off x="6683997" y="2556781"/>
            <a:ext cx="821695" cy="7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 descr="семья1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4141090" y="2534691"/>
            <a:ext cx="861463" cy="7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913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67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ТРАНСПОРТ.</a:t>
            </a:r>
            <a:endParaRPr lang="ru-RU" sz="36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754" y="1774533"/>
            <a:ext cx="2735263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Классификация (водный, воздушный, наземный)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Классификация (пассажирский, грузовой, специальный)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Части. 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Цвет.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Чем приводится в движение?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7.Кто управляет?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.Что делает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6609824"/>
              </p:ext>
            </p:extLst>
          </p:nvPr>
        </p:nvGraphicFramePr>
        <p:xfrm>
          <a:off x="3760986" y="2259846"/>
          <a:ext cx="4168360" cy="20869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42090"/>
                <a:gridCol w="1042090"/>
                <a:gridCol w="1042090"/>
                <a:gridCol w="1042090"/>
              </a:tblGrid>
              <a:tr h="10434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434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49" descr="транспорт,еще взять"/>
          <p:cNvPicPr/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6994175" y="2431406"/>
            <a:ext cx="772017" cy="7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0" descr="Овощи,фрукты1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3876195" y="3378892"/>
            <a:ext cx="780264" cy="7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1" descr="семья2"/>
          <p:cNvPicPr/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6994174" y="3378892"/>
            <a:ext cx="772017" cy="7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3" descr="транспорт,еще взять"/>
          <p:cNvPicPr/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5933088" y="3378892"/>
            <a:ext cx="735811" cy="7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4" descr="дет сад,профессии,транспорт"/>
          <p:cNvPicPr/>
          <p:nvPr/>
        </p:nvPicPr>
        <p:blipFill>
          <a:blip r:embed="rId6" cstate="print">
            <a:lum contrast="60000"/>
          </a:blip>
          <a:srcRect/>
          <a:stretch>
            <a:fillRect/>
          </a:stretch>
        </p:blipFill>
        <p:spPr bwMode="auto">
          <a:xfrm>
            <a:off x="4919662" y="3378892"/>
            <a:ext cx="692468" cy="7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 descr="семья1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3876195" y="2431406"/>
            <a:ext cx="780264" cy="7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7" descr="транспорт,еще взять"/>
          <p:cNvPicPr/>
          <p:nvPr/>
        </p:nvPicPr>
        <p:blipFill>
          <a:blip r:embed="rId8" cstate="print">
            <a:lum contrast="42000"/>
          </a:blip>
          <a:srcRect/>
          <a:stretch>
            <a:fillRect/>
          </a:stretch>
        </p:blipFill>
        <p:spPr bwMode="auto">
          <a:xfrm>
            <a:off x="4919662" y="2431405"/>
            <a:ext cx="692468" cy="7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8" descr="транспорт,еще взять"/>
          <p:cNvPicPr/>
          <p:nvPr/>
        </p:nvPicPr>
        <p:blipFill>
          <a:blip r:embed="rId9" cstate="print">
            <a:lum contrast="42000"/>
          </a:blip>
          <a:srcRect/>
          <a:stretch>
            <a:fillRect/>
          </a:stretch>
        </p:blipFill>
        <p:spPr bwMode="auto">
          <a:xfrm>
            <a:off x="5945000" y="2431406"/>
            <a:ext cx="723900" cy="7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175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2902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ОДЕЖДА. ОБУВЬ. ГОЛОВНЫЕ УБОРЫ</a:t>
            </a:r>
            <a:r>
              <a:rPr lang="ru-RU" sz="2800" b="1" i="1" spc="50" dirty="0" smtClean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i="1" spc="50" dirty="0">
              <a:ln w="11430"/>
              <a:solidFill>
                <a:srgbClr val="33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785" y="1546611"/>
            <a:ext cx="2751544" cy="45243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1.Название.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2.Классификация.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Части.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Цвет.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5.Для кого, предназначена?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6.Сезонность.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7.Материал.</a:t>
            </a:r>
          </a:p>
          <a:p>
            <a:pPr algn="ctr"/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8.Вид одежды? (спортивная,   праздничная, рабочая)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Какая еще может быть одежда?</a:t>
            </a:r>
          </a:p>
          <a:p>
            <a:pPr algn="ctr"/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ru-RU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Что с ней можно делать</a:t>
            </a: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4557905"/>
              </p:ext>
            </p:extLst>
          </p:nvPr>
        </p:nvGraphicFramePr>
        <p:xfrm>
          <a:off x="3549329" y="2227284"/>
          <a:ext cx="4510940" cy="2021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188"/>
                <a:gridCol w="902188"/>
                <a:gridCol w="902188"/>
                <a:gridCol w="902188"/>
                <a:gridCol w="902188"/>
              </a:tblGrid>
              <a:tr h="1010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10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prstClr val="white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19" descr="одежда2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428614" y="3345168"/>
            <a:ext cx="749618" cy="7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1" descr="одежда3"/>
          <p:cNvPicPr/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528501" y="3345168"/>
            <a:ext cx="674133" cy="7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3" descr="игрушки1"/>
          <p:cNvPicPr/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6329287" y="3345168"/>
            <a:ext cx="761440" cy="7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594733" y="2357675"/>
            <a:ext cx="631573" cy="702987"/>
            <a:chOff x="657" y="11214"/>
            <a:chExt cx="3522" cy="3600"/>
          </a:xfrm>
        </p:grpSpPr>
        <p:pic>
          <p:nvPicPr>
            <p:cNvPr id="16" name="Picture 25" descr="одежда1"/>
            <p:cNvPicPr>
              <a:picLocks noChangeAspect="1" noChangeArrowheads="1"/>
            </p:cNvPicPr>
            <p:nvPr/>
          </p:nvPicPr>
          <p:blipFill>
            <a:blip r:embed="rId5" cstate="print">
              <a:lum contrast="3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1214"/>
              <a:ext cx="3522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одежда1"/>
            <p:cNvPicPr>
              <a:picLocks noChangeAspect="1" noChangeArrowheads="1"/>
            </p:cNvPicPr>
            <p:nvPr/>
          </p:nvPicPr>
          <p:blipFill>
            <a:blip r:embed="rId6" cstate="print"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11574"/>
              <a:ext cx="1626" cy="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17" descr="одежда1"/>
          <p:cNvPicPr/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6329287" y="2427974"/>
            <a:ext cx="761440" cy="6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8" descr="одежда2"/>
          <p:cNvPicPr/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3549331" y="3345168"/>
            <a:ext cx="817246" cy="7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0" descr="деревья1"/>
          <p:cNvPicPr/>
          <p:nvPr/>
        </p:nvPicPr>
        <p:blipFill>
          <a:blip r:embed="rId9" cstate="print">
            <a:lum contrast="42000"/>
          </a:blip>
          <a:srcRect/>
          <a:stretch>
            <a:fillRect/>
          </a:stretch>
        </p:blipFill>
        <p:spPr bwMode="auto">
          <a:xfrm>
            <a:off x="5428614" y="2406662"/>
            <a:ext cx="749618" cy="65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0" descr="Овощи,фрукты1"/>
          <p:cNvPicPr/>
          <p:nvPr/>
        </p:nvPicPr>
        <p:blipFill>
          <a:blip r:embed="rId10" cstate="print">
            <a:lum contrast="36000"/>
          </a:blip>
          <a:srcRect/>
          <a:stretch>
            <a:fillRect/>
          </a:stretch>
        </p:blipFill>
        <p:spPr bwMode="auto">
          <a:xfrm>
            <a:off x="7253540" y="2357675"/>
            <a:ext cx="691747" cy="70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1" descr="семья2"/>
          <p:cNvPicPr/>
          <p:nvPr/>
        </p:nvPicPr>
        <p:blipFill>
          <a:blip r:embed="rId11" cstate="print">
            <a:lum contrast="36000"/>
          </a:blip>
          <a:srcRect/>
          <a:stretch>
            <a:fillRect/>
          </a:stretch>
        </p:blipFill>
        <p:spPr bwMode="auto">
          <a:xfrm>
            <a:off x="7253539" y="3345168"/>
            <a:ext cx="691747" cy="7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" descr="семья1"/>
          <p:cNvPicPr/>
          <p:nvPr/>
        </p:nvPicPr>
        <p:blipFill>
          <a:blip r:embed="rId12" cstate="print">
            <a:lum contrast="36000"/>
          </a:blip>
          <a:srcRect/>
          <a:stretch>
            <a:fillRect/>
          </a:stretch>
        </p:blipFill>
        <p:spPr bwMode="auto">
          <a:xfrm>
            <a:off x="3549330" y="2360787"/>
            <a:ext cx="817248" cy="69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229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шка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83</TotalTime>
  <Words>664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Вешка</vt:lpstr>
      <vt:lpstr>АЛЬБОМ СХЕМАТИЧЕСКИХ МОДЕЛЕЙ ДЛЯ ДЕТЕЙ СТАРШЕГО ДОШКОЛЬНОГО ВОЗРАСТА. </vt:lpstr>
      <vt:lpstr>ВРЕМЕНА ГОДА.</vt:lpstr>
      <vt:lpstr>ДОМАШНИЕ, ЗИМУЮЩИЕ И ПЕРЕЛЕТНЫЕ ПТИЦЫ.</vt:lpstr>
      <vt:lpstr>ЦВЕТЫ. КОМНАТНЫЕ РАСТЕНИЯ.</vt:lpstr>
      <vt:lpstr> ДЕРЕВЬЯ.</vt:lpstr>
      <vt:lpstr>ДОМАШНИЕ  ЖИВОТНЫЕ. ДИКИЕ ЖИВОТНЫЕ НАШИХ ЛЕСОВ. ЖИВОТНЫЕ ЮГА И СЕВЕРА.</vt:lpstr>
      <vt:lpstr>ДЕНЬ ЗАЩИТНИКА ОТЕЧЕСТВА. </vt:lpstr>
      <vt:lpstr>ТРАНСПОРТ.</vt:lpstr>
      <vt:lpstr>ОДЕЖДА. ОБУВЬ. ГОЛОВНЫЕ УБОРЫ.</vt:lpstr>
      <vt:lpstr>ДЕТСКИЙ САД. ШКОЛА. </vt:lpstr>
      <vt:lpstr>ИНСТРУМЕНТЫ.</vt:lpstr>
      <vt:lpstr>ПРОФЕССИИ.</vt:lpstr>
      <vt:lpstr>ГОРОД.</vt:lpstr>
      <vt:lpstr>МЕБЕЛЬ. ЭЛЕКТРОПРИБОРЫ.</vt:lpstr>
      <vt:lpstr>ПОСУДА.</vt:lpstr>
      <vt:lpstr>СПОРТ.</vt:lpstr>
      <vt:lpstr>НАСЕКОМЫЕ.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м-видео</dc:creator>
  <cp:lastModifiedBy>Виктор</cp:lastModifiedBy>
  <cp:revision>63</cp:revision>
  <dcterms:created xsi:type="dcterms:W3CDTF">2015-09-06T13:12:26Z</dcterms:created>
  <dcterms:modified xsi:type="dcterms:W3CDTF">2015-09-06T14:34:01Z</dcterms:modified>
</cp:coreProperties>
</file>