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7"/>
  </p:notesMasterIdLst>
  <p:sldIdLst>
    <p:sldId id="272" r:id="rId2"/>
    <p:sldId id="273" r:id="rId3"/>
    <p:sldId id="282" r:id="rId4"/>
    <p:sldId id="284" r:id="rId5"/>
    <p:sldId id="285" r:id="rId6"/>
    <p:sldId id="274" r:id="rId7"/>
    <p:sldId id="275" r:id="rId8"/>
    <p:sldId id="280" r:id="rId9"/>
    <p:sldId id="281" r:id="rId10"/>
    <p:sldId id="278" r:id="rId11"/>
    <p:sldId id="276" r:id="rId12"/>
    <p:sldId id="277" r:id="rId13"/>
    <p:sldId id="294" r:id="rId14"/>
    <p:sldId id="286" r:id="rId15"/>
    <p:sldId id="295" r:id="rId16"/>
    <p:sldId id="296" r:id="rId17"/>
    <p:sldId id="297" r:id="rId18"/>
    <p:sldId id="298" r:id="rId19"/>
    <p:sldId id="299" r:id="rId20"/>
    <p:sldId id="301" r:id="rId21"/>
    <p:sldId id="302" r:id="rId22"/>
    <p:sldId id="308" r:id="rId23"/>
    <p:sldId id="309" r:id="rId24"/>
    <p:sldId id="320" r:id="rId25"/>
    <p:sldId id="321" r:id="rId26"/>
    <p:sldId id="322" r:id="rId27"/>
    <p:sldId id="323" r:id="rId28"/>
    <p:sldId id="324" r:id="rId29"/>
    <p:sldId id="325" r:id="rId30"/>
    <p:sldId id="326" r:id="rId31"/>
    <p:sldId id="327" r:id="rId32"/>
    <p:sldId id="303" r:id="rId33"/>
    <p:sldId id="305" r:id="rId34"/>
    <p:sldId id="306" r:id="rId35"/>
    <p:sldId id="307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3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478309-A5AE-4AF9-B3F7-D52DA44431CC}" type="datetimeFigureOut">
              <a:rPr lang="ru-RU" smtClean="0"/>
              <a:pPr/>
              <a:t>09.02.2012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3C705D-D029-4CCA-B674-6218BBE4EF0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3C705D-D029-4CCA-B674-6218BBE4EF09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ru-RU" smtClean="0"/>
              <a:pPr/>
              <a:t>09.02.2012</a:t>
            </a:fld>
            <a:endParaRPr lang="ru-RU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ru-RU" smtClean="0"/>
              <a:pPr/>
              <a:t>09.02.2012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ru-RU" smtClean="0"/>
              <a:pPr/>
              <a:t>09.02.2012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ru-RU" smtClean="0"/>
              <a:pPr/>
              <a:t>09.02.2012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ru-RU" smtClean="0"/>
              <a:pPr/>
              <a:t>09.02.2012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ru-RU" smtClean="0"/>
              <a:pPr/>
              <a:t>09.02.2012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ru-RU" smtClean="0"/>
              <a:pPr/>
              <a:t>09.02.2012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ru-RU" smtClean="0"/>
              <a:pPr/>
              <a:t>09.02.2012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ru-RU" smtClean="0"/>
              <a:pPr/>
              <a:t>09.02.2012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ru-RU" smtClean="0"/>
              <a:pPr/>
              <a:t>09.02.2012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ru-RU" smtClean="0"/>
              <a:pPr/>
              <a:t>09.02.2012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ru-RU" smtClean="0"/>
              <a:pPr/>
              <a:t>09.02.2012</a:t>
            </a:fld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med">
    <p:fade/>
  </p:transition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28601"/>
            <a:ext cx="7315200" cy="1371599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ВЫБОР ПРОФЕССИИ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1" name="Рисунок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981200"/>
            <a:ext cx="5761037" cy="4121150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2745784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04800" y="381000"/>
            <a:ext cx="7924800" cy="1447800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Эксперт в сфере альтернативной энергетики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Содержимое 6" descr="13834808_XS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62200"/>
            <a:ext cx="2073089" cy="2819400"/>
          </a:xfrm>
          <a:prstGeom prst="rect">
            <a:avLst/>
          </a:prstGeom>
        </p:spPr>
      </p:pic>
      <p:sp>
        <p:nvSpPr>
          <p:cNvPr id="5" name="Содержимое 4"/>
          <p:cNvSpPr>
            <a:spLocks noGrp="1"/>
          </p:cNvSpPr>
          <p:nvPr>
            <p:ph sz="quarter" idx="14"/>
          </p:nvPr>
        </p:nvSpPr>
        <p:spPr>
          <a:xfrm>
            <a:off x="3352800" y="1905000"/>
            <a:ext cx="5791200" cy="4433887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Запасы углеводородов в мире велики, но не безграничны. Энергия, добываемая из возобновляемых источников, будет вытеснять «нефтяную» и «угольную».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В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ближайшее время специалисты      по альтернативной энергетике будут весьма востребованы.</a:t>
            </a:r>
          </a:p>
          <a:p>
            <a:endPara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Содержимое 4" descr="14322872_X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2362200"/>
            <a:ext cx="2819400" cy="28194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4" descr="18503742_X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2362200"/>
            <a:ext cx="2106000" cy="2808000"/>
          </a:xfrm>
          <a:prstGeom prst="rect">
            <a:avLst/>
          </a:prstGeom>
        </p:spPr>
      </p:pic>
      <p:sp>
        <p:nvSpPr>
          <p:cNvPr id="5" name="Содержимое 4"/>
          <p:cNvSpPr>
            <a:spLocks noGrp="1"/>
          </p:cNvSpPr>
          <p:nvPr>
            <p:ph sz="quarter" idx="14"/>
          </p:nvPr>
        </p:nvSpPr>
        <p:spPr>
          <a:xfrm>
            <a:off x="2590800" y="1371600"/>
            <a:ext cx="6553200" cy="4967287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Экономисты сходятся во мнении,            что последствия кризиса будут преодолеваться многие годы. Значит,   роль государства в экономике будет высокой. Компаниям понадобятся люди, которые будут общаться с чиновниками    и выбивать преференции.</a:t>
            </a:r>
          </a:p>
          <a:p>
            <a:endPara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Преференция - преимущество, льгота, предоставляемая отдельным государствам, предприятиям, организациям для поддержки определенных видов деятельности. </a:t>
            </a:r>
          </a:p>
          <a:p>
            <a:endPara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7315200" cy="838200"/>
          </a:xfrm>
        </p:spPr>
        <p:txBody>
          <a:bodyPr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GR-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менеджер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14400" y="381001"/>
            <a:ext cx="7315200" cy="838200"/>
          </a:xfrm>
        </p:spPr>
        <p:txBody>
          <a:bodyPr>
            <a:normAutofit/>
          </a:bodyPr>
          <a:lstStyle/>
          <a:p>
            <a:pPr algn="ctr"/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Журналист-агрегатор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14"/>
          </p:nvPr>
        </p:nvSpPr>
        <p:spPr>
          <a:xfrm>
            <a:off x="2590800" y="1371600"/>
            <a:ext cx="6553200" cy="4967287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ru-RU" sz="2400" dirty="0" err="1" smtClean="0"/>
              <a:t>Блоги</a:t>
            </a:r>
            <a:r>
              <a:rPr lang="ru-RU" sz="2400" dirty="0" smtClean="0"/>
              <a:t> отвоевывают все больше информационного пространства                 у традиционных СМИ. Крупные издания привлекают читателей, размещая на своих сайтах посты известных </a:t>
            </a:r>
            <a:r>
              <a:rPr lang="ru-RU" sz="2400" dirty="0" err="1" smtClean="0"/>
              <a:t>блогеров</a:t>
            </a:r>
            <a:r>
              <a:rPr lang="ru-RU" sz="2400" dirty="0" smtClean="0"/>
              <a:t>.             В будущем журналистика, основанная     на компиляции уже существующей информации, станет главным конкурентом традиционных </a:t>
            </a:r>
            <a:r>
              <a:rPr lang="ru-RU" sz="2400" dirty="0" err="1" smtClean="0"/>
              <a:t>медиа</a:t>
            </a:r>
            <a:r>
              <a:rPr lang="ru-RU" sz="2400" dirty="0" smtClean="0"/>
              <a:t>. Искусный компилятор, составляющий выжимки       из оригинальных текстов, сталкивающий лбами разные позиции, подстрекатель       к неожиданным дискуссиям — еще одна перспективная профессия.</a:t>
            </a:r>
          </a:p>
          <a:p>
            <a:pPr>
              <a:buNone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6" name="Содержимое 4" descr="18864642_XS.jpg"/>
          <p:cNvPicPr>
            <a:picLocks noChangeAspect="1"/>
          </p:cNvPicPr>
          <p:nvPr/>
        </p:nvPicPr>
        <p:blipFill>
          <a:blip r:embed="rId2" cstate="print"/>
          <a:srcRect l="16185" r="14451"/>
          <a:stretch>
            <a:fillRect/>
          </a:stretch>
        </p:blipFill>
        <p:spPr>
          <a:xfrm>
            <a:off x="228600" y="2286000"/>
            <a:ext cx="2286000" cy="2476500"/>
          </a:xfrm>
          <a:prstGeom prst="rect">
            <a:avLst/>
          </a:prstGeom>
        </p:spPr>
      </p:pic>
      <p:sp>
        <p:nvSpPr>
          <p:cNvPr id="8" name="Содержимое 7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2951085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чём надо думать, </a:t>
            </a:r>
            <a:b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выбирая </a:t>
            </a:r>
            <a:b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себе специальность?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90600" y="1544715"/>
            <a:ext cx="7543800" cy="4932285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1. Значительно возрастет число ненужных рынку для работы               по специальности экономистов, юристов, управленцев и прочих офисных работников, имеющих дипломы о высшем образовании.          Их выпустили и продолжают выпускать в значительных количествах вузы, следуя потребностям общества в высшем образовании.</a:t>
            </a:r>
            <a:endParaRPr lang="ru-RU" sz="32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90600" y="457201"/>
            <a:ext cx="7543800" cy="2666999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2. Многим выпускникам придется уже при наличии диплома осваивать какую-либо новую      или смежную специальность.</a:t>
            </a:r>
            <a:endParaRPr lang="ru-RU" sz="32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90600" y="914401"/>
            <a:ext cx="7543800" cy="2666999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3. Все более частым явлением становится работа выпускников вузов на должностях, по сути,       не требующих высшего образования.</a:t>
            </a:r>
            <a:endParaRPr lang="ru-RU" sz="32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990601"/>
            <a:ext cx="8305800" cy="5029199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4. Скорее всего, без рабочих мест        не останутся специалисты с высшим техническим образованием (инженеры, технологи, конструкторы, проектировщики, программисты и др.) и профессии, относящиеся к типу «человек-природа» (агрономы, зоотехники, врачи, в том числе              и смежных профессий – </a:t>
            </a:r>
            <a:r>
              <a:rPr lang="ru-RU" sz="3200" b="1" dirty="0" err="1" smtClean="0"/>
              <a:t>биотехнологи</a:t>
            </a:r>
            <a:r>
              <a:rPr lang="ru-RU" sz="3200" b="1" dirty="0" smtClean="0"/>
              <a:t>, фармацевты, химики и др.)</a:t>
            </a:r>
            <a:endParaRPr lang="ru-RU" sz="32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43000" y="914401"/>
            <a:ext cx="7391400" cy="4571999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5. В системе образования усиливается кризис из-за спада рождаемости и значительного сокращения числа потенциальных студентов. Очень сильно              по платному вузовскому обучению ударит снижение жизненного уровня населения и возможностей платить за высшее образование. </a:t>
            </a:r>
            <a:endParaRPr lang="ru-RU" sz="32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81000" y="1544715"/>
            <a:ext cx="8610600" cy="5160885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6. Ситуация на рынке труда в период длительного выхода из кризиса будет сопровождаться усилением структурной безработицы. Безработные, как правило, ищут привычную для себя работу           в своем городе. И не стремятся переехать туда, где для них есть вакансии. Молодые люди, конечно, гораздо мобильнее в этом смысле,       но и они не всегда четко представляют себе, с какими трудностями им придется столкнуться при переезде (квартира, регистрация и т.д.)</a:t>
            </a:r>
            <a:endParaRPr lang="ru-RU" sz="32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700" b="1" dirty="0" smtClean="0"/>
              <a:t>Единственно, что нужно - это найти работу </a:t>
            </a:r>
            <a:r>
              <a:rPr lang="ru-RU" sz="2700" b="1" dirty="0" smtClean="0"/>
              <a:t>    с </a:t>
            </a:r>
            <a:r>
              <a:rPr lang="ru-RU" sz="2700" b="1" dirty="0" smtClean="0"/>
              <a:t>более высокой зарплатой.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2133600"/>
            <a:ext cx="7620000" cy="4419599"/>
          </a:xfrm>
        </p:spPr>
        <p:txBody>
          <a:bodyPr>
            <a:normAutofit/>
          </a:bodyPr>
          <a:lstStyle/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Подавляющее большинство людей ходят            на работу только потому, что надо же где-то зарабатывать. 80% сотрудников отбывают положенный срок рабочего времени, проводя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его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ожидании выходных, зарплаты и отпуска. Общение с коллегами и небольшие праздники позволяют слегка скрашивать трудовые будни,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но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более. Собственно работа воспринимается как неизбежность, к которой надо привыкнуть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и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попытаться найти плюсы, закрывая глаза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на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минусы.  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09600" y="457201"/>
            <a:ext cx="8153400" cy="5791199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7. В условиях длительного выхода    из кризиса и обострения конкуренции между компаниями возрастет требовательность компаний                  к персоналу, в том числе к вновь нанимаемым работникам. Поэтому получить работу по знакомству        или родственным связям будет все сложнее. Возможности компаний держать не очень нужных работников сократятся.</a:t>
            </a:r>
            <a:endParaRPr lang="ru-RU" sz="32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09600" y="533401"/>
            <a:ext cx="8153400" cy="5714999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8. В условиях реального рынка труда успех соискателя вакансии зависит   не только от его профессионализма, работоспособности и мобильности. Важно не только правильно выбирать профессию и постоянно повышать свою квалификацию, но и овладевать искусством </a:t>
            </a:r>
            <a:r>
              <a:rPr lang="ru-RU" sz="3200" b="1" dirty="0" err="1" smtClean="0"/>
              <a:t>самомаркетинга</a:t>
            </a:r>
            <a:r>
              <a:rPr lang="ru-RU" sz="3200" b="1" dirty="0" smtClean="0"/>
              <a:t>. Человек, владеющий этим искусством,           при прочих равных условиях всегда добьется большего успеха.</a:t>
            </a:r>
            <a:endParaRPr lang="ru-RU" sz="32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/>
              <a:t>ИНТЕРЕСНЫЕ ФАКТЫ</a:t>
            </a:r>
            <a:endParaRPr lang="ru-RU" b="1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914401"/>
            <a:ext cx="8458200" cy="5394960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Среди президентов, самая большая зарплата в мире у Барака </a:t>
            </a:r>
            <a:r>
              <a:rPr lang="ru-RU" sz="3200" b="1" dirty="0" err="1" smtClean="0"/>
              <a:t>Обамы</a:t>
            </a:r>
            <a:r>
              <a:rPr lang="ru-RU" sz="3200" b="1" dirty="0" smtClean="0"/>
              <a:t> – 33 тысячи долларов в месяц. Британский премьер-министр и немецкий канцлер получают примерно по 28 тысяч долларов.</a:t>
            </a:r>
            <a:br>
              <a:rPr lang="ru-RU" sz="3200" b="1" dirty="0" smtClean="0"/>
            </a:br>
            <a:r>
              <a:rPr lang="ru-RU" sz="3200" b="1" dirty="0" smtClean="0"/>
              <a:t>Зарплата президента России Дмитрия Медведева составляет </a:t>
            </a:r>
            <a:r>
              <a:rPr lang="ru-RU" sz="3200" b="1" i="1" dirty="0" smtClean="0"/>
              <a:t>165.000</a:t>
            </a:r>
            <a:r>
              <a:rPr lang="ru-RU" sz="3200" b="1" dirty="0" smtClean="0"/>
              <a:t> рублей </a:t>
            </a:r>
            <a:r>
              <a:rPr lang="ru-RU" sz="3200" b="1" dirty="0" smtClean="0"/>
              <a:t>           в </a:t>
            </a:r>
            <a:r>
              <a:rPr lang="ru-RU" sz="3200" b="1" dirty="0" smtClean="0"/>
              <a:t>месяц.</a:t>
            </a:r>
            <a:endParaRPr lang="ru-RU" sz="3200" b="1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914401"/>
            <a:ext cx="8458200" cy="5394960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В Японии работодатель солидно увеличивает зарплату сотрудника, если тот имеет возможность работать дома. Этим работодатель экономит </a:t>
            </a:r>
            <a:r>
              <a:rPr lang="ru-RU" sz="3200" b="1" dirty="0" smtClean="0"/>
              <a:t>   на </a:t>
            </a:r>
            <a:r>
              <a:rPr lang="ru-RU" sz="3200" b="1" dirty="0" smtClean="0"/>
              <a:t>дорогих офисных помещениях </a:t>
            </a:r>
            <a:r>
              <a:rPr lang="ru-RU" sz="3200" b="1" dirty="0" smtClean="0"/>
              <a:t>        и </a:t>
            </a:r>
            <a:r>
              <a:rPr lang="ru-RU" sz="3200" b="1" dirty="0" smtClean="0"/>
              <a:t>оснащении рабочего места.</a:t>
            </a:r>
          </a:p>
          <a:p>
            <a:endParaRPr lang="ru-RU" sz="2800" b="1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914401"/>
            <a:ext cx="8458200" cy="5394960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В Англии женщины получают зарплату в среднем на 17% меньше, чем мужчины. А женщины в России на 26% меньше.</a:t>
            </a:r>
          </a:p>
          <a:p>
            <a:endParaRPr lang="ru-RU" sz="2800" b="1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914401"/>
            <a:ext cx="8458200" cy="5394960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Однажды водители </a:t>
            </a:r>
            <a:r>
              <a:rPr lang="ru-RU" sz="3200" b="1" dirty="0" smtClean="0"/>
              <a:t>автобусов               </a:t>
            </a:r>
            <a:r>
              <a:rPr lang="ru-RU" sz="3200" b="1" dirty="0" smtClean="0"/>
              <a:t>в Гонконге, потребовали повышения зарплаты. В противном случае они пригрозили, что станут ездить </a:t>
            </a:r>
            <a:r>
              <a:rPr lang="ru-RU" sz="3200" b="1" dirty="0" smtClean="0"/>
              <a:t>            не </a:t>
            </a:r>
            <a:r>
              <a:rPr lang="ru-RU" sz="3200" b="1" dirty="0" smtClean="0"/>
              <a:t>нарушая ПДД. Местные власти стали опасаться, что на перегруженных улицах города это приведёт к пробкам. И повысили зарплату водителям.</a:t>
            </a:r>
          </a:p>
          <a:p>
            <a:endParaRPr lang="ru-RU" sz="2800" b="1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914401"/>
            <a:ext cx="8458200" cy="5394960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В 90-е годы одно из сельхозпредприятий Вологодской области попало под прицел журналистов со всего мира. </a:t>
            </a:r>
            <a:r>
              <a:rPr lang="ru-RU" sz="3200" b="1" dirty="0" smtClean="0"/>
              <a:t>Дело         </a:t>
            </a:r>
            <a:r>
              <a:rPr lang="ru-RU" sz="3200" b="1" dirty="0" smtClean="0"/>
              <a:t>в том, что руководство этого колхоза выдавало своим работникам зарплату в виде навоза.</a:t>
            </a:r>
          </a:p>
          <a:p>
            <a:endParaRPr lang="ru-RU" sz="2800" b="1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914401"/>
            <a:ext cx="8458200" cy="5394960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Быть внешне привлекательным материально выгодно, к такому выводу пришли ученые-экономисты, которые обнаружили, что мужчины, которые выглядят лучше других, получают на 5% больше, чем их коллеги с обычной внешностью.</a:t>
            </a:r>
          </a:p>
          <a:p>
            <a:endParaRPr lang="ru-RU" sz="2800" b="1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914401"/>
            <a:ext cx="8458200" cy="5394960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Оказывается, есть рейтинг самых незаслуженно высоких зарплат. Первое место в нём уже много лет занимают агенты по недвижимости!</a:t>
            </a:r>
          </a:p>
          <a:p>
            <a:endParaRPr lang="ru-RU" sz="2800" b="1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52400" y="533400"/>
            <a:ext cx="8382000" cy="1600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Кто на самом деле нужен работодателям? 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graphicFrame>
        <p:nvGraphicFramePr>
          <p:cNvPr id="13" name="Содержимое 12"/>
          <p:cNvGraphicFramePr>
            <a:graphicFrameLocks noGrp="1"/>
          </p:cNvGraphicFramePr>
          <p:nvPr>
            <p:ph idx="1"/>
          </p:nvPr>
        </p:nvGraphicFramePr>
        <p:xfrm>
          <a:off x="533400" y="1828800"/>
          <a:ext cx="8305800" cy="47873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2400"/>
                <a:gridCol w="4343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Профессия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Зарплата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</a:rPr>
                        <a:t>Менеджер </a:t>
                      </a:r>
                      <a:endParaRPr lang="ru-RU" sz="36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994 000 (Москва)</a:t>
                      </a:r>
                      <a:endParaRPr lang="ru-RU" sz="3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</a:rPr>
                        <a:t>Бухгалтер </a:t>
                      </a:r>
                      <a:endParaRPr lang="ru-RU" sz="36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862 000 (Москва)</a:t>
                      </a:r>
                      <a:endParaRPr lang="ru-RU" sz="3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</a:rPr>
                        <a:t>Юрист </a:t>
                      </a:r>
                      <a:endParaRPr lang="ru-RU" sz="36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700 000 (Москва)</a:t>
                      </a:r>
                      <a:endParaRPr lang="ru-RU" sz="3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</a:rPr>
                        <a:t>Экономист </a:t>
                      </a:r>
                      <a:endParaRPr lang="ru-RU" sz="36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700 000 (Москва)</a:t>
                      </a:r>
                      <a:endParaRPr lang="ru-RU" sz="3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</a:rPr>
                        <a:t>Инженер-технолог </a:t>
                      </a:r>
                      <a:endParaRPr lang="ru-RU" sz="36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456 000 (Москва)</a:t>
                      </a:r>
                      <a:endParaRPr lang="ru-RU" sz="3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</a:rPr>
                        <a:t>Агроном </a:t>
                      </a:r>
                      <a:endParaRPr lang="ru-RU" sz="36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230 000 (</a:t>
                      </a:r>
                      <a:r>
                        <a:rPr lang="ru-RU" sz="3600" b="1" dirty="0" err="1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Пенз</a:t>
                      </a:r>
                      <a:r>
                        <a:rPr lang="ru-RU" sz="3600" b="1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. обл.)</a:t>
                      </a:r>
                      <a:endParaRPr lang="ru-RU" sz="3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</a:rPr>
                        <a:t>Дизайнер </a:t>
                      </a:r>
                      <a:endParaRPr lang="ru-RU" sz="36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200 000 (Москва)</a:t>
                      </a:r>
                      <a:endParaRPr lang="ru-RU" sz="3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914401"/>
            <a:ext cx="8458200" cy="5394960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Зарплата российских космонавтов состоит из нескольких частей. Основная – та, которая полагается им по контракту, от 20 до 30 тысяч долларов. Кроме этого, каждый космонавт получает дополнительно </a:t>
            </a:r>
            <a:r>
              <a:rPr lang="ru-RU" sz="3200" b="1" dirty="0" smtClean="0"/>
              <a:t> по </a:t>
            </a:r>
            <a:r>
              <a:rPr lang="ru-RU" sz="3200" b="1" dirty="0" smtClean="0"/>
              <a:t>55 рублей в сутки. Это называется командировочными.</a:t>
            </a:r>
          </a:p>
          <a:p>
            <a:endParaRPr lang="ru-RU" sz="2800" b="1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381000"/>
          <a:ext cx="9144000" cy="5334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0101"/>
                <a:gridCol w="3853542"/>
                <a:gridCol w="4490357"/>
              </a:tblGrid>
              <a:tr h="152401">
                <a:tc>
                  <a:txBody>
                    <a:bodyPr/>
                    <a:lstStyle/>
                    <a:p>
                      <a:pPr algn="r"/>
                      <a:endParaRPr lang="ru-RU" sz="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" dirty="0"/>
                    </a:p>
                  </a:txBody>
                  <a:tcPr/>
                </a:tc>
              </a:tr>
              <a:tr h="492865">
                <a:tc>
                  <a:txBody>
                    <a:bodyPr/>
                    <a:lstStyle/>
                    <a:p>
                      <a:pPr algn="r"/>
                      <a:r>
                        <a:rPr lang="ru-RU" sz="2800" b="1" dirty="0" smtClean="0"/>
                        <a:t>1.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Инженер (1)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Социолог (2)</a:t>
                      </a:r>
                      <a:endParaRPr lang="ru-RU" sz="2800" b="1" dirty="0"/>
                    </a:p>
                  </a:txBody>
                  <a:tcPr/>
                </a:tc>
              </a:tr>
              <a:tr h="461350">
                <a:tc>
                  <a:txBody>
                    <a:bodyPr/>
                    <a:lstStyle/>
                    <a:p>
                      <a:pPr algn="r"/>
                      <a:r>
                        <a:rPr lang="ru-RU" sz="2800" b="1" dirty="0" smtClean="0"/>
                        <a:t>2.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Кондитер (1)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err="1" smtClean="0"/>
                        <a:t>Священнослужит</a:t>
                      </a:r>
                      <a:r>
                        <a:rPr lang="ru-RU" sz="2800" b="1" dirty="0" smtClean="0"/>
                        <a:t>.(3)</a:t>
                      </a:r>
                      <a:endParaRPr lang="ru-RU" sz="2800" b="1" dirty="0"/>
                    </a:p>
                  </a:txBody>
                  <a:tcPr/>
                </a:tc>
              </a:tr>
              <a:tr h="492865">
                <a:tc>
                  <a:txBody>
                    <a:bodyPr/>
                    <a:lstStyle/>
                    <a:p>
                      <a:pPr algn="r"/>
                      <a:r>
                        <a:rPr lang="ru-RU" sz="2800" b="1" dirty="0" smtClean="0"/>
                        <a:t>3.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Повар (1)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Статистик (4)</a:t>
                      </a:r>
                      <a:endParaRPr lang="ru-RU" sz="2800" b="1" dirty="0"/>
                    </a:p>
                  </a:txBody>
                  <a:tcPr/>
                </a:tc>
              </a:tr>
              <a:tr h="490006">
                <a:tc>
                  <a:txBody>
                    <a:bodyPr/>
                    <a:lstStyle/>
                    <a:p>
                      <a:pPr algn="r"/>
                      <a:r>
                        <a:rPr lang="ru-RU" sz="2800" b="1" dirty="0" smtClean="0"/>
                        <a:t>4.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Фотограф (1)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Администратор (5)</a:t>
                      </a:r>
                      <a:endParaRPr lang="ru-RU" sz="2800" b="1" dirty="0"/>
                    </a:p>
                  </a:txBody>
                  <a:tcPr/>
                </a:tc>
              </a:tr>
              <a:tr h="434040">
                <a:tc>
                  <a:txBody>
                    <a:bodyPr/>
                    <a:lstStyle/>
                    <a:p>
                      <a:pPr algn="r"/>
                      <a:r>
                        <a:rPr lang="ru-RU" sz="2800" b="1" dirty="0" smtClean="0"/>
                        <a:t>5.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Механик (1)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Дизайнер (6)</a:t>
                      </a:r>
                      <a:endParaRPr lang="ru-RU" sz="2800" b="1" dirty="0"/>
                    </a:p>
                  </a:txBody>
                  <a:tcPr/>
                </a:tc>
              </a:tr>
              <a:tr h="446602">
                <a:tc>
                  <a:txBody>
                    <a:bodyPr/>
                    <a:lstStyle/>
                    <a:p>
                      <a:pPr algn="r"/>
                      <a:r>
                        <a:rPr lang="ru-RU" sz="2800" b="1" dirty="0" smtClean="0"/>
                        <a:t>6.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Философ (2)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Врач (3)</a:t>
                      </a:r>
                      <a:endParaRPr lang="ru-RU" sz="2800" b="1" dirty="0"/>
                    </a:p>
                  </a:txBody>
                  <a:tcPr/>
                </a:tc>
              </a:tr>
              <a:tr h="492865">
                <a:tc>
                  <a:txBody>
                    <a:bodyPr/>
                    <a:lstStyle/>
                    <a:p>
                      <a:pPr algn="r"/>
                      <a:r>
                        <a:rPr lang="ru-RU" sz="2800" b="1" dirty="0" smtClean="0"/>
                        <a:t>7.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Эколог (2)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Бухгалтер (4)</a:t>
                      </a:r>
                      <a:endParaRPr lang="ru-RU" sz="2800" b="1" dirty="0"/>
                    </a:p>
                  </a:txBody>
                  <a:tcPr/>
                </a:tc>
              </a:tr>
              <a:tr h="501614">
                <a:tc>
                  <a:txBody>
                    <a:bodyPr/>
                    <a:lstStyle/>
                    <a:p>
                      <a:pPr algn="r"/>
                      <a:r>
                        <a:rPr lang="ru-RU" sz="2800" b="1" dirty="0" smtClean="0"/>
                        <a:t>8.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Программист (2)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Адвокат (5)</a:t>
                      </a:r>
                      <a:endParaRPr lang="ru-RU" sz="2800" b="1" dirty="0"/>
                    </a:p>
                  </a:txBody>
                  <a:tcPr/>
                </a:tc>
              </a:tr>
              <a:tr h="434040">
                <a:tc>
                  <a:txBody>
                    <a:bodyPr/>
                    <a:lstStyle/>
                    <a:p>
                      <a:pPr algn="r"/>
                      <a:r>
                        <a:rPr lang="ru-RU" sz="2800" b="1" dirty="0" smtClean="0"/>
                        <a:t>9.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Кинолог (2)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Переводчик (6)</a:t>
                      </a:r>
                      <a:endParaRPr lang="ru-RU" sz="2800" b="1" dirty="0"/>
                    </a:p>
                  </a:txBody>
                  <a:tcPr/>
                </a:tc>
              </a:tr>
              <a:tr h="434040">
                <a:tc>
                  <a:txBody>
                    <a:bodyPr/>
                    <a:lstStyle/>
                    <a:p>
                      <a:pPr algn="r"/>
                      <a:r>
                        <a:rPr lang="ru-RU" sz="2800" b="1" dirty="0" smtClean="0"/>
                        <a:t>10.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Страховой агент (5)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Архивариус (4)</a:t>
                      </a:r>
                      <a:endParaRPr lang="ru-RU" sz="28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381000"/>
          <a:ext cx="9144001" cy="536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0102"/>
                <a:gridCol w="3935185"/>
                <a:gridCol w="4408714"/>
              </a:tblGrid>
              <a:tr h="152400">
                <a:tc>
                  <a:txBody>
                    <a:bodyPr/>
                    <a:lstStyle/>
                    <a:p>
                      <a:endParaRPr lang="ru-RU" sz="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" dirty="0"/>
                    </a:p>
                  </a:txBody>
                  <a:tcPr/>
                </a:tc>
              </a:tr>
              <a:tr h="492865">
                <a:tc>
                  <a:txBody>
                    <a:bodyPr/>
                    <a:lstStyle/>
                    <a:p>
                      <a:pPr algn="r"/>
                      <a:r>
                        <a:rPr lang="ru-RU" sz="2800" b="1" dirty="0" smtClean="0"/>
                        <a:t>11.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Тренер (3)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Телерепортёр (5)</a:t>
                      </a:r>
                      <a:endParaRPr lang="ru-RU" sz="2800" b="1" dirty="0"/>
                    </a:p>
                  </a:txBody>
                  <a:tcPr/>
                </a:tc>
              </a:tr>
              <a:tr h="548640">
                <a:tc>
                  <a:txBody>
                    <a:bodyPr/>
                    <a:lstStyle/>
                    <a:p>
                      <a:pPr algn="r"/>
                      <a:r>
                        <a:rPr lang="ru-RU" sz="2800" b="1" dirty="0" smtClean="0"/>
                        <a:t>12.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Следователь (3)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Искусствовед (6)</a:t>
                      </a:r>
                      <a:endParaRPr lang="ru-RU" sz="2800" b="1" dirty="0"/>
                    </a:p>
                  </a:txBody>
                  <a:tcPr/>
                </a:tc>
              </a:tr>
              <a:tr h="492865">
                <a:tc>
                  <a:txBody>
                    <a:bodyPr/>
                    <a:lstStyle/>
                    <a:p>
                      <a:pPr algn="r"/>
                      <a:r>
                        <a:rPr lang="ru-RU" sz="2800" b="1" dirty="0" smtClean="0"/>
                        <a:t>13.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Нотариус (4)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Брокер (5)</a:t>
                      </a:r>
                      <a:endParaRPr lang="ru-RU" sz="2800" b="1" dirty="0"/>
                    </a:p>
                  </a:txBody>
                  <a:tcPr/>
                </a:tc>
              </a:tr>
              <a:tr h="461350">
                <a:tc>
                  <a:txBody>
                    <a:bodyPr/>
                    <a:lstStyle/>
                    <a:p>
                      <a:pPr algn="r"/>
                      <a:r>
                        <a:rPr lang="ru-RU" sz="2800" b="1" dirty="0" smtClean="0"/>
                        <a:t>14.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Оператор ЭВМ (4)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Манекенщица (6)</a:t>
                      </a:r>
                      <a:endParaRPr lang="ru-RU" sz="2800" b="1" dirty="0"/>
                    </a:p>
                  </a:txBody>
                  <a:tcPr/>
                </a:tc>
              </a:tr>
              <a:tr h="492865">
                <a:tc>
                  <a:txBody>
                    <a:bodyPr/>
                    <a:lstStyle/>
                    <a:p>
                      <a:pPr algn="r"/>
                      <a:r>
                        <a:rPr lang="ru-RU" sz="2800" b="1" dirty="0" smtClean="0"/>
                        <a:t>15.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err="1" smtClean="0"/>
                        <a:t>Фотокор</a:t>
                      </a:r>
                      <a:r>
                        <a:rPr lang="ru-RU" sz="2800" b="1" dirty="0" smtClean="0"/>
                        <a:t>. (5)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Реставратор (6)</a:t>
                      </a:r>
                      <a:endParaRPr lang="ru-RU" sz="2800" b="1" dirty="0"/>
                    </a:p>
                  </a:txBody>
                  <a:tcPr/>
                </a:tc>
              </a:tr>
              <a:tr h="490006">
                <a:tc>
                  <a:txBody>
                    <a:bodyPr/>
                    <a:lstStyle/>
                    <a:p>
                      <a:pPr algn="r"/>
                      <a:r>
                        <a:rPr lang="ru-RU" sz="2800" b="1" dirty="0" smtClean="0"/>
                        <a:t>16.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Озеленитель (1) 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err="1" smtClean="0"/>
                        <a:t>Биолог-исслед</a:t>
                      </a:r>
                      <a:r>
                        <a:rPr lang="ru-RU" sz="2800" b="1" dirty="0" smtClean="0"/>
                        <a:t>. (2)</a:t>
                      </a:r>
                      <a:endParaRPr lang="ru-RU" sz="2800" b="1" dirty="0"/>
                    </a:p>
                  </a:txBody>
                  <a:tcPr/>
                </a:tc>
              </a:tr>
              <a:tr h="434040">
                <a:tc>
                  <a:txBody>
                    <a:bodyPr/>
                    <a:lstStyle/>
                    <a:p>
                      <a:pPr algn="r"/>
                      <a:r>
                        <a:rPr lang="ru-RU" sz="2800" b="1" dirty="0" smtClean="0"/>
                        <a:t>17.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Водитель (1)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Бортпроводник (3)</a:t>
                      </a:r>
                      <a:endParaRPr lang="ru-RU" sz="2800" b="1" dirty="0"/>
                    </a:p>
                  </a:txBody>
                  <a:tcPr/>
                </a:tc>
              </a:tr>
              <a:tr h="446602">
                <a:tc>
                  <a:txBody>
                    <a:bodyPr/>
                    <a:lstStyle/>
                    <a:p>
                      <a:pPr algn="r"/>
                      <a:r>
                        <a:rPr lang="ru-RU" sz="2800" b="1" dirty="0" smtClean="0"/>
                        <a:t>18.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Метеоролог(1)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Картограф (4)</a:t>
                      </a:r>
                      <a:endParaRPr lang="ru-RU" sz="2800" b="1" dirty="0"/>
                    </a:p>
                  </a:txBody>
                  <a:tcPr/>
                </a:tc>
              </a:tr>
              <a:tr h="492865">
                <a:tc>
                  <a:txBody>
                    <a:bodyPr/>
                    <a:lstStyle/>
                    <a:p>
                      <a:pPr algn="r"/>
                      <a:r>
                        <a:rPr lang="ru-RU" sz="2800" b="1" dirty="0" smtClean="0"/>
                        <a:t>19.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Радиомонтажник (1)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Художник (6)</a:t>
                      </a:r>
                      <a:endParaRPr lang="ru-RU" sz="2800" b="1" dirty="0"/>
                    </a:p>
                  </a:txBody>
                  <a:tcPr/>
                </a:tc>
              </a:tr>
              <a:tr h="501614">
                <a:tc>
                  <a:txBody>
                    <a:bodyPr/>
                    <a:lstStyle/>
                    <a:p>
                      <a:pPr algn="r"/>
                      <a:r>
                        <a:rPr lang="ru-RU" sz="2800" b="1" dirty="0" smtClean="0"/>
                        <a:t>20.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Геолог (2)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Переводчик-гид (3)</a:t>
                      </a:r>
                      <a:endParaRPr lang="ru-RU" sz="28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381000"/>
          <a:ext cx="9144000" cy="5334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0101"/>
                <a:gridCol w="4016828"/>
                <a:gridCol w="4327071"/>
              </a:tblGrid>
              <a:tr h="152401">
                <a:tc>
                  <a:txBody>
                    <a:bodyPr/>
                    <a:lstStyle/>
                    <a:p>
                      <a:endParaRPr lang="ru-RU" sz="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" dirty="0"/>
                    </a:p>
                  </a:txBody>
                  <a:tcPr/>
                </a:tc>
              </a:tr>
              <a:tr h="492865">
                <a:tc>
                  <a:txBody>
                    <a:bodyPr/>
                    <a:lstStyle/>
                    <a:p>
                      <a:pPr algn="r"/>
                      <a:r>
                        <a:rPr lang="ru-RU" sz="2800" b="1" dirty="0" smtClean="0"/>
                        <a:t>21.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Журналист (5) 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Режиссёр (6)</a:t>
                      </a:r>
                      <a:endParaRPr lang="ru-RU" sz="2800" b="1" dirty="0"/>
                    </a:p>
                  </a:txBody>
                  <a:tcPr/>
                </a:tc>
              </a:tr>
              <a:tr h="492865">
                <a:tc>
                  <a:txBody>
                    <a:bodyPr/>
                    <a:lstStyle/>
                    <a:p>
                      <a:pPr algn="r"/>
                      <a:r>
                        <a:rPr lang="ru-RU" sz="2800" b="1" dirty="0" smtClean="0"/>
                        <a:t>22.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Библиограф (2)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Аудитор (4)</a:t>
                      </a:r>
                      <a:endParaRPr lang="ru-RU" sz="2800" b="1" dirty="0"/>
                    </a:p>
                  </a:txBody>
                  <a:tcPr/>
                </a:tc>
              </a:tr>
              <a:tr h="492865">
                <a:tc>
                  <a:txBody>
                    <a:bodyPr/>
                    <a:lstStyle/>
                    <a:p>
                      <a:pPr algn="r"/>
                      <a:r>
                        <a:rPr lang="ru-RU" sz="2800" b="1" dirty="0" smtClean="0"/>
                        <a:t>23.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Фармацевт (2)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Юрисконсульт (3)</a:t>
                      </a:r>
                      <a:endParaRPr lang="ru-RU" sz="2800" b="1" dirty="0"/>
                    </a:p>
                  </a:txBody>
                  <a:tcPr/>
                </a:tc>
              </a:tr>
              <a:tr h="492865">
                <a:tc>
                  <a:txBody>
                    <a:bodyPr/>
                    <a:lstStyle/>
                    <a:p>
                      <a:pPr algn="r"/>
                      <a:r>
                        <a:rPr lang="ru-RU" sz="2800" b="1" dirty="0" smtClean="0"/>
                        <a:t>24.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Генетик (2) 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 Архитектор</a:t>
                      </a:r>
                      <a:r>
                        <a:rPr lang="ru-RU" sz="2800" b="1" baseline="0" dirty="0" smtClean="0"/>
                        <a:t> </a:t>
                      </a:r>
                      <a:r>
                        <a:rPr lang="ru-RU" sz="2800" b="1" dirty="0" smtClean="0"/>
                        <a:t>(6)</a:t>
                      </a:r>
                      <a:endParaRPr lang="ru-RU" sz="2800" b="1" dirty="0"/>
                    </a:p>
                  </a:txBody>
                  <a:tcPr/>
                </a:tc>
              </a:tr>
              <a:tr h="492865">
                <a:tc>
                  <a:txBody>
                    <a:bodyPr/>
                    <a:lstStyle/>
                    <a:p>
                      <a:pPr algn="r"/>
                      <a:r>
                        <a:rPr lang="ru-RU" sz="2800" b="1" dirty="0" smtClean="0"/>
                        <a:t>25.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Продавец (3)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Оператор почт. св. (4)</a:t>
                      </a:r>
                      <a:endParaRPr lang="ru-RU" sz="2800" b="1" dirty="0"/>
                    </a:p>
                  </a:txBody>
                  <a:tcPr/>
                </a:tc>
              </a:tr>
              <a:tr h="461350">
                <a:tc>
                  <a:txBody>
                    <a:bodyPr/>
                    <a:lstStyle/>
                    <a:p>
                      <a:pPr algn="r"/>
                      <a:r>
                        <a:rPr lang="ru-RU" sz="2800" b="1" dirty="0" smtClean="0"/>
                        <a:t>26.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Соцработник (3)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Предприниматель (5)</a:t>
                      </a:r>
                      <a:endParaRPr lang="ru-RU" sz="2800" b="1" dirty="0"/>
                    </a:p>
                  </a:txBody>
                  <a:tcPr/>
                </a:tc>
              </a:tr>
              <a:tr h="492865">
                <a:tc>
                  <a:txBody>
                    <a:bodyPr/>
                    <a:lstStyle/>
                    <a:p>
                      <a:pPr algn="r"/>
                      <a:r>
                        <a:rPr lang="ru-RU" sz="2800" b="1" dirty="0" smtClean="0"/>
                        <a:t>27.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Преподаватель(3)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err="1" smtClean="0"/>
                        <a:t>Музыкант-исп</a:t>
                      </a:r>
                      <a:r>
                        <a:rPr lang="ru-RU" sz="2800" b="1" dirty="0" smtClean="0"/>
                        <a:t>. (6)</a:t>
                      </a:r>
                      <a:endParaRPr lang="ru-RU" sz="2800" b="1" dirty="0"/>
                    </a:p>
                  </a:txBody>
                  <a:tcPr/>
                </a:tc>
              </a:tr>
              <a:tr h="490006">
                <a:tc>
                  <a:txBody>
                    <a:bodyPr/>
                    <a:lstStyle/>
                    <a:p>
                      <a:pPr algn="r"/>
                      <a:r>
                        <a:rPr lang="ru-RU" sz="2800" b="1" dirty="0" smtClean="0"/>
                        <a:t>28.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Экономист (4)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Менеджер (5)</a:t>
                      </a:r>
                      <a:endParaRPr lang="ru-RU" sz="2800" b="1" dirty="0"/>
                    </a:p>
                  </a:txBody>
                  <a:tcPr/>
                </a:tc>
              </a:tr>
              <a:tr h="434040">
                <a:tc>
                  <a:txBody>
                    <a:bodyPr/>
                    <a:lstStyle/>
                    <a:p>
                      <a:pPr algn="r"/>
                      <a:r>
                        <a:rPr lang="ru-RU" sz="2800" b="1" dirty="0" smtClean="0"/>
                        <a:t>29.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Корректор (4)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/>
                        <a:t>Дирижёр (6)</a:t>
                      </a:r>
                    </a:p>
                  </a:txBody>
                  <a:tcPr/>
                </a:tc>
              </a:tr>
              <a:tr h="446602">
                <a:tc>
                  <a:txBody>
                    <a:bodyPr/>
                    <a:lstStyle/>
                    <a:p>
                      <a:pPr algn="r"/>
                      <a:r>
                        <a:rPr lang="ru-RU" sz="2800" b="1" dirty="0" smtClean="0"/>
                        <a:t>30.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err="1" smtClean="0"/>
                        <a:t>Инспект</a:t>
                      </a:r>
                      <a:r>
                        <a:rPr lang="ru-RU" sz="2800" b="1" dirty="0" smtClean="0"/>
                        <a:t>. тамож. (5)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Модельер (6)</a:t>
                      </a:r>
                      <a:endParaRPr lang="ru-RU" sz="28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304800"/>
          <a:ext cx="9144000" cy="64007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0101"/>
                <a:gridCol w="4180113"/>
                <a:gridCol w="4163786"/>
              </a:tblGrid>
              <a:tr h="153130">
                <a:tc>
                  <a:txBody>
                    <a:bodyPr/>
                    <a:lstStyle/>
                    <a:p>
                      <a:endParaRPr lang="ru-RU" sz="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" dirty="0"/>
                    </a:p>
                  </a:txBody>
                  <a:tcPr/>
                </a:tc>
              </a:tr>
              <a:tr h="520639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31.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Телефонист (1)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Орнитолог  (2)</a:t>
                      </a:r>
                      <a:endParaRPr lang="ru-RU" sz="2800" b="1" dirty="0"/>
                    </a:p>
                  </a:txBody>
                  <a:tcPr/>
                </a:tc>
              </a:tr>
              <a:tr h="520639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32.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Агроном (1)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Топограф (4)</a:t>
                      </a:r>
                      <a:endParaRPr lang="ru-RU" sz="2800" b="1" dirty="0"/>
                    </a:p>
                  </a:txBody>
                  <a:tcPr/>
                </a:tc>
              </a:tr>
              <a:tr h="520639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33.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Лесник (1)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Директор (5)</a:t>
                      </a:r>
                      <a:endParaRPr lang="ru-RU" sz="2800" b="1" dirty="0"/>
                    </a:p>
                  </a:txBody>
                  <a:tcPr/>
                </a:tc>
              </a:tr>
              <a:tr h="520639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34.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Мастер по рем.(1)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Хореограф (6)</a:t>
                      </a:r>
                      <a:endParaRPr lang="ru-RU" sz="2800" b="1" dirty="0"/>
                    </a:p>
                  </a:txBody>
                  <a:tcPr/>
                </a:tc>
              </a:tr>
              <a:tr h="520639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35.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Историк (2)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Инспектор ГАИ (4)</a:t>
                      </a:r>
                      <a:endParaRPr lang="ru-RU" sz="2800" b="1" dirty="0"/>
                    </a:p>
                  </a:txBody>
                  <a:tcPr/>
                </a:tc>
              </a:tr>
              <a:tr h="520639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36.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Антрополог (2)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Экскурсовод (3)</a:t>
                      </a:r>
                      <a:endParaRPr lang="ru-RU" sz="2800" b="1" dirty="0"/>
                    </a:p>
                  </a:txBody>
                  <a:tcPr/>
                </a:tc>
              </a:tr>
              <a:tr h="520639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37.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Вирусолог (2)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Актёр (6)</a:t>
                      </a:r>
                      <a:endParaRPr lang="ru-RU" sz="2800" b="1" dirty="0"/>
                    </a:p>
                  </a:txBody>
                  <a:tcPr/>
                </a:tc>
              </a:tr>
              <a:tr h="520639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38.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Официант (3)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Товаровед (5)</a:t>
                      </a:r>
                      <a:endParaRPr lang="ru-RU" sz="2800" b="1" dirty="0"/>
                    </a:p>
                  </a:txBody>
                  <a:tcPr/>
                </a:tc>
              </a:tr>
              <a:tr h="520639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39.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Главбух (4)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Инспектор УР (5)</a:t>
                      </a:r>
                      <a:endParaRPr lang="ru-RU" sz="2800" b="1" dirty="0"/>
                    </a:p>
                  </a:txBody>
                  <a:tcPr/>
                </a:tc>
              </a:tr>
              <a:tr h="520639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40.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err="1" smtClean="0"/>
                        <a:t>Парикмахер-мод</a:t>
                      </a:r>
                      <a:r>
                        <a:rPr lang="ru-RU" sz="2800" b="1" dirty="0" smtClean="0"/>
                        <a:t>. </a:t>
                      </a:r>
                      <a:r>
                        <a:rPr lang="ru-RU" sz="2800" b="1" smtClean="0"/>
                        <a:t>(6)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Психолог (3)</a:t>
                      </a:r>
                      <a:endParaRPr lang="ru-RU" sz="2800" b="1" dirty="0"/>
                    </a:p>
                  </a:txBody>
                  <a:tcPr/>
                </a:tc>
              </a:tr>
              <a:tr h="520639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41.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Пчеловод (1)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Коммерсант (5)</a:t>
                      </a:r>
                      <a:endParaRPr lang="ru-RU" sz="2800" b="1" dirty="0"/>
                    </a:p>
                  </a:txBody>
                  <a:tcPr/>
                </a:tc>
              </a:tr>
              <a:tr h="520639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42.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Судья (3)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Стенографист (4)</a:t>
                      </a:r>
                      <a:endParaRPr lang="ru-RU" sz="28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52400" y="533400"/>
            <a:ext cx="8382000" cy="1600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Кто на самом деле нужен работодателям? 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graphicFrame>
        <p:nvGraphicFramePr>
          <p:cNvPr id="13" name="Содержимое 12"/>
          <p:cNvGraphicFramePr>
            <a:graphicFrameLocks noGrp="1"/>
          </p:cNvGraphicFramePr>
          <p:nvPr>
            <p:ph idx="1"/>
          </p:nvPr>
        </p:nvGraphicFramePr>
        <p:xfrm>
          <a:off x="457200" y="2133600"/>
          <a:ext cx="8305800" cy="41564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3400"/>
                <a:gridCol w="3962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Профессия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Зарплата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Повар </a:t>
                      </a:r>
                      <a:endParaRPr lang="ru-RU" sz="3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468 000 (ХМАО)</a:t>
                      </a:r>
                      <a:endParaRPr lang="ru-RU" sz="3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Механик </a:t>
                      </a:r>
                      <a:endParaRPr lang="ru-RU" sz="3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200 000 (</a:t>
                      </a:r>
                      <a:r>
                        <a:rPr lang="ru-RU" sz="3600" b="1" dirty="0" err="1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Новорос</a:t>
                      </a:r>
                      <a:r>
                        <a:rPr lang="ru-RU" sz="3600" b="1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.)</a:t>
                      </a:r>
                      <a:endParaRPr lang="ru-RU" sz="3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Электромонтёр</a:t>
                      </a:r>
                      <a:endParaRPr lang="ru-RU" sz="3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200 000 (</a:t>
                      </a:r>
                      <a:r>
                        <a:rPr lang="ru-RU" sz="3600" b="1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Москва)</a:t>
                      </a:r>
                      <a:endParaRPr lang="ru-RU" sz="3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Автослесарь </a:t>
                      </a:r>
                      <a:endParaRPr lang="ru-RU" sz="3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200 000 (Москва)</a:t>
                      </a:r>
                      <a:endParaRPr lang="ru-RU" sz="3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Водитель</a:t>
                      </a:r>
                      <a:endParaRPr lang="ru-RU" sz="3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100 000 (Москва)</a:t>
                      </a:r>
                      <a:endParaRPr lang="ru-RU" sz="3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Электрогазосварщик</a:t>
                      </a:r>
                      <a:r>
                        <a:rPr lang="ru-RU" sz="36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3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100 </a:t>
                      </a:r>
                      <a:r>
                        <a:rPr lang="ru-RU" sz="3600" b="1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000 </a:t>
                      </a:r>
                      <a:r>
                        <a:rPr lang="ru-RU" sz="36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(Липецк)</a:t>
                      </a:r>
                      <a:endParaRPr lang="ru-RU" sz="3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04801"/>
            <a:ext cx="7315200" cy="838199"/>
          </a:xfrm>
        </p:spPr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Выводы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3400" y="1219200"/>
            <a:ext cx="8153400" cy="5486399"/>
          </a:xfrm>
        </p:spPr>
        <p:txBody>
          <a:bodyPr>
            <a:normAutofit/>
          </a:bodyPr>
          <a:lstStyle/>
          <a:p>
            <a:pPr lvl="0"/>
            <a:r>
              <a:rPr lang="ru-RU" sz="3200" dirty="0" smtClean="0"/>
              <a:t>Велик спрос на специалистов, умеющих продавать и продвигать товары </a:t>
            </a:r>
            <a:r>
              <a:rPr lang="ru-RU" sz="3200" dirty="0" smtClean="0"/>
              <a:t>           на </a:t>
            </a:r>
            <a:r>
              <a:rPr lang="ru-RU" sz="3200" dirty="0" smtClean="0"/>
              <a:t>рынке. Из рабочих специальностей чаще требуются работники сферы услуг и строительства.</a:t>
            </a:r>
          </a:p>
          <a:p>
            <a:pPr lvl="0"/>
            <a:r>
              <a:rPr lang="ru-RU" sz="3200" dirty="0" smtClean="0"/>
              <a:t>Знание языков значительно увеличивает конкурентоспособность.</a:t>
            </a:r>
          </a:p>
          <a:p>
            <a:pPr lvl="0"/>
            <a:r>
              <a:rPr lang="ru-RU" sz="3200" dirty="0" smtClean="0"/>
              <a:t>Начинайте нарабатывать стаж              по выбранной </a:t>
            </a:r>
            <a:r>
              <a:rPr lang="ru-RU" sz="3200" dirty="0" smtClean="0"/>
              <a:t>специальности             </a:t>
            </a:r>
            <a:r>
              <a:rPr lang="ru-RU" sz="3200" dirty="0" smtClean="0"/>
              <a:t>при первой же возможности!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914400" y="2895600"/>
            <a:ext cx="7315200" cy="3415564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Профессии будущего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14400" y="381001"/>
            <a:ext cx="7315200" cy="83820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Универсальный солдат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Содержимое 6" descr="13834808_XS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62200"/>
            <a:ext cx="2073089" cy="2819400"/>
          </a:xfrm>
          <a:prstGeom prst="rect">
            <a:avLst/>
          </a:prstGeom>
        </p:spPr>
      </p:pic>
      <p:sp>
        <p:nvSpPr>
          <p:cNvPr id="5" name="Содержимое 4"/>
          <p:cNvSpPr>
            <a:spLocks noGrp="1"/>
          </p:cNvSpPr>
          <p:nvPr>
            <p:ph sz="quarter" idx="14"/>
          </p:nvPr>
        </p:nvSpPr>
        <p:spPr>
          <a:xfrm>
            <a:off x="2590800" y="1371600"/>
            <a:ext cx="6553200" cy="4967287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Войны будущего превратятся в точечные операции по «принуждению к миру», «восстановлению конституционного порядка».  Для борьбы с террористами и мятежниками, окопавшимися в глухих районах планеты, нужны «солдаты будущего». Это профессиональные бойцы, участвующие в экспедиционных кампаниях, — специально обученные, готовые к нестандартным задачам.  </a:t>
            </a:r>
          </a:p>
          <a:p>
            <a:pPr>
              <a:buNone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В компетенции такого специалиста будет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отличное знание местных условий, психологии местных жителей, умение обходиться без тяжёлого вооружения.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14400" y="381000"/>
            <a:ext cx="7315200" cy="1219199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Урбанист, специалист       по развитию территорий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14"/>
          </p:nvPr>
        </p:nvSpPr>
        <p:spPr>
          <a:xfrm>
            <a:off x="2971800" y="1828800"/>
            <a:ext cx="6172200" cy="4510087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ru-RU" sz="2400" dirty="0" smtClean="0"/>
              <a:t>Земля быстро становится планетой городов, а не деревень. Планировать, строить и обслуживать новые, быстро растущие мегаполисы должен будет класс специалистов, умеющих создавать комфортную городскую среду. Страны будут формировать большой спрос на специалистов           по комплексному развитию территорий (транспорт, социальная сфера, привлечение инвестиций и т. п.), особенно в городских поселениях.</a:t>
            </a:r>
          </a:p>
          <a:p>
            <a:endPara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Содержимое 4" descr="9607945_X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2895600"/>
            <a:ext cx="2664095" cy="2514600"/>
          </a:xfrm>
          <a:prstGeom prst="rect">
            <a:avLst/>
          </a:prstGeom>
        </p:spPr>
      </p:pic>
      <p:sp>
        <p:nvSpPr>
          <p:cNvPr id="8" name="Содержимое 7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14400" y="381000"/>
            <a:ext cx="7315200" cy="1904999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Специалист                         по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труднодобываемым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запасам нефти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14"/>
          </p:nvPr>
        </p:nvSpPr>
        <p:spPr>
          <a:xfrm>
            <a:off x="2590800" y="2438400"/>
            <a:ext cx="6172200" cy="3900487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ru-RU" sz="2400" dirty="0" smtClean="0"/>
              <a:t>Разведанных запасов нефти в мире пока много. Проблема в том, что ее все труднее добывать. Нефтяникам будущего придется иметь дело               с нефтеносными песками, разработкой месторождений на шельфе и прочими нестандартными случаями. Специалистам по экстремальным способам добычи энергоносителей будет где разгуляться.</a:t>
            </a:r>
          </a:p>
          <a:p>
            <a:endPara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Содержимое 4" descr="9887265_X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3200400"/>
            <a:ext cx="2057399" cy="2309068"/>
          </a:xfrm>
          <a:prstGeom prst="rect">
            <a:avLst/>
          </a:prstGeom>
        </p:spPr>
      </p:pic>
      <p:sp>
        <p:nvSpPr>
          <p:cNvPr id="8" name="Содержимое 7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ерспектива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ерспектив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506</TotalTime>
  <Words>1588</Words>
  <Application>Microsoft Office PowerPoint</Application>
  <PresentationFormat>Экран (4:3)</PresentationFormat>
  <Paragraphs>201</Paragraphs>
  <Slides>35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Перспектива</vt:lpstr>
      <vt:lpstr>ВЫБОР ПРОФЕССИИ</vt:lpstr>
      <vt:lpstr>Единственно, что нужно - это найти работу     с более высокой зарплатой.  </vt:lpstr>
      <vt:lpstr>Кто на самом деле нужен работодателям?  </vt:lpstr>
      <vt:lpstr>Кто на самом деле нужен работодателям?  </vt:lpstr>
      <vt:lpstr>Выводы</vt:lpstr>
      <vt:lpstr>Профессии будущего</vt:lpstr>
      <vt:lpstr>Универсальный солдат</vt:lpstr>
      <vt:lpstr>Урбанист, специалист       по развитию территорий</vt:lpstr>
      <vt:lpstr>Специалист                         по труднодобываемым запасам нефти</vt:lpstr>
      <vt:lpstr>Эксперт в сфере альтернативной энергетики</vt:lpstr>
      <vt:lpstr>GR-менеджер</vt:lpstr>
      <vt:lpstr>Журналист-агрегатор</vt:lpstr>
      <vt:lpstr>О чём надо думать,  выбирая  себе специальность?</vt:lpstr>
      <vt:lpstr>1. Значительно возрастет число ненужных рынку для работы               по специальности экономистов, юристов, управленцев и прочих офисных работников, имеющих дипломы о высшем образовании.          Их выпустили и продолжают выпускать в значительных количествах вузы, следуя потребностям общества в высшем образовании.</vt:lpstr>
      <vt:lpstr>2. Многим выпускникам придется уже при наличии диплома осваивать какую-либо новую      или смежную специальность.</vt:lpstr>
      <vt:lpstr>3. Все более частым явлением становится работа выпускников вузов на должностях, по сути,       не требующих высшего образования.</vt:lpstr>
      <vt:lpstr>4. Скорее всего, без рабочих мест        не останутся специалисты с высшим техническим образованием (инженеры, технологи, конструкторы, проектировщики, программисты и др.) и профессии, относящиеся к типу «человек-природа» (агрономы, зоотехники, врачи, в том числе              и смежных профессий – биотехнологи, фармацевты, химики и др.)</vt:lpstr>
      <vt:lpstr>5. В системе образования усиливается кризис из-за спада рождаемости и значительного сокращения числа потенциальных студентов. Очень сильно              по платному вузовскому обучению ударит снижение жизненного уровня населения и возможностей платить за высшее образование. </vt:lpstr>
      <vt:lpstr>6. Ситуация на рынке труда в период длительного выхода из кризиса будет сопровождаться усилением структурной безработицы. Безработные, как правило, ищут привычную для себя работу           в своем городе. И не стремятся переехать туда, где для них есть вакансии. Молодые люди, конечно, гораздо мобильнее в этом смысле,       но и они не всегда четко представляют себе, с какими трудностями им придется столкнуться при переезде (квартира, регистрация и т.д.)</vt:lpstr>
      <vt:lpstr>7. В условиях длительного выхода    из кризиса и обострения конкуренции между компаниями возрастет требовательность компаний                  к персоналу, в том числе к вновь нанимаемым работникам. Поэтому получить работу по знакомству        или родственным связям будет все сложнее. Возможности компаний держать не очень нужных работников сократятся.</vt:lpstr>
      <vt:lpstr>8. В условиях реального рынка труда успех соискателя вакансии зависит   не только от его профессионализма, работоспособности и мобильности. Важно не только правильно выбирать профессию и постоянно повышать свою квалификацию, но и овладевать искусством самомаркетинга. Человек, владеющий этим искусством,           при прочих равных условиях всегда добьется большего успеха.</vt:lpstr>
      <vt:lpstr>ИНТЕРЕСНЫЕ ФАКТЫ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Гена</dc:creator>
  <cp:lastModifiedBy>Комп</cp:lastModifiedBy>
  <cp:revision>51</cp:revision>
  <dcterms:created xsi:type="dcterms:W3CDTF">2006-08-16T00:00:00Z</dcterms:created>
  <dcterms:modified xsi:type="dcterms:W3CDTF">2012-02-09T18:27:57Z</dcterms:modified>
</cp:coreProperties>
</file>