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5E3E1-026E-41D7-9F78-C57F1BDAFFF0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76AB8-7E00-47DE-8BC1-7BD3F29434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B76AB8-7E00-47DE-8BC1-7BD3F29434E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C53A5-ABD6-47D3-9340-55474424A71A}" type="datetimeFigureOut">
              <a:rPr lang="ru-RU" smtClean="0"/>
              <a:pPr/>
              <a:t>27.02.2015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29DBB-F9A5-427A-8A95-3A411E5E05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1071546"/>
            <a:ext cx="7286676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000" b="1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ГОСУДАРСТВЕННОЕ БЮДЖЕТНОЕ ДОШКОЛЬНОЕ ОБЬРАЗОВАТЕЛЬНОЕ УЧРЕЖДЕНИЕ</a:t>
            </a:r>
          </a:p>
          <a:p>
            <a:pPr algn="ctr"/>
            <a:r>
              <a:rPr lang="ru-RU" sz="1000" b="1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 ДЕТСКИЙ САД № 40 КОЛПИНСКОГО РАЙОНА САНКТ-ПЕТЕРБУРГА </a:t>
            </a:r>
            <a:r>
              <a:rPr lang="ru-RU" sz="6000" b="1" cap="none" spc="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ГРАММАТИЧЕСКИ </a:t>
            </a:r>
          </a:p>
          <a:p>
            <a:pPr algn="ctr"/>
            <a:r>
              <a:rPr lang="ru-RU" sz="6000" b="1" cap="none" spc="0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ПРАВИЛЬНАЯ РЕЧЬ ВОСПИТАТЕЛЯ</a:t>
            </a:r>
          </a:p>
          <a:p>
            <a:pPr algn="r"/>
            <a:endParaRPr lang="ru-RU" sz="1600" b="1" dirty="0" smtClean="0">
              <a:ln w="11430"/>
              <a:solidFill>
                <a:schemeClr val="accent5">
                  <a:lumMod val="75000"/>
                </a:schemeClr>
              </a:solidFill>
            </a:endParaRPr>
          </a:p>
          <a:p>
            <a:pPr algn="r"/>
            <a:endParaRPr lang="ru-RU" sz="1600" b="1" dirty="0" smtClean="0">
              <a:ln w="11430"/>
              <a:solidFill>
                <a:schemeClr val="accent5">
                  <a:lumMod val="75000"/>
                </a:schemeClr>
              </a:solidFill>
            </a:endParaRPr>
          </a:p>
          <a:p>
            <a:pPr algn="r"/>
            <a:endParaRPr lang="ru-RU" sz="1600" b="1" dirty="0" smtClean="0">
              <a:ln w="11430"/>
              <a:solidFill>
                <a:schemeClr val="accent5">
                  <a:lumMod val="75000"/>
                </a:schemeClr>
              </a:solidFill>
            </a:endParaRPr>
          </a:p>
          <a:p>
            <a:pPr algn="r"/>
            <a:r>
              <a:rPr lang="ru-RU" sz="1600" b="1" dirty="0" smtClean="0">
                <a:ln w="11430"/>
                <a:solidFill>
                  <a:schemeClr val="accent5">
                    <a:lumMod val="75000"/>
                  </a:schemeClr>
                </a:solidFill>
              </a:rPr>
              <a:t>ПРЕЗЕНТАЦИЯ ПОДГОТОВЛЕНА</a:t>
            </a:r>
          </a:p>
          <a:p>
            <a:pPr algn="r"/>
            <a:r>
              <a:rPr lang="ru-RU" sz="1600" b="1" cap="none" spc="0" smtClean="0">
                <a:ln w="11430"/>
                <a:solidFill>
                  <a:schemeClr val="accent5">
                    <a:lumMod val="75000"/>
                  </a:schemeClr>
                </a:solidFill>
              </a:rPr>
              <a:t>С.В.БИРЮКОВОЙ</a:t>
            </a:r>
            <a:endParaRPr lang="ru-RU" sz="1600" b="1" cap="none" spc="0" dirty="0">
              <a:ln w="11430"/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«Дивишься драгоценности нашего языка: что ни звук, то и подарок: все зернисто, крупно, как сам жемчуг, и, право, иное названье еще драгоценней самой вещи».</a:t>
            </a:r>
          </a:p>
          <a:p>
            <a:pPr algn="r">
              <a:buNone/>
            </a:pPr>
            <a:r>
              <a:rPr lang="ru-RU" b="1" dirty="0" smtClean="0"/>
              <a:t>Н.В.Гоголь</a:t>
            </a:r>
          </a:p>
        </p:txBody>
      </p:sp>
      <p:pic>
        <p:nvPicPr>
          <p:cNvPr id="1026" name="Picture 2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38256"/>
            <a:ext cx="2786082" cy="2876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РЕЧЕВЫЕ ТРАДИЦИИ ВОСПИТАТЕЛЯ ДОУ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НЕГРОМКАЯ РЕЧЬ</a:t>
            </a:r>
          </a:p>
          <a:p>
            <a:r>
              <a:rPr lang="ru-RU" sz="2400" b="1" dirty="0" smtClean="0"/>
              <a:t>ПРАВИЛЬНЫЙ ПРИВЕТЛИВЫЙ ТОН ОБРАЩЕНИЯ К ДЕТЯМ</a:t>
            </a:r>
          </a:p>
          <a:p>
            <a:r>
              <a:rPr lang="ru-RU" sz="2400" b="1" dirty="0" smtClean="0"/>
              <a:t>ОТСУТСТВИЕ ЖАРГОННЫХ И БРАННЫХ СЛОВ</a:t>
            </a:r>
          </a:p>
          <a:p>
            <a:r>
              <a:rPr lang="ru-RU" sz="2400" b="1" dirty="0" smtClean="0"/>
              <a:t>ПОДЧЁРКНУТАЯ ВЕЖЛИВОСТЬ В ОБРАЩЕНИИ ДРУГ </a:t>
            </a:r>
          </a:p>
          <a:p>
            <a:pPr>
              <a:buNone/>
            </a:pPr>
            <a:r>
              <a:rPr lang="ru-RU" sz="2400" b="1" dirty="0"/>
              <a:t> </a:t>
            </a:r>
            <a:r>
              <a:rPr lang="ru-RU" sz="2400" b="1" dirty="0" smtClean="0"/>
              <a:t>    К ДРУГУ</a:t>
            </a:r>
          </a:p>
          <a:p>
            <a:r>
              <a:rPr lang="ru-RU" sz="2400" b="1" dirty="0" smtClean="0"/>
              <a:t>ОПРЕДЕЛЁННЫЙ ТЕМП </a:t>
            </a:r>
          </a:p>
          <a:p>
            <a:r>
              <a:rPr lang="ru-RU" sz="2400" b="1" dirty="0" smtClean="0"/>
              <a:t>ЛИТЕРАТУРНЫЕ НОРМЫ ПРОИЗНОШЕНИЯ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Правильность расстановки ударений: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Б</a:t>
            </a:r>
            <a:r>
              <a:rPr lang="ru-RU" b="1" dirty="0" err="1" smtClean="0">
                <a:solidFill>
                  <a:srgbClr val="FF0000"/>
                </a:solidFill>
              </a:rPr>
              <a:t>А</a:t>
            </a:r>
            <a:r>
              <a:rPr lang="ru-RU" dirty="0" err="1" smtClean="0"/>
              <a:t>ржа</a:t>
            </a:r>
            <a:r>
              <a:rPr lang="ru-RU" dirty="0" smtClean="0"/>
              <a:t>, </a:t>
            </a:r>
            <a:r>
              <a:rPr lang="ru-RU" dirty="0" err="1" smtClean="0"/>
              <a:t>б</a:t>
            </a:r>
            <a:r>
              <a:rPr lang="ru-RU" b="1" dirty="0" err="1" smtClean="0">
                <a:solidFill>
                  <a:srgbClr val="FF0000"/>
                </a:solidFill>
              </a:rPr>
              <a:t>А</a:t>
            </a:r>
            <a:r>
              <a:rPr lang="ru-RU" dirty="0" err="1" smtClean="0"/>
              <a:t>рмен</a:t>
            </a:r>
            <a:r>
              <a:rPr lang="ru-RU" dirty="0" smtClean="0"/>
              <a:t>, </a:t>
            </a:r>
            <a:r>
              <a:rPr lang="ru-RU" dirty="0" err="1" smtClean="0"/>
              <a:t>диспанс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р</a:t>
            </a:r>
            <a:r>
              <a:rPr lang="ru-RU" dirty="0" smtClean="0"/>
              <a:t>, </a:t>
            </a:r>
            <a:r>
              <a:rPr lang="ru-RU" dirty="0" err="1" smtClean="0"/>
              <a:t>догов</a:t>
            </a:r>
            <a:r>
              <a:rPr lang="ru-RU" b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р</a:t>
            </a:r>
            <a:r>
              <a:rPr lang="ru-RU" dirty="0" smtClean="0"/>
              <a:t>, </a:t>
            </a:r>
            <a:r>
              <a:rPr lang="ru-RU" dirty="0" err="1" smtClean="0"/>
              <a:t>дон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льзя</a:t>
            </a:r>
            <a:r>
              <a:rPr lang="ru-RU" dirty="0" smtClean="0"/>
              <a:t>, </a:t>
            </a:r>
            <a:r>
              <a:rPr lang="ru-RU" dirty="0" err="1" smtClean="0"/>
              <a:t>дрем</a:t>
            </a:r>
            <a:r>
              <a:rPr lang="ru-RU" b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та</a:t>
            </a:r>
            <a:r>
              <a:rPr lang="ru-RU" dirty="0" smtClean="0"/>
              <a:t>, </a:t>
            </a:r>
            <a:r>
              <a:rPr lang="ru-RU" dirty="0" err="1" smtClean="0"/>
              <a:t>жалюз</a:t>
            </a:r>
            <a:r>
              <a:rPr lang="ru-RU" b="1" dirty="0" err="1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, </a:t>
            </a:r>
            <a:r>
              <a:rPr lang="ru-RU" dirty="0" err="1" smtClean="0"/>
              <a:t>заус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ница</a:t>
            </a:r>
            <a:r>
              <a:rPr lang="ru-RU" dirty="0" smtClean="0"/>
              <a:t>, </a:t>
            </a:r>
            <a:r>
              <a:rPr lang="ru-RU" dirty="0" err="1" smtClean="0"/>
              <a:t>кв</a:t>
            </a:r>
            <a:r>
              <a:rPr lang="ru-RU" b="1" dirty="0" err="1" smtClean="0">
                <a:solidFill>
                  <a:srgbClr val="FF0000"/>
                </a:solidFill>
              </a:rPr>
              <a:t>А</a:t>
            </a:r>
            <a:r>
              <a:rPr lang="ru-RU" dirty="0" err="1" smtClean="0"/>
              <a:t>рт</a:t>
            </a:r>
            <a:r>
              <a:rPr lang="ru-RU" b="1" dirty="0" err="1" smtClean="0">
                <a:solidFill>
                  <a:srgbClr val="FF0000"/>
                </a:solidFill>
              </a:rPr>
              <a:t>А</a:t>
            </a:r>
            <a:r>
              <a:rPr lang="ru-RU" dirty="0" err="1" smtClean="0"/>
              <a:t>л</a:t>
            </a:r>
            <a:r>
              <a:rPr lang="ru-RU" dirty="0" smtClean="0"/>
              <a:t>, </a:t>
            </a:r>
            <a:r>
              <a:rPr lang="ru-RU" dirty="0" err="1" smtClean="0"/>
              <a:t>катал</a:t>
            </a:r>
            <a:r>
              <a:rPr lang="ru-RU" b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г</a:t>
            </a:r>
            <a:r>
              <a:rPr lang="ru-RU" dirty="0" smtClean="0"/>
              <a:t>, </a:t>
            </a:r>
            <a:r>
              <a:rPr lang="ru-RU" dirty="0" err="1" smtClean="0"/>
              <a:t>оп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ка</a:t>
            </a:r>
            <a:r>
              <a:rPr lang="ru-RU" dirty="0" smtClean="0"/>
              <a:t>, </a:t>
            </a:r>
            <a:r>
              <a:rPr lang="ru-RU" dirty="0" err="1" smtClean="0"/>
              <a:t>рак</a:t>
            </a:r>
            <a:r>
              <a:rPr lang="ru-RU" b="1" dirty="0" err="1" smtClean="0">
                <a:solidFill>
                  <a:srgbClr val="FF0000"/>
                </a:solidFill>
              </a:rPr>
              <a:t>У</a:t>
            </a:r>
            <a:r>
              <a:rPr lang="ru-RU" dirty="0" err="1" smtClean="0"/>
              <a:t>шка</a:t>
            </a:r>
            <a:r>
              <a:rPr lang="ru-RU" dirty="0" smtClean="0"/>
              <a:t>, </a:t>
            </a:r>
            <a:r>
              <a:rPr lang="ru-RU" dirty="0" err="1" smtClean="0"/>
              <a:t>св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кла</a:t>
            </a:r>
            <a:r>
              <a:rPr lang="ru-RU" dirty="0" smtClean="0"/>
              <a:t>, </a:t>
            </a:r>
            <a:r>
              <a:rPr lang="ru-RU" dirty="0" err="1" smtClean="0"/>
              <a:t>ср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дства</a:t>
            </a:r>
            <a:r>
              <a:rPr lang="ru-RU" dirty="0" smtClean="0"/>
              <a:t>, </a:t>
            </a:r>
            <a:r>
              <a:rPr lang="ru-RU" dirty="0" err="1" smtClean="0"/>
              <a:t>сл</a:t>
            </a:r>
            <a:r>
              <a:rPr lang="ru-RU" b="1" dirty="0" err="1" smtClean="0">
                <a:solidFill>
                  <a:srgbClr val="FF0000"/>
                </a:solidFill>
              </a:rPr>
              <a:t>И</a:t>
            </a:r>
            <a:r>
              <a:rPr lang="ru-RU" dirty="0" err="1" smtClean="0"/>
              <a:t>вовый</a:t>
            </a:r>
            <a:r>
              <a:rPr lang="ru-RU" dirty="0" smtClean="0"/>
              <a:t>, </a:t>
            </a:r>
            <a:r>
              <a:rPr lang="ru-RU" dirty="0" err="1" smtClean="0"/>
              <a:t>танц</a:t>
            </a:r>
            <a:r>
              <a:rPr lang="ru-RU" b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вщица</a:t>
            </a:r>
            <a:r>
              <a:rPr lang="ru-RU" dirty="0" smtClean="0"/>
              <a:t>, </a:t>
            </a:r>
            <a:r>
              <a:rPr lang="ru-RU" dirty="0" err="1" smtClean="0"/>
              <a:t>твор</a:t>
            </a:r>
            <a:r>
              <a:rPr lang="ru-RU" b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г</a:t>
            </a:r>
            <a:r>
              <a:rPr lang="ru-RU" dirty="0" smtClean="0"/>
              <a:t>, </a:t>
            </a:r>
            <a:r>
              <a:rPr lang="ru-RU" dirty="0" err="1" smtClean="0"/>
              <a:t>т</a:t>
            </a:r>
            <a:r>
              <a:rPr lang="ru-RU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тчас</a:t>
            </a:r>
            <a:r>
              <a:rPr lang="ru-RU" dirty="0" smtClean="0"/>
              <a:t>, </a:t>
            </a:r>
            <a:r>
              <a:rPr lang="ru-RU" dirty="0" err="1" smtClean="0"/>
              <a:t>т</a:t>
            </a:r>
            <a:r>
              <a:rPr lang="ru-RU" b="1" dirty="0" err="1" smtClean="0">
                <a:solidFill>
                  <a:srgbClr val="FF0000"/>
                </a:solidFill>
              </a:rPr>
              <a:t>У</a:t>
            </a:r>
            <a:r>
              <a:rPr lang="ru-RU" dirty="0" err="1" smtClean="0"/>
              <a:t>фля</a:t>
            </a:r>
            <a:r>
              <a:rPr lang="ru-RU" dirty="0" smtClean="0"/>
              <a:t>, </a:t>
            </a:r>
            <a:r>
              <a:rPr lang="ru-RU" dirty="0" err="1" smtClean="0"/>
              <a:t>ув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домить</a:t>
            </a:r>
            <a:r>
              <a:rPr lang="ru-RU" dirty="0" smtClean="0"/>
              <a:t>, </a:t>
            </a:r>
            <a:r>
              <a:rPr lang="ru-RU" dirty="0" err="1" smtClean="0"/>
              <a:t>факс</a:t>
            </a:r>
            <a:r>
              <a:rPr lang="ru-RU" b="1" dirty="0" err="1" smtClean="0">
                <a:solidFill>
                  <a:srgbClr val="FF0000"/>
                </a:solidFill>
              </a:rPr>
              <a:t>И</a:t>
            </a:r>
            <a:r>
              <a:rPr lang="ru-RU" dirty="0" err="1" smtClean="0"/>
              <a:t>миле</a:t>
            </a:r>
            <a:r>
              <a:rPr lang="ru-RU" dirty="0" smtClean="0"/>
              <a:t>, </a:t>
            </a:r>
            <a:r>
              <a:rPr lang="ru-RU" dirty="0" err="1" smtClean="0"/>
              <a:t>фен</a:t>
            </a:r>
            <a:r>
              <a:rPr lang="ru-RU" b="1" dirty="0" err="1" smtClean="0">
                <a:solidFill>
                  <a:srgbClr val="FF0000"/>
                </a:solidFill>
              </a:rPr>
              <a:t>О</a:t>
            </a:r>
            <a:r>
              <a:rPr lang="ru-RU" dirty="0" err="1" smtClean="0"/>
              <a:t>мен</a:t>
            </a:r>
            <a:r>
              <a:rPr lang="ru-RU" dirty="0" smtClean="0"/>
              <a:t>, </a:t>
            </a:r>
            <a:r>
              <a:rPr lang="ru-RU" dirty="0" err="1" smtClean="0"/>
              <a:t>ц</a:t>
            </a:r>
            <a:r>
              <a:rPr lang="ru-RU" b="1" dirty="0" err="1" smtClean="0">
                <a:solidFill>
                  <a:srgbClr val="FF0000"/>
                </a:solidFill>
              </a:rPr>
              <a:t>Е</a:t>
            </a:r>
            <a:r>
              <a:rPr lang="ru-RU" dirty="0" err="1" smtClean="0"/>
              <a:t>нтнер</a:t>
            </a:r>
            <a:r>
              <a:rPr lang="ru-RU" dirty="0" smtClean="0"/>
              <a:t>, </a:t>
            </a:r>
            <a:r>
              <a:rPr lang="ru-RU" dirty="0" err="1" smtClean="0"/>
              <a:t>цыг</a:t>
            </a:r>
            <a:r>
              <a:rPr lang="ru-RU" b="1" dirty="0" err="1" smtClean="0">
                <a:solidFill>
                  <a:srgbClr val="FF0000"/>
                </a:solidFill>
              </a:rPr>
              <a:t>А</a:t>
            </a:r>
            <a:r>
              <a:rPr lang="ru-RU" dirty="0" err="1" smtClean="0"/>
              <a:t>н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Образование множественного числа: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Порт – порты, торт – торты, крем – кремы, веер – </a:t>
            </a:r>
            <a:r>
              <a:rPr lang="ru-RU" dirty="0" err="1" smtClean="0"/>
              <a:t>вееры</a:t>
            </a:r>
            <a:r>
              <a:rPr lang="ru-RU" dirty="0" smtClean="0"/>
              <a:t>, веера, договор - договоры, инженер – инженеры, джемпер – джемперы, свитер – свитеры, образ – образы, образа (иконы), соболь – соболи (животные), соболя (меха), лагерь – лагери, лагеря (временное поселение, стоянка), год – годы, года.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	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Род существительных: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972452" cy="50006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/>
              <a:t>шампунь – м.р.</a:t>
            </a:r>
          </a:p>
          <a:p>
            <a:pPr>
              <a:buNone/>
            </a:pPr>
            <a:r>
              <a:rPr lang="ru-RU" sz="4000" dirty="0" smtClean="0"/>
              <a:t>мозоль – м.р., ж.р.</a:t>
            </a:r>
          </a:p>
          <a:p>
            <a:pPr>
              <a:buNone/>
            </a:pPr>
            <a:r>
              <a:rPr lang="ru-RU" sz="4000" dirty="0" smtClean="0"/>
              <a:t>кофе – м.р.</a:t>
            </a:r>
          </a:p>
          <a:p>
            <a:pPr>
              <a:buNone/>
            </a:pPr>
            <a:r>
              <a:rPr lang="ru-RU" sz="4000" dirty="0" smtClean="0"/>
              <a:t>тюль – м.р.</a:t>
            </a:r>
          </a:p>
          <a:p>
            <a:pPr>
              <a:buNone/>
            </a:pPr>
            <a:r>
              <a:rPr lang="ru-RU" sz="4000" dirty="0" smtClean="0"/>
              <a:t>вуаль – ж.р.</a:t>
            </a:r>
          </a:p>
          <a:p>
            <a:pPr>
              <a:buNone/>
            </a:pPr>
            <a:r>
              <a:rPr lang="ru-RU" sz="4000" dirty="0" smtClean="0"/>
              <a:t>какао – ср.р.</a:t>
            </a:r>
          </a:p>
          <a:p>
            <a:pPr>
              <a:buNone/>
            </a:pPr>
            <a:r>
              <a:rPr lang="ru-RU" sz="4000" dirty="0" smtClean="0"/>
              <a:t>пальто – ср.р.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Правильные окончания: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Чулки – пара чулок</a:t>
            </a:r>
          </a:p>
          <a:p>
            <a:pPr>
              <a:buNone/>
            </a:pPr>
            <a:r>
              <a:rPr lang="ru-RU" dirty="0" smtClean="0"/>
              <a:t>Носки – пара носков</a:t>
            </a:r>
          </a:p>
          <a:p>
            <a:pPr>
              <a:buNone/>
            </a:pPr>
            <a:r>
              <a:rPr lang="ru-RU" dirty="0" smtClean="0"/>
              <a:t>Сапоги – пара сапог</a:t>
            </a:r>
          </a:p>
          <a:p>
            <a:pPr>
              <a:buNone/>
            </a:pPr>
            <a:r>
              <a:rPr lang="ru-RU" dirty="0" smtClean="0"/>
              <a:t>Гетры – </a:t>
            </a:r>
            <a:r>
              <a:rPr lang="ru-RU" smtClean="0"/>
              <a:t>пара гетр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И нет у нас иного достоянья!</a:t>
            </a:r>
          </a:p>
          <a:p>
            <a:pPr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Умейте же беречь</a:t>
            </a:r>
          </a:p>
          <a:p>
            <a:pPr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Хоть в меру сил, в дни </a:t>
            </a:r>
            <a:r>
              <a:rPr lang="ru-RU" sz="4000" b="1">
                <a:solidFill>
                  <a:srgbClr val="FF0000"/>
                </a:solidFill>
              </a:rPr>
              <a:t>злобы </a:t>
            </a:r>
            <a:endParaRPr lang="ru-RU" sz="4000" b="1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sz="4000" b="1" smtClean="0">
                <a:solidFill>
                  <a:srgbClr val="FF0000"/>
                </a:solidFill>
              </a:rPr>
              <a:t>и </a:t>
            </a:r>
            <a:r>
              <a:rPr lang="ru-RU" sz="4000" b="1" dirty="0">
                <a:solidFill>
                  <a:srgbClr val="FF0000"/>
                </a:solidFill>
              </a:rPr>
              <a:t>страданья,</a:t>
            </a:r>
          </a:p>
          <a:p>
            <a:pPr algn="ctr">
              <a:buNone/>
            </a:pPr>
            <a:r>
              <a:rPr lang="ru-RU" sz="4000" b="1" dirty="0">
                <a:solidFill>
                  <a:srgbClr val="FF0000"/>
                </a:solidFill>
              </a:rPr>
              <a:t>Наш дар бессмертный — речь.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258</Words>
  <Application>Microsoft Office PowerPoint</Application>
  <PresentationFormat>Экран (4:3)</PresentationFormat>
  <Paragraphs>46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РЕЧЕВЫЕ ТРАДИЦИИ ВОСПИТАТЕЛЯ ДОУ</vt:lpstr>
      <vt:lpstr>Правильность расстановки ударений:</vt:lpstr>
      <vt:lpstr>Образование множественного числа:</vt:lpstr>
      <vt:lpstr>Род существительных:</vt:lpstr>
      <vt:lpstr>Правильные окончания: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user1</cp:lastModifiedBy>
  <cp:revision>30</cp:revision>
  <dcterms:created xsi:type="dcterms:W3CDTF">2012-03-19T04:56:58Z</dcterms:created>
  <dcterms:modified xsi:type="dcterms:W3CDTF">2015-02-27T13:38:02Z</dcterms:modified>
</cp:coreProperties>
</file>