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256" r:id="rId2"/>
    <p:sldId id="261" r:id="rId3"/>
    <p:sldId id="258" r:id="rId4"/>
    <p:sldId id="260" r:id="rId5"/>
    <p:sldId id="262" r:id="rId6"/>
    <p:sldId id="263" r:id="rId7"/>
    <p:sldId id="273" r:id="rId8"/>
    <p:sldId id="274" r:id="rId9"/>
    <p:sldId id="276" r:id="rId10"/>
    <p:sldId id="266" r:id="rId11"/>
    <p:sldId id="275" r:id="rId12"/>
    <p:sldId id="277" r:id="rId13"/>
    <p:sldId id="278" r:id="rId14"/>
    <p:sldId id="279" r:id="rId15"/>
    <p:sldId id="280" r:id="rId16"/>
    <p:sldId id="281" r:id="rId17"/>
    <p:sldId id="282" r:id="rId18"/>
    <p:sldId id="286" r:id="rId19"/>
    <p:sldId id="285" r:id="rId20"/>
    <p:sldId id="287" r:id="rId21"/>
    <p:sldId id="288" r:id="rId22"/>
    <p:sldId id="289" r:id="rId23"/>
    <p:sldId id="290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B5ADAD-FB7B-4967-9066-9B78A581F42B}" type="datetimeFigureOut">
              <a:rPr lang="ru-RU" smtClean="0"/>
              <a:pPr/>
              <a:t>03.09.2015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6185B6-AD76-4B24-95CF-87AC3A04ED4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6185B6-AD76-4B24-95CF-87AC3A04ED4B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01DE974-44C8-45B3-BFAC-C18E0D31CB73}" type="datetimeFigureOut">
              <a:rPr lang="ru-RU" smtClean="0"/>
              <a:pPr/>
              <a:t>03.09.2015</a:t>
            </a:fld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9867363-D554-4AEC-9AD9-D5E6741E34B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1DE974-44C8-45B3-BFAC-C18E0D31CB73}" type="datetimeFigureOut">
              <a:rPr lang="ru-RU" smtClean="0"/>
              <a:pPr/>
              <a:t>03.09.2015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867363-D554-4AEC-9AD9-D5E6741E34B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1DE974-44C8-45B3-BFAC-C18E0D31CB73}" type="datetimeFigureOut">
              <a:rPr lang="ru-RU" smtClean="0"/>
              <a:pPr/>
              <a:t>03.09.2015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867363-D554-4AEC-9AD9-D5E6741E34B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1DE974-44C8-45B3-BFAC-C18E0D31CB73}" type="datetimeFigureOut">
              <a:rPr lang="ru-RU" smtClean="0"/>
              <a:pPr/>
              <a:t>03.09.2015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867363-D554-4AEC-9AD9-D5E6741E34B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1DE974-44C8-45B3-BFAC-C18E0D31CB73}" type="datetimeFigureOut">
              <a:rPr lang="ru-RU" smtClean="0"/>
              <a:pPr/>
              <a:t>03.09.2015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867363-D554-4AEC-9AD9-D5E6741E34B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1DE974-44C8-45B3-BFAC-C18E0D31CB73}" type="datetimeFigureOut">
              <a:rPr lang="ru-RU" smtClean="0"/>
              <a:pPr/>
              <a:t>03.09.2015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867363-D554-4AEC-9AD9-D5E6741E34B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1DE974-44C8-45B3-BFAC-C18E0D31CB73}" type="datetimeFigureOut">
              <a:rPr lang="ru-RU" smtClean="0"/>
              <a:pPr/>
              <a:t>03.09.2015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867363-D554-4AEC-9AD9-D5E6741E34B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1DE974-44C8-45B3-BFAC-C18E0D31CB73}" type="datetimeFigureOut">
              <a:rPr lang="ru-RU" smtClean="0"/>
              <a:pPr/>
              <a:t>03.09.2015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867363-D554-4AEC-9AD9-D5E6741E34B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1DE974-44C8-45B3-BFAC-C18E0D31CB73}" type="datetimeFigureOut">
              <a:rPr lang="ru-RU" smtClean="0"/>
              <a:pPr/>
              <a:t>03.09.2015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867363-D554-4AEC-9AD9-D5E6741E34B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401DE974-44C8-45B3-BFAC-C18E0D31CB73}" type="datetimeFigureOut">
              <a:rPr lang="ru-RU" smtClean="0"/>
              <a:pPr/>
              <a:t>03.09.2015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867363-D554-4AEC-9AD9-D5E6741E34B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01DE974-44C8-45B3-BFAC-C18E0D31CB73}" type="datetimeFigureOut">
              <a:rPr lang="ru-RU" smtClean="0"/>
              <a:pPr/>
              <a:t>03.09.2015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9867363-D554-4AEC-9AD9-D5E6741E34B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4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01DE974-44C8-45B3-BFAC-C18E0D31CB73}" type="datetimeFigureOut">
              <a:rPr lang="ru-RU" smtClean="0"/>
              <a:pPr/>
              <a:t>03.09.2015</a:t>
            </a:fld>
            <a:endParaRPr lang="ru-RU" dirty="0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9867363-D554-4AEC-9AD9-D5E6741E34B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1571612"/>
            <a:ext cx="7886728" cy="5286388"/>
          </a:xfrm>
        </p:spPr>
        <p:txBody>
          <a:bodyPr>
            <a:normAutofit fontScale="90000"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lvl="0"/>
            <a:r>
              <a:rPr lang="ru-RU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/>
            </a:r>
            <a:br>
              <a:rPr lang="ru-RU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</a:br>
            <a:r>
              <a:rPr lang="ru-RU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/>
            </a:r>
            <a:br>
              <a:rPr lang="ru-RU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</a:br>
            <a:r>
              <a:rPr lang="ru-RU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/>
            </a:r>
            <a:br>
              <a:rPr lang="ru-RU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</a:br>
            <a:r>
              <a:rPr lang="ru-RU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/>
            </a:r>
            <a:br>
              <a:rPr lang="ru-RU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</a:br>
            <a:r>
              <a:rPr lang="ru-RU" cap="all" dirty="0" smtClean="0">
                <a:ln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Развитие творческих способностей детей    дошкольного возраста </a:t>
            </a:r>
            <a:r>
              <a:rPr lang="ru-RU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/>
            </a:r>
            <a:br>
              <a:rPr lang="ru-RU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</a:br>
            <a:r>
              <a:rPr lang="ru-RU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br>
              <a:rPr lang="ru-RU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</a:br>
            <a:r>
              <a:rPr lang="ru-RU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/>
            </a:r>
            <a:br>
              <a:rPr lang="ru-RU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</a:br>
            <a:r>
              <a:rPr lang="ru-RU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 </a:t>
            </a:r>
            <a:br>
              <a:rPr lang="ru-RU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</a:br>
            <a:endParaRPr lang="ru-RU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Также творчество зависит от состояния человека. Существует взаимное подкрепление между творческим воображением и эмоциональным переживанием: чувство порождает ассоциативную связь, но и созданное воображением усиливает чувства.</a:t>
            </a:r>
          </a:p>
          <a:p>
            <a:r>
              <a:rPr lang="ru-RU" dirty="0" smtClean="0"/>
              <a:t>Творческий процесс зависит от культуры, в которую прогружен человек. Всякий творческий человек всегда является плодом своего времени и своей среды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 </a:t>
            </a:r>
            <a:endParaRPr lang="ru-RU" sz="2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428604"/>
            <a:ext cx="9144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0000"/>
                </a:solidFill>
              </a:rPr>
              <a:t>Факторы, влияющие на интенсивность творчества</a:t>
            </a:r>
            <a:endParaRPr lang="ru-RU" sz="3200" dirty="0"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Воображение – это универсальная человеческая способность к построению новых целостных образов действительности путем переработки содержания сложившегося практического, чувственного, интеллектуального и эмоционально-смыслового опыта.</a:t>
            </a:r>
          </a:p>
          <a:p>
            <a:endParaRPr lang="ru-RU" sz="3200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39850"/>
          </a:xfrm>
        </p:spPr>
        <p:txBody>
          <a:bodyPr>
            <a:normAutofit fontScale="90000"/>
          </a:bodyPr>
          <a:lstStyle/>
          <a:p>
            <a:r>
              <a:rPr lang="ru-RU" sz="3600" dirty="0" smtClean="0"/>
              <a:t> </a:t>
            </a:r>
            <a:r>
              <a:rPr lang="ru-RU" sz="3600" dirty="0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0000"/>
                </a:solidFill>
              </a:rPr>
              <a:t>Особенности творческого развития детей </a:t>
            </a:r>
            <a:r>
              <a:rPr lang="ru-RU" sz="3600" dirty="0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0000"/>
                </a:solidFill>
              </a:rPr>
              <a:t> дошкольного </a:t>
            </a:r>
            <a:r>
              <a:rPr lang="ru-RU" sz="3600" dirty="0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0000"/>
                </a:solidFill>
              </a:rPr>
              <a:t>возраста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Дети от 3 до 5 лет строят новый образ, основываясь на некоторых элементах реальности, которые становятся центральной частью нового образа. </a:t>
            </a:r>
          </a:p>
          <a:p>
            <a:r>
              <a:rPr lang="ru-RU" dirty="0" smtClean="0"/>
              <a:t> 4-х – 5 лет заметно снижается продуктивное воображение, поскольку дети активно усваивают нормы и правила социума. </a:t>
            </a:r>
          </a:p>
          <a:p>
            <a:r>
              <a:rPr lang="ru-RU" dirty="0" smtClean="0"/>
              <a:t> 6 – 7 лет они начинают пользоваться новым типом построения воображаемого образа, когда элементы реальности занимают лишь второстепенное место, уступая первое место собственным придуманным образам, что обеспечивает оригинальность и продуктивность решений.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28728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0000"/>
                </a:solidFill>
              </a:rPr>
              <a:t>Некоторые возрастные закономерности выраженности воображения</a:t>
            </a:r>
            <a:endParaRPr lang="ru-RU" sz="2800" dirty="0"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 Принцип гуманистической психологии.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r>
              <a:rPr lang="ru-RU" dirty="0" smtClean="0"/>
              <a:t>Восхищение каждой идеей ребенка, аналогичное  восхищению первым шагам ребёнка. Оно предполагает: позитивное подкрепление всех идей и ответов детей; </a:t>
            </a:r>
          </a:p>
          <a:p>
            <a:endParaRPr lang="ru-RU" dirty="0" smtClean="0"/>
          </a:p>
          <a:p>
            <a:r>
              <a:rPr lang="ru-RU" dirty="0" smtClean="0"/>
              <a:t>Использование ошибки как возможности нового, необычного взгляда на что-то привычное; максимальную адаптацию ко всем высказываниям и действиям ребенка.</a:t>
            </a:r>
          </a:p>
          <a:p>
            <a:pPr>
              <a:buNone/>
            </a:pPr>
            <a:r>
              <a:rPr lang="ru-RU" dirty="0" smtClean="0"/>
              <a:t>     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0000"/>
                </a:solidFill>
              </a:rPr>
              <a:t>Психологические условия развития творческого потенциала:  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 </a:t>
            </a:r>
            <a:endParaRPr lang="ru-RU" sz="2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создание климата взаимного доверия, </a:t>
            </a:r>
            <a:r>
              <a:rPr lang="ru-RU" dirty="0" err="1" smtClean="0"/>
              <a:t>безоценочности</a:t>
            </a:r>
            <a:r>
              <a:rPr lang="ru-RU" dirty="0" smtClean="0"/>
              <a:t>, принятия других, психологической безопасности.</a:t>
            </a:r>
          </a:p>
          <a:p>
            <a:r>
              <a:rPr lang="ru-RU" dirty="0" smtClean="0"/>
              <a:t>    - обеспечение независимости в выборе и принятии решений.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0000"/>
                </a:solidFill>
              </a:rPr>
              <a:t>Принцип гуманистической психологии.</a:t>
            </a:r>
            <a:endParaRPr lang="ru-RU" dirty="0"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    - </a:t>
            </a:r>
            <a:r>
              <a:rPr lang="ru-RU" dirty="0" err="1" smtClean="0"/>
              <a:t>проблемность</a:t>
            </a:r>
            <a:r>
              <a:rPr lang="ru-RU" dirty="0" smtClean="0"/>
              <a:t> обучения: использование интеллектуальных задач, которые невозможно решить обычным способом.</a:t>
            </a:r>
          </a:p>
          <a:p>
            <a:r>
              <a:rPr lang="ru-RU" dirty="0" smtClean="0"/>
              <a:t>    - диалогичность: обмен мнениями и вопросами между членами группы, между группой и ведущим.</a:t>
            </a:r>
          </a:p>
          <a:p>
            <a:r>
              <a:rPr lang="ru-RU" dirty="0" smtClean="0"/>
              <a:t>    - индивидуализация: учет индивидуальных особенностей ребенка, принятие различных аспектов </a:t>
            </a:r>
            <a:r>
              <a:rPr lang="ru-RU" dirty="0" err="1" smtClean="0"/>
              <a:t>творческости</a:t>
            </a:r>
            <a:r>
              <a:rPr lang="ru-RU" dirty="0" smtClean="0"/>
              <a:t> (устных и письменных ответов, творческих работ и т. д.).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0000"/>
                </a:solidFill>
              </a:rPr>
              <a:t>Принцип развивающего обучения</a:t>
            </a:r>
            <a:endParaRPr lang="ru-RU" dirty="0"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ru-RU" sz="2400" dirty="0" smtClean="0"/>
              <a:t>наличие интеллектуальной творческой инициативы;</a:t>
            </a:r>
          </a:p>
          <a:p>
            <a:pPr lvl="0"/>
            <a:r>
              <a:rPr lang="ru-RU" sz="2400" dirty="0" smtClean="0"/>
              <a:t>широта категоризации (отдалённость ассоциаций, неожиданность использования предмета, предание ему функционального или переносного значения);</a:t>
            </a:r>
          </a:p>
          <a:p>
            <a:pPr lvl="0"/>
            <a:r>
              <a:rPr lang="ru-RU" sz="2400" dirty="0" smtClean="0"/>
              <a:t>беглость мышления (богатство и разнообразие идей, ассоциаций, возникающих по поводу самого незначительного стимула);</a:t>
            </a:r>
          </a:p>
          <a:p>
            <a:pPr lvl="0"/>
            <a:r>
              <a:rPr lang="ru-RU" sz="2400" dirty="0" smtClean="0"/>
              <a:t>гибкость мышления (способность переходить достаточно быстро из одной категории в другую, от одного способа решения к другому);</a:t>
            </a:r>
          </a:p>
          <a:p>
            <a:r>
              <a:rPr lang="ru-RU" sz="2400" dirty="0" smtClean="0"/>
              <a:t>оригинальность мышления (самостоятельность, необычность, остроумность решения</a:t>
            </a:r>
            <a:endParaRPr lang="ru-RU" sz="24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100" dirty="0" smtClean="0"/>
              <a:t> выявление творческих способностей детей </a:t>
            </a:r>
            <a:r>
              <a:rPr lang="ru-RU" sz="3100" dirty="0" smtClean="0"/>
              <a:t>дошкольного </a:t>
            </a:r>
            <a:r>
              <a:rPr lang="ru-RU" sz="3100" dirty="0" smtClean="0"/>
              <a:t>возраста</a:t>
            </a:r>
            <a:endParaRPr lang="ru-RU" sz="3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1128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3100" dirty="0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</a:rPr>
              <a:t>методика Е. </a:t>
            </a:r>
            <a:r>
              <a:rPr lang="ru-RU" sz="3100" dirty="0" err="1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</a:rPr>
              <a:t>Торренса</a:t>
            </a:r>
            <a:r>
              <a:rPr lang="ru-RU" sz="3100" dirty="0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ru-RU" dirty="0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</a:rPr>
              <a:t>«</a:t>
            </a:r>
            <a:r>
              <a:rPr lang="ru-RU" sz="2700" dirty="0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</a:rPr>
              <a:t>Неполные фигуры». Тест предназначен для диагностики </a:t>
            </a:r>
            <a:r>
              <a:rPr lang="ru-RU" sz="2700" dirty="0" err="1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</a:rPr>
              <a:t>креативных</a:t>
            </a:r>
            <a:r>
              <a:rPr lang="ru-RU" sz="2700" dirty="0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</a:rPr>
              <a:t> (творческих) способностей детей.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Содержимое 3" descr="http://www.bestreferat.ru/images/paper/94/82/8218294.pn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71538" y="1785926"/>
            <a:ext cx="6858048" cy="42862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500306"/>
            <a:ext cx="8229600" cy="3929090"/>
          </a:xfrm>
        </p:spPr>
        <p:txBody>
          <a:bodyPr>
            <a:normAutofit lnSpcReduction="10000"/>
          </a:bodyPr>
          <a:lstStyle/>
          <a:p>
            <a:endParaRPr lang="ru-RU" dirty="0" smtClean="0"/>
          </a:p>
          <a:p>
            <a:r>
              <a:rPr lang="ru-RU" sz="2800" dirty="0" smtClean="0"/>
              <a:t>Инструкция следующая: «Посмотри, пожалуйста, внимательно на эту картину. Как ты думаешь, эта картина весёлая, спокойная или грустная, тревожная? Почему ты так думаешь?» Общий эмоциональный тон первой картины  можно определить как спокойный, печальный. 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2297106"/>
          </a:xfrm>
        </p:spPr>
        <p:txBody>
          <a:bodyPr>
            <a:noAutofit/>
          </a:bodyPr>
          <a:lstStyle/>
          <a:p>
            <a:r>
              <a:rPr lang="ru-RU" sz="2400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тест «Пейзаж», который фиксирует умение детей чувствовать общий эмоциональный характер, доминирующее настроение художественного произведения</a:t>
            </a:r>
            <a:endParaRPr lang="ru-RU" sz="2400" i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Картина Заросший пруд. Поленов Василий. 1879 г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428604"/>
            <a:ext cx="8215370" cy="592935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0" y="1571612"/>
            <a:ext cx="9144000" cy="5286388"/>
          </a:xfrm>
        </p:spPr>
        <p:txBody>
          <a:bodyPr>
            <a:normAutofit/>
          </a:bodyPr>
          <a:lstStyle/>
          <a:p>
            <a:r>
              <a:rPr lang="ru-RU" b="1" dirty="0" smtClean="0"/>
              <a:t> </a:t>
            </a:r>
            <a:r>
              <a:rPr lang="ru-RU" dirty="0" smtClean="0"/>
              <a:t>1. Общие положения</a:t>
            </a:r>
          </a:p>
          <a:p>
            <a:r>
              <a:rPr lang="ru-RU" dirty="0" smtClean="0"/>
              <a:t>1</a:t>
            </a:r>
            <a:r>
              <a:rPr lang="ru-RU" sz="2400" dirty="0" smtClean="0"/>
              <a:t>4)создание благоприятных условий развития детей в соответствии с возрастными и индивидуальными особенностями м склонностями, развития способностей и творческого потенциала каждого ребенка как субъекта отношений с самим собой, другими детьми, взрослыми и миром;</a:t>
            </a:r>
          </a:p>
          <a:p>
            <a:r>
              <a:rPr lang="ru-RU" dirty="0" smtClean="0"/>
              <a:t>.</a:t>
            </a:r>
            <a:r>
              <a:rPr lang="ru-RU" dirty="0" smtClean="0"/>
              <a:t>6. Стандарт направлен на решение следующих задач</a:t>
            </a:r>
            <a:r>
              <a:rPr lang="ru-RU" dirty="0" smtClean="0"/>
              <a:t>:</a:t>
            </a:r>
            <a:endParaRPr lang="ru-RU" dirty="0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1357322"/>
          </a:xfrm>
        </p:spPr>
        <p:txBody>
          <a:bodyPr>
            <a:normAutofit fontScale="90000"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sz="3600" dirty="0" smtClean="0">
                <a:ln w="11430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Ф</a:t>
            </a:r>
            <a:r>
              <a:rPr lang="ru-RU" sz="3600" dirty="0" smtClean="0">
                <a:ln w="11430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ru-RU" sz="3600" dirty="0" err="1" smtClean="0">
                <a:ln w="11430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едеральный</a:t>
            </a:r>
            <a:r>
              <a:rPr lang="ru-RU" sz="3600" dirty="0" smtClean="0">
                <a:ln w="11430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ru-RU" sz="3600" dirty="0" smtClean="0">
                <a:ln w="11430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государственный образовательный стандарт дошкольного образования </a:t>
            </a:r>
            <a:r>
              <a:rPr lang="ru-RU" sz="270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ru-RU" sz="270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endParaRPr lang="ru-RU" sz="270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тест «Пейзаж»,</a:t>
            </a:r>
            <a:endParaRPr lang="ru-RU" sz="3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Вторая картина более радостная, солнечная. </a:t>
            </a:r>
          </a:p>
          <a:p>
            <a:r>
              <a:rPr lang="ru-RU" sz="2800" dirty="0" smtClean="0"/>
              <a:t>Поэтому если ребёнок говорит о первой картине, что она весёлая (мотивируя это тем, что «она красивая» или тем, что «здесь травка зелёная»), и наоборот о второй картине, то можно считать, что он не чувствует эмоциональную выразительность</a:t>
            </a:r>
            <a:endParaRPr lang="ru-RU" sz="28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" descr="Март. 1895. Исаак Ильич Левитан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357166"/>
            <a:ext cx="8501122" cy="617698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725470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0000"/>
                </a:solidFill>
              </a:rPr>
              <a:t>ФГОС  целевые ориентиры на этапе завершения дошкольного образования</a:t>
            </a:r>
            <a:endParaRPr lang="ru-RU" sz="2800" dirty="0"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286412"/>
          </a:xfrm>
        </p:spPr>
        <p:txBody>
          <a:bodyPr>
            <a:normAutofit fontScale="92500" lnSpcReduction="20000"/>
          </a:bodyPr>
          <a:lstStyle/>
          <a:p>
            <a:endParaRPr lang="ru-RU" dirty="0" smtClean="0"/>
          </a:p>
          <a:p>
            <a:r>
              <a:rPr lang="ru-RU" dirty="0" smtClean="0"/>
              <a:t>«Игра ребенка, — пишет Л.С. </a:t>
            </a:r>
            <a:r>
              <a:rPr lang="ru-RU" dirty="0" err="1" smtClean="0"/>
              <a:t>Выготский</a:t>
            </a:r>
            <a:r>
              <a:rPr lang="ru-RU" dirty="0" smtClean="0"/>
              <a:t>, — не есть простое воспоминание о пережитом, но творческая переработка пережитых впечатлений, комбинирование их и построение из них новой действительности, отвечающей запросам и влечениям самого ребенка»</a:t>
            </a:r>
          </a:p>
          <a:p>
            <a:r>
              <a:rPr lang="ru-RU" dirty="0" smtClean="0"/>
              <a:t>Д.Б. </a:t>
            </a:r>
            <a:r>
              <a:rPr lang="ru-RU" dirty="0" err="1" smtClean="0"/>
              <a:t>Эльконин</a:t>
            </a:r>
            <a:r>
              <a:rPr lang="ru-RU" dirty="0" smtClean="0"/>
              <a:t> указывает, что игра детей-дошкольников, особенно если она осуществляется при умелом руководстве взрослых, способствует развитию у них творческого воображения, позволяющего им придумывать, а затем и реализовывать замыслы и планы коллективных и индивидуальных действий.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endParaRPr lang="ru-RU" dirty="0" smtClean="0"/>
          </a:p>
          <a:p>
            <a:r>
              <a:rPr lang="ru-RU" dirty="0" smtClean="0"/>
              <a:t>2.4</a:t>
            </a:r>
            <a:r>
              <a:rPr lang="ru-RU" dirty="0" smtClean="0"/>
              <a:t>. Программа направлена на:</a:t>
            </a:r>
          </a:p>
          <a:p>
            <a:pPr>
              <a:buNone/>
            </a:pPr>
            <a:endParaRPr lang="ru-RU" dirty="0" smtClean="0"/>
          </a:p>
          <a:p>
            <a:r>
              <a:rPr lang="ru-RU" sz="3200" dirty="0" smtClean="0"/>
              <a:t>создание условий развития ребенка, открывающих возможности для его позитивной социализации, его личностного развития, развития инициативы и творческих способностей но основе сотрудничества со взрослыми и сверстниками и соответствующим возрасту видам деятельности;  </a:t>
            </a:r>
          </a:p>
          <a:p>
            <a:pPr>
              <a:buNone/>
            </a:pPr>
            <a:r>
              <a:rPr lang="ru-RU" b="1" dirty="0" smtClean="0"/>
              <a:t> </a:t>
            </a:r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0" y="274638"/>
            <a:ext cx="9186530" cy="1511288"/>
          </a:xfrm>
        </p:spPr>
        <p:txBody>
          <a:bodyPr>
            <a:normAutofit fontScale="90000"/>
          </a:bodyPr>
          <a:lstStyle/>
          <a:p>
            <a:r>
              <a:rPr lang="ru-RU" sz="2000" dirty="0" smtClean="0"/>
              <a:t> </a:t>
            </a:r>
            <a:r>
              <a:rPr lang="ru-RU" sz="360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Федеральный государственный образовательный стандарт дошкольного образования 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928794" y="2786058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sz="2800" dirty="0" smtClean="0"/>
          </a:p>
          <a:p>
            <a:r>
              <a:rPr lang="ru-RU" sz="2800" dirty="0" smtClean="0"/>
              <a:t>Целевые ориентиры на этапе завершения дошкольного образования: </a:t>
            </a:r>
          </a:p>
          <a:p>
            <a:r>
              <a:rPr lang="ru-RU" sz="2800" dirty="0" smtClean="0"/>
              <a:t>Ребенок обладает развитым воображением, которое реализуется в разных видах деятельности, и прежде всего в иг</a:t>
            </a:r>
            <a:r>
              <a:rPr lang="ru-RU" dirty="0" smtClean="0"/>
              <a:t>ре;</a:t>
            </a:r>
          </a:p>
          <a:p>
            <a:r>
              <a:rPr lang="ru-RU" dirty="0" smtClean="0"/>
              <a:t> 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439850"/>
          </a:xfrm>
        </p:spPr>
        <p:txBody>
          <a:bodyPr>
            <a:noAutofit/>
          </a:bodyPr>
          <a:lstStyle/>
          <a:p>
            <a:r>
              <a:rPr lang="ru-RU" sz="3600" dirty="0" smtClean="0"/>
              <a:t> </a:t>
            </a:r>
            <a:r>
              <a:rPr lang="ru-RU" sz="3200" dirty="0" smtClean="0">
                <a:ln w="17780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Федеральный государственный образовательный стандарт дошкольного образования</a:t>
            </a:r>
            <a:endParaRPr lang="ru-RU" sz="3200" dirty="0">
              <a:ln w="17780" cmpd="sng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28596" y="500042"/>
            <a:ext cx="75724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286000" y="1454455"/>
            <a:ext cx="457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4294967295"/>
          </p:nvPr>
        </p:nvSpPr>
        <p:spPr>
          <a:xfrm>
            <a:off x="714348" y="1481138"/>
            <a:ext cx="7515252" cy="4525962"/>
          </a:xfrm>
        </p:spPr>
        <p:txBody>
          <a:bodyPr>
            <a:normAutofit fontScale="92500" lnSpcReduction="10000"/>
          </a:bodyPr>
          <a:lstStyle/>
          <a:p>
            <a:endParaRPr lang="ru-RU" sz="2800" b="1" dirty="0" smtClean="0"/>
          </a:p>
          <a:p>
            <a:r>
              <a:rPr lang="ru-RU" sz="2800" b="1" dirty="0" smtClean="0"/>
              <a:t>Способности</a:t>
            </a:r>
            <a:r>
              <a:rPr lang="ru-RU" sz="2800" dirty="0" smtClean="0"/>
              <a:t> – индивидуально-психологические особенности, определяющие успешность выполнения деятельности или ряда деятельностей, не сводимые к знаниям, умениям и навыкам, но обусловливающие лёгкость и быстроту обучения новым способам и приёмам деятельности (Б. М. Теплов).</a:t>
            </a:r>
          </a:p>
          <a:p>
            <a:pPr>
              <a:buNone/>
            </a:pPr>
            <a:r>
              <a:rPr lang="ru-RU" sz="2800" dirty="0" smtClean="0"/>
              <a:t> </a:t>
            </a:r>
          </a:p>
          <a:p>
            <a:endParaRPr lang="ru-RU" sz="2400" dirty="0" smtClean="0"/>
          </a:p>
          <a:p>
            <a:pPr>
              <a:buNone/>
            </a:pPr>
            <a:r>
              <a:rPr lang="ru-RU" sz="2400" dirty="0" smtClean="0"/>
              <a:t> </a:t>
            </a:r>
            <a:endParaRPr lang="ru-RU" sz="24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 idx="4294967295"/>
          </p:nvPr>
        </p:nvSpPr>
        <p:spPr>
          <a:xfrm>
            <a:off x="357158" y="274638"/>
            <a:ext cx="7872442" cy="1143000"/>
          </a:xfrm>
        </p:spPr>
        <p:txBody>
          <a:bodyPr>
            <a:normAutofit/>
          </a:bodyPr>
          <a:lstStyle/>
          <a:p>
            <a:r>
              <a:rPr lang="ru-RU" sz="2400" dirty="0" smtClean="0"/>
              <a:t> </a:t>
            </a:r>
            <a:br>
              <a:rPr lang="ru-RU" sz="2400" dirty="0" smtClean="0"/>
            </a:br>
            <a:endParaRPr lang="ru-RU" sz="2400" dirty="0"/>
          </a:p>
        </p:txBody>
      </p:sp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285720" y="285728"/>
            <a:ext cx="885828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Теоретические аспекты творческих способностей </a:t>
            </a:r>
            <a:r>
              <a:rPr kumimoji="0" lang="ru-RU" sz="2800" b="1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дошкольника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507117"/>
          </a:xfrm>
        </p:spPr>
        <p:txBody>
          <a:bodyPr>
            <a:normAutofit/>
          </a:bodyPr>
          <a:lstStyle/>
          <a:p>
            <a:r>
              <a:rPr lang="ru-RU" sz="2400" dirty="0" smtClean="0"/>
              <a:t> </a:t>
            </a:r>
            <a:endParaRPr lang="ru-RU" sz="24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2071678"/>
          </a:xfrm>
        </p:spPr>
        <p:txBody>
          <a:bodyPr>
            <a:normAutofit fontScale="90000"/>
          </a:bodyPr>
          <a:lstStyle/>
          <a:p>
            <a:r>
              <a:rPr lang="ru-RU" sz="3200" dirty="0" smtClean="0"/>
              <a:t> </a:t>
            </a:r>
            <a:r>
              <a:rPr lang="ru-RU" sz="3600" dirty="0" smtClean="0">
                <a:ln w="31550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Общее представление о творческих способностях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14348" y="1428736"/>
            <a:ext cx="742955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/>
              <a:t>Творческие способности (творчество) означает созидание нового, под которым могут подразумеваться как преобразования в сознании и поведении человека, так и порождаемые им продукты, которые он отдаёт другим (</a:t>
            </a:r>
            <a:r>
              <a:rPr lang="ru-RU" sz="3200" dirty="0" err="1" smtClean="0"/>
              <a:t>Ярошевский</a:t>
            </a:r>
            <a:r>
              <a:rPr lang="ru-RU" sz="3200" dirty="0" smtClean="0"/>
              <a:t>, 1985). 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571472" y="214290"/>
            <a:ext cx="7643866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           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71472" y="1071546"/>
            <a:ext cx="778674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err="1" smtClean="0"/>
              <a:t>Креативностью</a:t>
            </a:r>
            <a:r>
              <a:rPr lang="ru-RU" sz="3200" dirty="0" smtClean="0"/>
              <a:t> называются творческие возможности (способности) человека, которые могут проявляться в мышлении, чувствах, отдельных видах деятельности. Они характеризуют личность в целом и её отдельные стороны, продукты деятельности, процесс их создания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357850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 Для начала творческого процесса необходима </a:t>
            </a:r>
            <a:r>
              <a:rPr lang="ru-RU" b="1" dirty="0" smtClean="0"/>
              <a:t>проблема, </a:t>
            </a:r>
            <a:r>
              <a:rPr lang="ru-RU" dirty="0" smtClean="0"/>
              <a:t>то есть цель и отсутствие известного способа её достижения.  </a:t>
            </a:r>
          </a:p>
          <a:p>
            <a:r>
              <a:rPr lang="ru-RU" dirty="0" smtClean="0"/>
              <a:t>Стремление к чему-то и отсутствие известного способа её достижения. Человек, полностью довольный всем, не имеет желания придумывать. </a:t>
            </a:r>
          </a:p>
          <a:p>
            <a:r>
              <a:rPr lang="ru-RU" dirty="0" smtClean="0"/>
              <a:t>Исключения составляют маленькие дети, в которых природой заложены «</a:t>
            </a:r>
            <a:r>
              <a:rPr lang="ru-RU" dirty="0" err="1" smtClean="0"/>
              <a:t>прыгатели</a:t>
            </a:r>
            <a:r>
              <a:rPr lang="ru-RU" dirty="0" smtClean="0"/>
              <a:t> и «двигатели» и для которых жизнь обозначает единственную возможность – творить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8586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 smtClean="0"/>
              <a:t> 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 </a:t>
            </a:r>
            <a:r>
              <a:rPr lang="ru-RU" sz="2800" dirty="0" smtClean="0"/>
              <a:t>     </a:t>
            </a:r>
            <a:r>
              <a:rPr lang="ru-RU" sz="3600" dirty="0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0000"/>
                </a:solidFill>
              </a:rPr>
              <a:t>Факторы</a:t>
            </a:r>
            <a:r>
              <a:rPr lang="ru-RU" sz="3600" dirty="0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0000"/>
                </a:solidFill>
              </a:rPr>
              <a:t>, влияющие на интенсивность творчества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 Всякое творчество строится на опыте. Кажется невероятным, но всё созданное многообразие, тем не менее, строится на формах, воспринятых из реального мира и в дальнейшем видоизменённых.</a:t>
            </a:r>
          </a:p>
          <a:p>
            <a:r>
              <a:rPr lang="ru-RU" sz="2400" b="1" dirty="0" smtClean="0"/>
              <a:t>богатый опыт </a:t>
            </a:r>
            <a:r>
              <a:rPr lang="ru-RU" sz="2400" dirty="0" smtClean="0"/>
              <a:t>– лишь один из факторов активации творческой мысли.</a:t>
            </a:r>
          </a:p>
          <a:p>
            <a:r>
              <a:rPr lang="ru-RU" sz="2400" dirty="0" smtClean="0"/>
              <a:t>Другим фактором </a:t>
            </a:r>
            <a:r>
              <a:rPr lang="ru-RU" sz="2400" b="1" dirty="0" smtClean="0"/>
              <a:t>является время</a:t>
            </a:r>
            <a:r>
              <a:rPr lang="ru-RU" sz="2400" dirty="0" smtClean="0"/>
              <a:t>. Конечно, каждая минута приносит новый опыт, поэтому можно сказать, что опыт и время составляют лишь один фактор</a:t>
            </a:r>
          </a:p>
          <a:p>
            <a:endParaRPr lang="ru-RU" sz="2400" dirty="0" smtClean="0"/>
          </a:p>
          <a:p>
            <a:endParaRPr lang="ru-RU" sz="24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 </a:t>
            </a:r>
            <a:endParaRPr lang="ru-RU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0000"/>
                </a:solidFill>
              </a:rPr>
              <a:t>Факторы, влияющие на интенсивность творчества</a:t>
            </a:r>
            <a:endParaRPr lang="ru-RU" sz="3200" dirty="0"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571</TotalTime>
  <Words>852</Words>
  <Application>Microsoft Office PowerPoint</Application>
  <PresentationFormat>Экран (4:3)</PresentationFormat>
  <Paragraphs>88</Paragraphs>
  <Slides>23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Открытая</vt:lpstr>
      <vt:lpstr>     Развитие творческих способностей детей    дошкольного возраста        </vt:lpstr>
      <vt:lpstr>Ф едеральный государственный образовательный стандарт дошкольного образования  </vt:lpstr>
      <vt:lpstr> Федеральный государственный образовательный стандарт дошкольного образования  </vt:lpstr>
      <vt:lpstr> Федеральный государственный образовательный стандарт дошкольного образования</vt:lpstr>
      <vt:lpstr>  </vt:lpstr>
      <vt:lpstr> Общее представление о творческих способностях  </vt:lpstr>
      <vt:lpstr>Слайд 7</vt:lpstr>
      <vt:lpstr>        Факторы, влияющие на интенсивность творчества </vt:lpstr>
      <vt:lpstr> </vt:lpstr>
      <vt:lpstr> </vt:lpstr>
      <vt:lpstr> Особенности творческого развития детей  дошкольного возраста </vt:lpstr>
      <vt:lpstr>Некоторые возрастные закономерности выраженности воображения</vt:lpstr>
      <vt:lpstr>Психологические условия развития творческого потенциала:    </vt:lpstr>
      <vt:lpstr>Принцип гуманистической психологии.</vt:lpstr>
      <vt:lpstr>Принцип развивающего обучения</vt:lpstr>
      <vt:lpstr> выявление творческих способностей детей дошкольного возраста</vt:lpstr>
      <vt:lpstr> методика Е. Торренса «Неполные фигуры». Тест предназначен для диагностики креативных (творческих) способностей детей. </vt:lpstr>
      <vt:lpstr>тест «Пейзаж», который фиксирует умение детей чувствовать общий эмоциональный характер, доминирующее настроение художественного произведения</vt:lpstr>
      <vt:lpstr>Слайд 19</vt:lpstr>
      <vt:lpstr>тест «Пейзаж»,</vt:lpstr>
      <vt:lpstr>Слайд 21</vt:lpstr>
      <vt:lpstr>ФГОС  целевые ориентиры на этапе завершения дошкольного образования</vt:lpstr>
      <vt:lpstr>Слайд 23</vt:lpstr>
    </vt:vector>
  </TitlesOfParts>
  <Company>RUSSIA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о производственной практики студентки НПК №1 им.Макаренко 23 группы  Жуласовай Анастасии</dc:title>
  <dc:creator>XP GAME 2009</dc:creator>
  <cp:lastModifiedBy>User</cp:lastModifiedBy>
  <cp:revision>72</cp:revision>
  <dcterms:created xsi:type="dcterms:W3CDTF">2014-05-12T18:13:58Z</dcterms:created>
  <dcterms:modified xsi:type="dcterms:W3CDTF">2015-09-03T16:32:32Z</dcterms:modified>
</cp:coreProperties>
</file>