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77050" cy="9656763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21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2869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Математика и малыши </a:t>
            </a:r>
            <a:r>
              <a:rPr lang="ru-RU" sz="3100" dirty="0" smtClean="0">
                <a:solidFill>
                  <a:schemeClr val="tx1"/>
                </a:solidFill>
              </a:rPr>
              <a:t>/Старшие дошкольники/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la0012-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3810000"/>
            <a:ext cx="2035969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u="sng" dirty="0" smtClean="0"/>
              <a:t>Совет 5</a:t>
            </a:r>
            <a:r>
              <a:rPr lang="ru-RU" dirty="0" smtClean="0"/>
              <a:t>. Не ругайте, не стыдите ребенка за </a:t>
            </a:r>
            <a:r>
              <a:rPr lang="ru-RU" dirty="0" err="1" smtClean="0"/>
              <a:t>неуда-чи</a:t>
            </a:r>
            <a:r>
              <a:rPr lang="ru-RU" dirty="0" smtClean="0"/>
              <a:t>. </a:t>
            </a:r>
          </a:p>
          <a:p>
            <a:pPr algn="just"/>
            <a:r>
              <a:rPr lang="ru-RU" u="sng" dirty="0" smtClean="0"/>
              <a:t>Совет 6</a:t>
            </a:r>
            <a:r>
              <a:rPr lang="ru-RU" dirty="0" smtClean="0"/>
              <a:t>. Терпеливо разъясняйте всё, что </a:t>
            </a:r>
            <a:r>
              <a:rPr lang="ru-RU" dirty="0" err="1" smtClean="0"/>
              <a:t>непонят-но</a:t>
            </a:r>
            <a:r>
              <a:rPr lang="ru-RU" dirty="0" smtClean="0"/>
              <a:t>. </a:t>
            </a:r>
          </a:p>
          <a:p>
            <a:pPr algn="just"/>
            <a:r>
              <a:rPr lang="ru-RU" u="sng" dirty="0" smtClean="0"/>
              <a:t>Совет 7</a:t>
            </a:r>
            <a:r>
              <a:rPr lang="ru-RU" dirty="0" smtClean="0"/>
              <a:t>. Подбадривайте, поддерживайте ребенка в тех случаях, если он испытывает трудности или у него что-то не получается.</a:t>
            </a:r>
          </a:p>
          <a:p>
            <a:pPr algn="just"/>
            <a:r>
              <a:rPr lang="ru-RU" u="sng" dirty="0" smtClean="0"/>
              <a:t>Совет 8</a:t>
            </a:r>
            <a:r>
              <a:rPr lang="ru-RU" dirty="0" smtClean="0"/>
              <a:t>. Обязательно найдите, за что похвалить ребенка во время каждого занятия.</a:t>
            </a:r>
          </a:p>
          <a:p>
            <a:pPr algn="just"/>
            <a:r>
              <a:rPr lang="ru-RU" u="sng" dirty="0" smtClean="0"/>
              <a:t>Совет 9</a:t>
            </a:r>
            <a:r>
              <a:rPr lang="ru-RU" dirty="0" smtClean="0"/>
              <a:t>. Не заставляйте ребенка многократно </a:t>
            </a:r>
            <a:r>
              <a:rPr lang="ru-RU" dirty="0" err="1" smtClean="0"/>
              <a:t>пов-торять</a:t>
            </a:r>
            <a:r>
              <a:rPr lang="ru-RU" dirty="0" smtClean="0"/>
              <a:t> те задания, которые трудны и не </a:t>
            </a:r>
            <a:r>
              <a:rPr lang="ru-RU" dirty="0" err="1" smtClean="0"/>
              <a:t>полу-чаются</a:t>
            </a:r>
            <a:r>
              <a:rPr lang="ru-RU" dirty="0" smtClean="0"/>
              <a:t>. В таких случаях следует вернуться к </a:t>
            </a:r>
            <a:r>
              <a:rPr lang="ru-RU" dirty="0" err="1" smtClean="0"/>
              <a:t>анало-гичным</a:t>
            </a:r>
            <a:r>
              <a:rPr lang="ru-RU" dirty="0" smtClean="0"/>
              <a:t>, но более простым заданиям.</a:t>
            </a:r>
          </a:p>
          <a:p>
            <a:pPr algn="just"/>
            <a:r>
              <a:rPr lang="ru-RU" u="sng" dirty="0" smtClean="0"/>
              <a:t>Совет 10</a:t>
            </a:r>
            <a:r>
              <a:rPr lang="ru-RU" dirty="0" smtClean="0"/>
              <a:t>. Учитесь видеть не только слабые, но и сильные стороны развития ребенка. Выстраивайте занятия так, чтобы ребенок мог использовать </a:t>
            </a:r>
            <a:r>
              <a:rPr lang="ru-RU" dirty="0" err="1" smtClean="0"/>
              <a:t>силь-ные</a:t>
            </a:r>
            <a:r>
              <a:rPr lang="ru-RU" dirty="0" smtClean="0"/>
              <a:t> стороны своего развития.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4525963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err="1" smtClean="0"/>
              <a:t>Венгер</a:t>
            </a:r>
            <a:r>
              <a:rPr lang="ru-RU" dirty="0" smtClean="0"/>
              <a:t> Л.А. , Дьяченко О.М. "Игры и упражнения по развитию </a:t>
            </a:r>
            <a:r>
              <a:rPr lang="ru-RU" dirty="0" err="1" smtClean="0"/>
              <a:t>умст-венных</a:t>
            </a:r>
            <a:r>
              <a:rPr lang="ru-RU" dirty="0" smtClean="0"/>
              <a:t> способностей у детей дошкольного возраста". - М.:    </a:t>
            </a:r>
            <a:r>
              <a:rPr lang="ru-RU" dirty="0" err="1" smtClean="0"/>
              <a:t>Просве-щение</a:t>
            </a:r>
            <a:r>
              <a:rPr lang="ru-RU" dirty="0" smtClean="0"/>
              <a:t> 1989 г.</a:t>
            </a:r>
          </a:p>
          <a:p>
            <a:pPr algn="just"/>
            <a:r>
              <a:rPr lang="ru-RU" dirty="0" smtClean="0"/>
              <a:t>Ерофеева Т.И. и другие. "Математика дня дошкольников",- М.: </a:t>
            </a:r>
            <a:r>
              <a:rPr lang="ru-RU" dirty="0" err="1" smtClean="0"/>
              <a:t>Прос-вещение</a:t>
            </a:r>
            <a:r>
              <a:rPr lang="ru-RU" dirty="0" smtClean="0"/>
              <a:t> 1992г. </a:t>
            </a:r>
          </a:p>
          <a:p>
            <a:pPr algn="just"/>
            <a:r>
              <a:rPr lang="ru-RU" dirty="0" smtClean="0"/>
              <a:t>Ерофеева, Т.И., Павлова, Л.Н., Новикова, В.П. Математика для </a:t>
            </a:r>
            <a:r>
              <a:rPr lang="ru-RU" dirty="0" err="1" smtClean="0"/>
              <a:t>дош-кольников</a:t>
            </a:r>
            <a:r>
              <a:rPr lang="ru-RU" dirty="0" smtClean="0"/>
              <a:t>: Кн. Для воспитателя дет. сада. - М.: Просвещение, 1992.</a:t>
            </a:r>
          </a:p>
          <a:p>
            <a:pPr algn="just"/>
            <a:r>
              <a:rPr lang="ru-RU" dirty="0" smtClean="0"/>
              <a:t>3вонкин А. "Малыш и математика, непохожая на математику". Знание и сила, 1985г. стр. 41-44. </a:t>
            </a:r>
          </a:p>
          <a:p>
            <a:pPr algn="just"/>
            <a:r>
              <a:rPr lang="ru-RU" dirty="0" smtClean="0"/>
              <a:t>Михайлова, З.А. Игровые занимательные задачи для </a:t>
            </a:r>
            <a:r>
              <a:rPr lang="ru-RU" dirty="0" err="1" smtClean="0"/>
              <a:t>дошкольни</a:t>
            </a:r>
            <a:r>
              <a:rPr lang="ru-RU" dirty="0" smtClean="0"/>
              <a:t>-</a:t>
            </a:r>
          </a:p>
          <a:p>
            <a:pPr algn="just">
              <a:buNone/>
            </a:pPr>
            <a:r>
              <a:rPr lang="ru-RU" dirty="0" smtClean="0"/>
              <a:t>    ков. - М.: Просвещение, 1985.</a:t>
            </a:r>
          </a:p>
          <a:p>
            <a:pPr algn="just"/>
            <a:r>
              <a:rPr lang="ru-RU" dirty="0" err="1" smtClean="0"/>
              <a:t>Федлер</a:t>
            </a:r>
            <a:r>
              <a:rPr lang="ru-RU" dirty="0" smtClean="0"/>
              <a:t> М. "Математика уже в детском саду". -М.: Просвещение 1981г. стр. 28-32,97-99. </a:t>
            </a:r>
          </a:p>
          <a:p>
            <a:pPr algn="just"/>
            <a:r>
              <a:rPr lang="ru-RU" dirty="0" smtClean="0"/>
              <a:t> Шаталова, Е.В. Использование математических загадок в детском саду / Е.В. Шаталова. – Белгород, 1997. – стр.157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Список литературы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781800" y="5105400"/>
            <a:ext cx="1188219" cy="1151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Желаем успехов!!!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676400"/>
            <a:ext cx="2667000" cy="2149775"/>
          </a:xfrm>
          <a:prstGeom prst="rect">
            <a:avLst/>
          </a:prstGeom>
        </p:spPr>
      </p:pic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267200" y="1981200"/>
            <a:ext cx="4267200" cy="3459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mtClean="0"/>
              <a:t>Составитель: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Коровина Татьяна Анатольевна,</a:t>
            </a:r>
          </a:p>
          <a:p>
            <a:pPr algn="ctr">
              <a:buNone/>
            </a:pPr>
            <a:r>
              <a:rPr lang="ru-RU" sz="1600" dirty="0" smtClean="0"/>
              <a:t>воспитатель </a:t>
            </a:r>
          </a:p>
          <a:p>
            <a:pPr algn="ctr">
              <a:buNone/>
            </a:pPr>
            <a:r>
              <a:rPr lang="ru-RU" sz="1600" dirty="0" smtClean="0"/>
              <a:t>МБДОУ детский сад № 62 города Белово.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300" dirty="0" smtClean="0"/>
              <a:t>Дети должны:</a:t>
            </a:r>
          </a:p>
          <a:p>
            <a:pPr>
              <a:buNone/>
            </a:pPr>
            <a:r>
              <a:rPr lang="ru-RU" sz="3300" i="1" dirty="0" smtClean="0"/>
              <a:t>     </a:t>
            </a:r>
          </a:p>
          <a:p>
            <a:pPr>
              <a:buNone/>
            </a:pPr>
            <a:r>
              <a:rPr lang="ru-RU" sz="3300" i="1" dirty="0" smtClean="0"/>
              <a:t>Уметь</a:t>
            </a:r>
            <a:endParaRPr lang="ru-RU" sz="3300" dirty="0" smtClean="0"/>
          </a:p>
          <a:p>
            <a:pPr algn="just"/>
            <a:r>
              <a:rPr lang="ru-RU" sz="3300" dirty="0" smtClean="0"/>
              <a:t>Самостоятельно объединять различные группы предметов, имеющие общий признак, в единое множество и удалять из множества отдельные его части (часть предметов). Устанавливать связи и отношения между целым множеством и различными его частями (частью); находить части целого множества и целое по известным частям.</a:t>
            </a:r>
          </a:p>
          <a:p>
            <a:pPr algn="just"/>
            <a:r>
              <a:rPr lang="ru-RU" sz="3300" dirty="0" smtClean="0"/>
              <a:t>Считать до 10 и дальше (количественный, порядковый счет в пределах 20).</a:t>
            </a:r>
          </a:p>
          <a:p>
            <a:pPr algn="just"/>
            <a:r>
              <a:rPr lang="ru-RU" sz="3300" dirty="0" smtClean="0"/>
              <a:t>Называть числа в прямом (обратном) порядке до 10, начиная с любого числа натурального ряда (в пределах 10).</a:t>
            </a:r>
          </a:p>
          <a:p>
            <a:pPr algn="just"/>
            <a:r>
              <a:rPr lang="ru-RU" sz="3300" dirty="0" smtClean="0"/>
              <a:t>Соотносить цифру (0-9) и количество предметов.</a:t>
            </a:r>
          </a:p>
          <a:p>
            <a:pPr algn="just"/>
            <a:r>
              <a:rPr lang="ru-RU" sz="3300" dirty="0" smtClean="0"/>
              <a:t>Составлять и решать задачи в одно действие на сложение и вычитание, пользоваться цифрами и арифметическими знаками (+, - , =).</a:t>
            </a:r>
          </a:p>
          <a:p>
            <a:pPr algn="just"/>
            <a:r>
              <a:rPr lang="ru-RU" sz="3300" dirty="0" smtClean="0"/>
              <a:t>Различать величины: длину (ширину, высоту), объем (вместимость), массу (вес предметов) и способы их измерения.</a:t>
            </a:r>
          </a:p>
          <a:p>
            <a:pPr algn="just"/>
            <a:r>
              <a:rPr lang="ru-RU" sz="3300" dirty="0" smtClean="0"/>
              <a:t>Измерять длину предметов, отрезки прямых линий, объемы жидких и сыпучих веществ с помощью условных мер. Понимать зависимость между величиной меры и числом (результатом измерения).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Математические представления детей 6-7 лет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Делить предметы (фигуры) на несколько равных частей. Сравнивать целый  предмет и его часть.</a:t>
            </a:r>
          </a:p>
          <a:p>
            <a:pPr algn="just"/>
            <a:r>
              <a:rPr lang="ru-RU" dirty="0" smtClean="0"/>
              <a:t>Различать, называть: отрезок, угол, круг (овал), </a:t>
            </a:r>
            <a:r>
              <a:rPr lang="ru-RU" dirty="0" err="1" smtClean="0"/>
              <a:t>многоугольни-ки</a:t>
            </a:r>
            <a:r>
              <a:rPr lang="ru-RU" dirty="0" smtClean="0"/>
              <a:t>, (треугольники, четырехугольники, пятиугольники и др.), шар, куб. Проводить их сравнение.</a:t>
            </a:r>
          </a:p>
          <a:p>
            <a:pPr algn="just"/>
            <a:r>
              <a:rPr lang="ru-RU" dirty="0" smtClean="0"/>
              <a:t>Ориентироваться в окружающем пространстве и на плоскости (лист, страница, поверхность стола и др.), обозначать </a:t>
            </a:r>
            <a:r>
              <a:rPr lang="ru-RU" dirty="0" err="1" smtClean="0"/>
              <a:t>взаим-ное</a:t>
            </a:r>
            <a:r>
              <a:rPr lang="ru-RU" dirty="0" smtClean="0"/>
              <a:t> расположение и направление движения объектов; </a:t>
            </a:r>
            <a:r>
              <a:rPr lang="ru-RU" dirty="0" err="1" smtClean="0"/>
              <a:t>поль-зоваться</a:t>
            </a:r>
            <a:r>
              <a:rPr lang="ru-RU" dirty="0" smtClean="0"/>
              <a:t> знаковыми обозначениями.</a:t>
            </a:r>
          </a:p>
          <a:p>
            <a:pPr algn="just"/>
            <a:r>
              <a:rPr lang="ru-RU" dirty="0" smtClean="0"/>
              <a:t>Определять временные отношения (день - неделя - месяц); время по часам с точностью до 1 часа.</a:t>
            </a:r>
          </a:p>
          <a:p>
            <a:pPr algn="just">
              <a:buNone/>
            </a:pP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Знать</a:t>
            </a:r>
            <a:endParaRPr lang="ru-RU" dirty="0" smtClean="0"/>
          </a:p>
          <a:p>
            <a:pPr algn="just"/>
            <a:r>
              <a:rPr lang="ru-RU" dirty="0" smtClean="0"/>
              <a:t>Состав чисел первого десятка (из отдельных единиц) и состав чисел первого пятка из двух меньших.</a:t>
            </a:r>
          </a:p>
          <a:p>
            <a:pPr algn="just"/>
            <a:r>
              <a:rPr lang="ru-RU" dirty="0" smtClean="0"/>
              <a:t>Как получить каждое число первого десятка, прибавляя </a:t>
            </a:r>
            <a:r>
              <a:rPr lang="ru-RU" dirty="0" err="1" smtClean="0"/>
              <a:t>еди-ницу</a:t>
            </a:r>
            <a:r>
              <a:rPr lang="ru-RU" dirty="0" smtClean="0"/>
              <a:t> к предыдущему и вычитая единицу из следующего за ним в ряду.</a:t>
            </a:r>
          </a:p>
          <a:p>
            <a:pPr algn="just"/>
            <a:r>
              <a:rPr lang="ru-RU" dirty="0" smtClean="0"/>
              <a:t>Монеты достоинством 1, 5, 10 копеек; 1, 2, 5 рублей.</a:t>
            </a:r>
          </a:p>
          <a:p>
            <a:pPr algn="just"/>
            <a:r>
              <a:rPr lang="ru-RU" dirty="0" smtClean="0"/>
              <a:t>Название текущего месяца года; последовательность всех дней недели, времен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05001"/>
            <a:ext cx="2438400" cy="2438400"/>
          </a:xfrm>
        </p:spPr>
        <p:txBody>
          <a:bodyPr/>
          <a:lstStyle/>
          <a:p>
            <a:r>
              <a:rPr lang="ru-RU" dirty="0" smtClean="0"/>
              <a:t>Игра.</a:t>
            </a:r>
          </a:p>
          <a:p>
            <a:r>
              <a:rPr lang="ru-RU" dirty="0" smtClean="0"/>
              <a:t>Общение.</a:t>
            </a:r>
          </a:p>
          <a:p>
            <a:r>
              <a:rPr lang="ru-RU" dirty="0" smtClean="0"/>
              <a:t>Труд.</a:t>
            </a:r>
          </a:p>
          <a:p>
            <a:r>
              <a:rPr lang="ru-RU" dirty="0" smtClean="0"/>
              <a:t>Учение.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Основны</a:t>
            </a:r>
            <a:r>
              <a:rPr lang="ru-RU" dirty="0" smtClean="0">
                <a:solidFill>
                  <a:schemeClr val="tx1"/>
                </a:solidFill>
              </a:rPr>
              <a:t> виды деятельности старших дошкольников: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2667000"/>
            <a:ext cx="1825698" cy="121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7086600" y="4953000"/>
            <a:ext cx="1676400" cy="121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4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8800" y="3657600"/>
            <a:ext cx="1371600" cy="144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53340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Игра дидактическая. </a:t>
            </a:r>
          </a:p>
          <a:p>
            <a:r>
              <a:rPr lang="ru-RU" dirty="0" smtClean="0"/>
              <a:t>Игра-драматизация. </a:t>
            </a:r>
          </a:p>
          <a:p>
            <a:r>
              <a:rPr lang="ru-RU" dirty="0" smtClean="0"/>
              <a:t>Игра-развлечение. </a:t>
            </a:r>
          </a:p>
          <a:p>
            <a:r>
              <a:rPr lang="ru-RU" dirty="0" smtClean="0"/>
              <a:t>Игра процессуальная. </a:t>
            </a:r>
          </a:p>
          <a:p>
            <a:r>
              <a:rPr lang="ru-RU" dirty="0" smtClean="0"/>
              <a:t>Игра режиссерская. </a:t>
            </a:r>
          </a:p>
          <a:p>
            <a:r>
              <a:rPr lang="ru-RU" dirty="0" smtClean="0"/>
              <a:t>Игра с правилами. </a:t>
            </a:r>
          </a:p>
          <a:p>
            <a:r>
              <a:rPr lang="ru-RU" dirty="0" smtClean="0"/>
              <a:t>Игра сюжетно-ролевая.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Основные виды игры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2590800"/>
            <a:ext cx="2081784" cy="3114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/>
          <a:lstStyle/>
          <a:p>
            <a:r>
              <a:rPr lang="ru-RU" dirty="0" smtClean="0"/>
              <a:t>естественная комфортабельная обстановка, рационально организованная в </a:t>
            </a:r>
            <a:r>
              <a:rPr lang="ru-RU" dirty="0" err="1" smtClean="0"/>
              <a:t>пространст-ве</a:t>
            </a:r>
            <a:r>
              <a:rPr lang="ru-RU" dirty="0" smtClean="0"/>
              <a:t> и времени, насыщенная разнообразными предметами и игровыми материалами.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Развивающая предметно-пространственная среда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4038600"/>
            <a:ext cx="2819400" cy="19947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2286000"/>
          </a:xfrm>
        </p:spPr>
        <p:txBody>
          <a:bodyPr/>
          <a:lstStyle/>
          <a:p>
            <a:r>
              <a:rPr lang="ru-RU" dirty="0" smtClean="0"/>
              <a:t>предметное содержание; </a:t>
            </a:r>
          </a:p>
          <a:p>
            <a:r>
              <a:rPr lang="ru-RU" dirty="0" smtClean="0"/>
              <a:t>пространственная организация предметного содержания; </a:t>
            </a:r>
          </a:p>
          <a:p>
            <a:r>
              <a:rPr lang="ru-RU" dirty="0" smtClean="0"/>
              <a:t>изменение во времени первых двух компонентов.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Модель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предметно-пространственной развивающей среды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4343399"/>
            <a:ext cx="2286000" cy="163090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0507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игры, предметы и игровые материалы, с которыми ребенок действует преимущественно </a:t>
            </a:r>
            <a:r>
              <a:rPr lang="ru-RU" dirty="0" err="1" smtClean="0"/>
              <a:t>самостоя-тельно</a:t>
            </a:r>
            <a:r>
              <a:rPr lang="ru-RU" dirty="0" smtClean="0"/>
              <a:t> или в совместной со взрослым (например, геометрический конструктор, </a:t>
            </a:r>
            <a:r>
              <a:rPr lang="ru-RU" dirty="0" err="1" smtClean="0"/>
              <a:t>пазлы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учебно-методические пособия, модели, </a:t>
            </a:r>
            <a:r>
              <a:rPr lang="ru-RU" dirty="0" err="1" smtClean="0"/>
              <a:t>исполь-зуемые</a:t>
            </a:r>
            <a:r>
              <a:rPr lang="ru-RU" dirty="0" smtClean="0"/>
              <a:t> взрослым в процессе обучения детей (например, числовая лесенка, обучающие книги);</a:t>
            </a:r>
          </a:p>
          <a:p>
            <a:pPr algn="just"/>
            <a:r>
              <a:rPr lang="ru-RU" dirty="0" smtClean="0"/>
              <a:t>оборудование для осуществления детьми </a:t>
            </a:r>
            <a:r>
              <a:rPr lang="ru-RU" dirty="0" err="1" smtClean="0"/>
              <a:t>разнооб-разных</a:t>
            </a:r>
            <a:r>
              <a:rPr lang="ru-RU" dirty="0" smtClean="0"/>
              <a:t> деятельностей (например, материалы для экспериментирования, измерений).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Предметное содержание 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553200" y="4648200"/>
            <a:ext cx="1379220" cy="15889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11479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u="sng" dirty="0" smtClean="0"/>
              <a:t>Совет 1</a:t>
            </a:r>
            <a:r>
              <a:rPr lang="ru-RU" dirty="0" smtClean="0"/>
              <a:t>. Занимайтесь с ребенком регулярно, </a:t>
            </a:r>
            <a:r>
              <a:rPr lang="ru-RU" dirty="0" err="1" smtClean="0"/>
              <a:t>выбе-рите</a:t>
            </a:r>
            <a:r>
              <a:rPr lang="ru-RU" dirty="0" smtClean="0"/>
              <a:t> направления занятий, не перескакивайте с одного вида занятий на другие.</a:t>
            </a:r>
          </a:p>
          <a:p>
            <a:pPr algn="just"/>
            <a:r>
              <a:rPr lang="ru-RU" u="sng" dirty="0" smtClean="0"/>
              <a:t>Совет 2</a:t>
            </a:r>
            <a:r>
              <a:rPr lang="ru-RU" dirty="0" smtClean="0"/>
              <a:t>. Не занимайтесь с ребенком, если он плохо себя чувствует или активно отказывается от </a:t>
            </a:r>
            <a:r>
              <a:rPr lang="ru-RU" dirty="0" err="1" smtClean="0"/>
              <a:t>заня-тий</a:t>
            </a:r>
            <a:r>
              <a:rPr lang="ru-RU" dirty="0" smtClean="0"/>
              <a:t>.</a:t>
            </a:r>
          </a:p>
          <a:p>
            <a:pPr algn="just"/>
            <a:r>
              <a:rPr lang="ru-RU" u="sng" dirty="0" smtClean="0"/>
              <a:t>Совет 3</a:t>
            </a:r>
            <a:r>
              <a:rPr lang="ru-RU" dirty="0" smtClean="0"/>
              <a:t>. Начинайте занятие с любимых или </a:t>
            </a:r>
            <a:r>
              <a:rPr lang="ru-RU" dirty="0" err="1" smtClean="0"/>
              <a:t>прос-тых</a:t>
            </a:r>
            <a:r>
              <a:rPr lang="ru-RU" dirty="0" smtClean="0"/>
              <a:t> для выполнения заданий. Это дает ребенку уверенность в своих силах.</a:t>
            </a:r>
          </a:p>
          <a:p>
            <a:pPr algn="just"/>
            <a:r>
              <a:rPr lang="ru-RU" u="sng" dirty="0" smtClean="0"/>
              <a:t>Совет 4</a:t>
            </a:r>
            <a:r>
              <a:rPr lang="ru-RU" dirty="0" smtClean="0"/>
              <a:t>. Спокойно, без раздражения относитесь к затруднениям и неудачам ребенка.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/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Десять советов родителям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029200"/>
            <a:ext cx="1829714" cy="1565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846</Words>
  <PresentationFormat>Экран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 Математика и малыши /Старшие дошкольники/ </vt:lpstr>
      <vt:lpstr>Математические представления детей 6-7 лет</vt:lpstr>
      <vt:lpstr>Слайд 3</vt:lpstr>
      <vt:lpstr>Основны виды деятельности старших дошкольников:</vt:lpstr>
      <vt:lpstr>Основные виды игры</vt:lpstr>
      <vt:lpstr>Развивающая предметно-пространственная среда</vt:lpstr>
      <vt:lpstr>Модель  предметно-пространственной развивающей среды</vt:lpstr>
      <vt:lpstr> Предметное содержание  </vt:lpstr>
      <vt:lpstr> Десять советов родителям </vt:lpstr>
      <vt:lpstr>Слайд 10</vt:lpstr>
      <vt:lpstr> Список литературы </vt:lpstr>
      <vt:lpstr>  Желаем успехов!!!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Математика и малыши. /Старшие дошкольники/ </dc:title>
  <dc:creator>алёна</dc:creator>
  <cp:lastModifiedBy>алёна</cp:lastModifiedBy>
  <cp:revision>11</cp:revision>
  <dcterms:created xsi:type="dcterms:W3CDTF">2015-04-24T10:26:43Z</dcterms:created>
  <dcterms:modified xsi:type="dcterms:W3CDTF">2015-05-03T14:46:15Z</dcterms:modified>
</cp:coreProperties>
</file>