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"/>
  </p:notesMasterIdLst>
  <p:sldIdLst>
    <p:sldId id="307" r:id="rId2"/>
    <p:sldId id="286" r:id="rId3"/>
    <p:sldId id="303" r:id="rId4"/>
    <p:sldId id="287" r:id="rId5"/>
    <p:sldId id="29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C3CA7-F781-44F6-BE81-A3A24B0264FB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B97B1-EF42-4618-89EC-17400DBA4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516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857364"/>
            <a:ext cx="7429552" cy="1470025"/>
          </a:xfrm>
        </p:spPr>
        <p:txBody>
          <a:bodyPr/>
          <a:lstStyle>
            <a:lvl1pPr>
              <a:defRPr b="1" cap="none" spc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08" y="5500702"/>
            <a:ext cx="5000660" cy="1143008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B4E3D-2A59-458D-865B-E008DDABB2C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28.08.2015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F14DA-23B7-409C-980C-137F19933D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375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5C395-DBBC-4667-B8BE-A21215CF66B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28.08.2015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18D3D-4E8B-4BC6-8093-7E4BFB29E0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386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05DA0-377E-439B-93A4-B65943EC6E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28.08.2015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82123-6764-4CB5-9105-121C5D11634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957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868346"/>
          </a:xfrm>
        </p:spPr>
        <p:txBody>
          <a:bodyPr/>
          <a:lstStyle>
            <a:lvl1pPr>
              <a:defRPr b="1" cap="none" spc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870A2-082A-4290-9632-23296EE5B87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28.08.2015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87DEC-8CA7-4F6D-BE7A-AA7E50232D9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024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9858C-EE73-4162-945F-A55FCC01A4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28.08.2015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9C90E-18BD-4AC8-BC07-B77592560E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816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2567D-0571-4132-A5AC-F13D4716495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28.08.2015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FB8A5-49C8-432D-8E1E-ABB193FAD6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08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47C75-BD9F-4361-841B-17222F3B4FD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28.08.2015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FC2BE-F7F9-4FF7-BB39-FC68FD32922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371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A61BF-2480-4D76-A565-20A4555797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28.08.2015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D9A89-1027-496E-AF07-145B2DCDB38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821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FF0EB-890E-47F1-8E93-D11F54C4A6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28.08.2015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2B8E-58A0-43C3-972E-D36E3B1D921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822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33A6E-EE1A-4940-9FA2-45E339212AF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28.08.2015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A5213-D285-42C5-8B13-E5B4DDC80A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144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2831F-1C65-4E42-B401-2275EB8C558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28.08.2015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3B41B-1DCF-42DF-9F1A-5ADA8C97082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328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63A8911-ABA9-41D2-909D-F125BB0D4E0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28.08.2015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F0A3BC9-B497-4866-BA7C-DDFCCC93A74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60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5.png"/><Relationship Id="rId9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9595" y="3880544"/>
            <a:ext cx="457200" cy="6485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512" y="206205"/>
            <a:ext cx="87849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Закрепление представлений о составе числа из </a:t>
            </a:r>
            <a:r>
              <a:rPr lang="ru-RU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единиц.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Считаем </a:t>
            </a:r>
            <a:r>
              <a:rPr lang="ru-RU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ступеньки.</a:t>
            </a:r>
            <a:endParaRPr lang="ru-RU" sz="2400" b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algn="ctr"/>
            <a:endParaRPr lang="ru-RU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3078" name="Picture 6" descr="jlipeiton - альбом &quot;ОТРИСОВКИ НЕЗНАЙКА (АВТОР ЕЛКА)&quot; на Яндекс.Фотках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841" y="1481003"/>
            <a:ext cx="1062879" cy="203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Равнобедренный треугольник 1"/>
          <p:cNvSpPr/>
          <p:nvPr/>
        </p:nvSpPr>
        <p:spPr>
          <a:xfrm rot="5147602">
            <a:off x="2589191" y="2179457"/>
            <a:ext cx="575360" cy="4572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1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7786" y="3431381"/>
            <a:ext cx="45720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4986" y="3431380"/>
            <a:ext cx="45720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4986" y="2950367"/>
            <a:ext cx="45720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6560" y="3873303"/>
            <a:ext cx="457200" cy="6557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6560" y="2499086"/>
            <a:ext cx="45720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6560" y="2950366"/>
            <a:ext cx="45720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6560" y="3431381"/>
            <a:ext cx="45720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5272" y="2492896"/>
            <a:ext cx="45720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5272" y="3873303"/>
            <a:ext cx="457200" cy="6557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3760" y="2959556"/>
            <a:ext cx="45720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3760" y="3440569"/>
            <a:ext cx="45720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5272" y="2018073"/>
            <a:ext cx="45720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69068" y="3921582"/>
            <a:ext cx="375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</a:t>
            </a:r>
            <a:endParaRPr lang="ru-RU" sz="2000" b="1" dirty="0"/>
          </a:p>
        </p:txBody>
      </p:sp>
      <p:pic>
        <p:nvPicPr>
          <p:cNvPr id="12" name="Picture 1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6795" y="3880545"/>
            <a:ext cx="457200" cy="6485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093621" y="3936385"/>
            <a:ext cx="4103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2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925272" y="3929854"/>
            <a:ext cx="4081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4</a:t>
            </a:r>
          </a:p>
        </p:txBody>
      </p:sp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4418" y="3865741"/>
            <a:ext cx="457200" cy="6633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2472" y="1623370"/>
            <a:ext cx="45720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7991" y="2036365"/>
            <a:ext cx="45720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7" name="Picture 2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0960" y="2520187"/>
            <a:ext cx="45720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8" name="Picture 2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7991" y="2966678"/>
            <a:ext cx="45720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9" name="Picture 2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2472" y="3440569"/>
            <a:ext cx="45720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413784" y="3936385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5</a:t>
            </a:r>
            <a:endParaRPr lang="ru-RU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477680" y="3936384"/>
            <a:ext cx="44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3</a:t>
            </a:r>
            <a:endParaRPr lang="ru-RU" sz="2000" b="1" dirty="0"/>
          </a:p>
        </p:txBody>
      </p:sp>
      <p:pic>
        <p:nvPicPr>
          <p:cNvPr id="49" name="Picture 2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471" y="5299766"/>
            <a:ext cx="228600" cy="2405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2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677" y="5797609"/>
            <a:ext cx="228600" cy="2405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2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071" y="5529611"/>
            <a:ext cx="228600" cy="2405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6" name="Picture 3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8349" y="5027225"/>
            <a:ext cx="231775" cy="238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7" name="Picture 3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8349" y="5244591"/>
            <a:ext cx="231775" cy="238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8" name="Picture 3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8349" y="5497989"/>
            <a:ext cx="231775" cy="238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9" name="Picture 3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0498" y="5716367"/>
            <a:ext cx="231775" cy="238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10" name="Picture 3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0498" y="5966636"/>
            <a:ext cx="231775" cy="238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11" name="Picture 39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502" y="5057889"/>
            <a:ext cx="231775" cy="238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Равнобедренный треугольник 21"/>
          <p:cNvSpPr/>
          <p:nvPr/>
        </p:nvSpPr>
        <p:spPr>
          <a:xfrm>
            <a:off x="690516" y="4688253"/>
            <a:ext cx="544921" cy="349661"/>
          </a:xfrm>
          <a:prstGeom prst="triangle">
            <a:avLst>
              <a:gd name="adj" fmla="val 521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13" name="Picture 4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5050" y="4666439"/>
            <a:ext cx="5730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90516" y="4660742"/>
            <a:ext cx="537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4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58416" y="4669215"/>
            <a:ext cx="815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5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5" name="Прямоугольный треугольник 24"/>
          <p:cNvSpPr/>
          <p:nvPr/>
        </p:nvSpPr>
        <p:spPr>
          <a:xfrm rot="6987217">
            <a:off x="546907" y="1469858"/>
            <a:ext cx="429619" cy="465239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2206787"/>
            <a:ext cx="2736304" cy="3553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559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84432" y="2306525"/>
            <a:ext cx="2084011" cy="23236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188640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Закрепление представлений о составе числа </a:t>
            </a:r>
            <a:r>
              <a:rPr lang="ru-RU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из двух меньших чисел.</a:t>
            </a:r>
          </a:p>
        </p:txBody>
      </p:sp>
      <p:pic>
        <p:nvPicPr>
          <p:cNvPr id="1026" name="Picture 2" descr="Пересказываю современный город мекены изображение связаны - рисунки с котиками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179" y="1546536"/>
            <a:ext cx="1254379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652" t="-40" r="77542" b="90637"/>
          <a:stretch/>
        </p:blipFill>
        <p:spPr bwMode="auto">
          <a:xfrm>
            <a:off x="571168" y="4922788"/>
            <a:ext cx="428511" cy="4549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691"/>
          <a:stretch/>
        </p:blipFill>
        <p:spPr bwMode="auto">
          <a:xfrm>
            <a:off x="2204088" y="2306526"/>
            <a:ext cx="2035134" cy="422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14" t="31136" r="51961" b="59463"/>
          <a:stretch/>
        </p:blipFill>
        <p:spPr bwMode="auto">
          <a:xfrm>
            <a:off x="2540693" y="4156866"/>
            <a:ext cx="1694809" cy="454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744" y="3606044"/>
            <a:ext cx="12620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4088" y="3656803"/>
            <a:ext cx="92075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639" y="5659710"/>
            <a:ext cx="1695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424" y="4286904"/>
            <a:ext cx="92075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4088" y="3171886"/>
            <a:ext cx="12620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-8344"/>
          <a:stretch/>
        </p:blipFill>
        <p:spPr bwMode="auto">
          <a:xfrm>
            <a:off x="3782022" y="2762220"/>
            <a:ext cx="45720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Равнобедренный треугольник 3"/>
          <p:cNvSpPr/>
          <p:nvPr/>
        </p:nvSpPr>
        <p:spPr>
          <a:xfrm>
            <a:off x="2204088" y="1351484"/>
            <a:ext cx="2084011" cy="914400"/>
          </a:xfrm>
          <a:prstGeom prst="triangle">
            <a:avLst>
              <a:gd name="adj" fmla="val 488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958984" y="1496443"/>
            <a:ext cx="7318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32" name="Picture 13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691"/>
          <a:stretch/>
        </p:blipFill>
        <p:spPr bwMode="auto">
          <a:xfrm>
            <a:off x="1149194" y="4998932"/>
            <a:ext cx="2109787" cy="422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265746"/>
            <a:ext cx="2995826" cy="243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3762601"/>
            <a:ext cx="1703501" cy="2519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84" r="18293" b="14661"/>
          <a:stretch/>
        </p:blipFill>
        <p:spPr bwMode="auto">
          <a:xfrm>
            <a:off x="6660232" y="3740012"/>
            <a:ext cx="1680958" cy="251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8097" y="5420981"/>
            <a:ext cx="774879" cy="91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Равнобедренный треугольник 6"/>
          <p:cNvSpPr/>
          <p:nvPr/>
        </p:nvSpPr>
        <p:spPr>
          <a:xfrm>
            <a:off x="3431690" y="5022523"/>
            <a:ext cx="700664" cy="4038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28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51679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Математические действия с палочками </a:t>
            </a:r>
            <a:r>
              <a:rPr lang="ru-RU" sz="2400" b="1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Кюизенера</a:t>
            </a:r>
            <a:r>
              <a:rPr lang="ru-RU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.</a:t>
            </a:r>
            <a:endParaRPr lang="ru-RU" sz="24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874" y="1497612"/>
            <a:ext cx="2636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Палочки </a:t>
            </a:r>
          </a:p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можно вычитать.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19226" y="2457762"/>
            <a:ext cx="3229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Палочки</a:t>
            </a:r>
          </a:p>
          <a:p>
            <a:pPr algn="ctr"/>
            <a:r>
              <a:rPr lang="ru-RU" b="1" dirty="0" smtClean="0">
                <a:solidFill>
                  <a:srgbClr val="00B0F0"/>
                </a:solidFill>
              </a:rPr>
              <a:t> можно складывать.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877"/>
          <a:stretch/>
        </p:blipFill>
        <p:spPr bwMode="auto">
          <a:xfrm>
            <a:off x="736378" y="2770853"/>
            <a:ext cx="186594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645024"/>
            <a:ext cx="3559721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Объект 2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9" t="9899" r="8511" b="12363"/>
          <a:stretch/>
        </p:blipFill>
        <p:spPr>
          <a:xfrm rot="5400000">
            <a:off x="2655757" y="1963621"/>
            <a:ext cx="2864851" cy="191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26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017" y="4441584"/>
            <a:ext cx="3633787" cy="3840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260648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Закрепление умения делить целое на равные части.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1496" y="4825760"/>
            <a:ext cx="44105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b="1" dirty="0">
                <a:solidFill>
                  <a:srgbClr val="0070C0"/>
                </a:solidFill>
                <a:latin typeface="Cambria" panose="02040503050406030204" pitchFamily="18" charset="0"/>
              </a:rPr>
              <a:t>Дети </a:t>
            </a:r>
            <a:r>
              <a:rPr lang="ru-RU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Cambria" panose="02040503050406030204" pitchFamily="18" charset="0"/>
              </a:rPr>
              <a:t>начинают </a:t>
            </a:r>
            <a:endParaRPr lang="ru-RU" b="1" dirty="0" smtClean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ориентироваться </a:t>
            </a:r>
            <a:r>
              <a:rPr lang="ru-RU" b="1" dirty="0">
                <a:solidFill>
                  <a:srgbClr val="0070C0"/>
                </a:solidFill>
                <a:latin typeface="Cambria" panose="02040503050406030204" pitchFamily="18" charset="0"/>
              </a:rPr>
              <a:t>в дробях. </a:t>
            </a:r>
            <a:endParaRPr lang="ru-RU" b="1" dirty="0" smtClean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С </a:t>
            </a:r>
            <a:r>
              <a:rPr lang="ru-RU" b="1" dirty="0">
                <a:solidFill>
                  <a:srgbClr val="0070C0"/>
                </a:solidFill>
                <a:latin typeface="Cambria" panose="02040503050406030204" pitchFamily="18" charset="0"/>
              </a:rPr>
              <a:t>помощью палочек ребенку легко объяснить, например, </a:t>
            </a:r>
            <a:r>
              <a:rPr lang="ru-RU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что </a:t>
            </a:r>
            <a:r>
              <a:rPr lang="ru-RU" b="1" dirty="0">
                <a:solidFill>
                  <a:srgbClr val="0070C0"/>
                </a:solidFill>
                <a:latin typeface="Cambria" panose="02040503050406030204" pitchFamily="18" charset="0"/>
              </a:rPr>
              <a:t>такое </a:t>
            </a:r>
            <a:endParaRPr lang="ru-RU" b="1" dirty="0" smtClean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одна третья часть палочки.</a:t>
            </a:r>
            <a:endParaRPr lang="ru-RU" b="1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804" y="1328128"/>
            <a:ext cx="1896780" cy="178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017" y="3961307"/>
            <a:ext cx="3633787" cy="45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4374" y="2004144"/>
            <a:ext cx="45720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1309" y="2699515"/>
            <a:ext cx="45720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017" y="4441585"/>
            <a:ext cx="457200" cy="384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2974" y="2687679"/>
            <a:ext cx="45720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2670" y="2807710"/>
            <a:ext cx="45720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7402" y="3328870"/>
            <a:ext cx="45720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1058" y="3337586"/>
            <a:ext cx="45720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6525" y="2046068"/>
            <a:ext cx="45720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6712" y="4429946"/>
            <a:ext cx="457200" cy="384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5" name="Picture 2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0897" y="4441075"/>
            <a:ext cx="4572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6" name="Picture 2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2974" y="4437674"/>
            <a:ext cx="4572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7" name="Picture 2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5774" y="4437675"/>
            <a:ext cx="4572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8" name="Picture 3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84" y="4429946"/>
            <a:ext cx="4572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9" name="Picture 3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0394" y="4441585"/>
            <a:ext cx="4572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0" name="Picture 3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3912" y="4441505"/>
            <a:ext cx="4572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1" name="Picture 3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4374" y="3337586"/>
            <a:ext cx="45720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1648056"/>
            <a:ext cx="1910473" cy="2926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337" t="41226" r="17585" b="41257"/>
          <a:stretch/>
        </p:blipFill>
        <p:spPr bwMode="auto">
          <a:xfrm>
            <a:off x="4355976" y="5135401"/>
            <a:ext cx="2476203" cy="500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2143" y="1366463"/>
            <a:ext cx="363378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402" t="41271" r="18115" b="41768"/>
          <a:stretch/>
        </p:blipFill>
        <p:spPr bwMode="auto">
          <a:xfrm>
            <a:off x="4355976" y="5808898"/>
            <a:ext cx="2434836" cy="488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622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9532" y="1290207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Cambria" panose="02040503050406030204" pitchFamily="18" charset="0"/>
              </a:rPr>
              <a:t>С математической точки зрения палочки — это множество, на котором легко обнаруживаются отношения эквивалентности и порядка.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99594"/>
            <a:ext cx="87849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Значение палочек </a:t>
            </a:r>
            <a:r>
              <a:rPr lang="ru-RU" sz="2400" b="1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Кюизенера</a:t>
            </a:r>
            <a:endParaRPr lang="ru-RU" sz="2400" b="1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с </a:t>
            </a:r>
            <a: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математической точки </a:t>
            </a:r>
            <a:r>
              <a:rPr lang="ru-RU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зрения.</a:t>
            </a:r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9532" y="5157192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Cambria" panose="02040503050406030204" pitchFamily="18" charset="0"/>
              </a:rPr>
              <a:t>Использование палочек </a:t>
            </a:r>
            <a:r>
              <a:rPr lang="ru-RU" b="1" dirty="0" err="1">
                <a:solidFill>
                  <a:srgbClr val="0070C0"/>
                </a:solidFill>
                <a:latin typeface="Cambria" panose="02040503050406030204" pitchFamily="18" charset="0"/>
              </a:rPr>
              <a:t>Кюизенера</a:t>
            </a:r>
            <a:r>
              <a:rPr lang="ru-RU" b="1" dirty="0">
                <a:solidFill>
                  <a:srgbClr val="0070C0"/>
                </a:solidFill>
                <a:latin typeface="Cambria" panose="02040503050406030204" pitchFamily="18" charset="0"/>
              </a:rPr>
              <a:t>  способствует успешному обучению основам математики, формированию математического мышления, стимулируют развитие творческого воображения, воспитанию  настойчивости, воли,  усидчивости, целеустремленности.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152"/>
          <a:stretch/>
        </p:blipFill>
        <p:spPr bwMode="auto">
          <a:xfrm>
            <a:off x="2339752" y="1958642"/>
            <a:ext cx="4680520" cy="31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534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1553</TotalTime>
  <Words>131</Words>
  <Application>Microsoft Office PowerPoint</Application>
  <PresentationFormat>Экран (4:3)</PresentationFormat>
  <Paragraphs>27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Презентация4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125</cp:revision>
  <dcterms:created xsi:type="dcterms:W3CDTF">2015-03-10T16:52:48Z</dcterms:created>
  <dcterms:modified xsi:type="dcterms:W3CDTF">2015-08-28T18:50:03Z</dcterms:modified>
</cp:coreProperties>
</file>