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2" r:id="rId2"/>
    <p:sldId id="281" r:id="rId3"/>
    <p:sldId id="263" r:id="rId4"/>
    <p:sldId id="280" r:id="rId5"/>
    <p:sldId id="276" r:id="rId6"/>
    <p:sldId id="271" r:id="rId7"/>
    <p:sldId id="277" r:id="rId8"/>
    <p:sldId id="283" r:id="rId9"/>
    <p:sldId id="282" r:id="rId10"/>
    <p:sldId id="270" r:id="rId11"/>
    <p:sldId id="27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2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633CC2-9B89-44C7-B4EA-3B18F4458427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E99D8A-5C55-428D-9B9C-564C08BCF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29C048-73BE-4895-AD44-E51BE8AC3D2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3F2E1-6E15-4486-960A-BD30CF2871A4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C3135-3D93-40B7-8341-AB3C5228F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25816-7215-41CF-83BE-F8338D1E977D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9721C-B87A-449A-AC0A-E805E8CBD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323A-94AA-42C0-B5AD-5E261268D7B4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CE450-257A-44E9-8D6B-ECD10501C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3E4B5-B87B-4B43-A16B-A5C595EC09B2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C9EAF-C006-4390-B90C-4E385902A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6CAF6-5C01-4E9F-9506-9CC57E7082ED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2A2D-0EE9-4413-8895-287489786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EDAF-8343-4A59-99B2-4755B00DE3A2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66BF-59A5-4B7A-8FED-497DCA743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F8935-ECCD-4B98-BFCD-2EFB54957E53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EDBB-1B4D-4324-871E-0F2A57220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389A1-023C-4819-83D6-F781EA9E8764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8330-1783-44B5-AD1D-FE8FD0375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D8551-FE41-4452-BCAD-9C159A7B578B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C80A-C009-48A9-AC8F-D337585E5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471AE-423C-4AC4-8DA6-51BE3F2A48A8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4273-6A47-473A-BA74-C8C175624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D1774-CC8E-4FB0-AF64-D9E9731AEFDC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D390-5A89-4D57-9161-B07692A1D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E4E3C0-F224-49B6-83EA-37F9263A6213}" type="datetimeFigureOut">
              <a:rPr lang="ru-RU"/>
              <a:pPr>
                <a:defRPr/>
              </a:pPr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EC13B6-8DAE-4D81-89A0-0574BC4FE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63" y="357188"/>
            <a:ext cx="8215312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«Игра </a:t>
            </a:r>
            <a:r>
              <a:rPr lang="ru-RU" sz="48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</a:t>
            </a:r>
            <a:r>
              <a:rPr lang="ru-RU" sz="48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возможности ее использования в развитии личности ребенка»</a:t>
            </a:r>
          </a:p>
        </p:txBody>
      </p:sp>
      <p:sp>
        <p:nvSpPr>
          <p:cNvPr id="14338" name="Прямоугольник 5"/>
          <p:cNvSpPr>
            <a:spLocks noChangeArrowheads="1"/>
          </p:cNvSpPr>
          <p:nvPr/>
        </p:nvSpPr>
        <p:spPr bwMode="auto">
          <a:xfrm>
            <a:off x="4357688" y="4929188"/>
            <a:ext cx="45005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                                     </a:t>
            </a:r>
            <a:r>
              <a:rPr lang="ru-RU" sz="1400" b="1"/>
              <a:t>Воспитатель</a:t>
            </a:r>
          </a:p>
          <a:p>
            <a:r>
              <a:rPr lang="ru-RU" sz="1400" b="1"/>
              <a:t>                     Доценко Лариса Георгиевна</a:t>
            </a:r>
            <a:endParaRPr lang="ru-RU" sz="1600" b="1"/>
          </a:p>
          <a:p>
            <a:r>
              <a:rPr lang="ru-RU" sz="1600" b="1">
                <a:latin typeface="Calibri" pitchFamily="34" charset="0"/>
              </a:rPr>
              <a:t>                       МДОУ ДС №14 «Солнышко»</a:t>
            </a:r>
          </a:p>
        </p:txBody>
      </p:sp>
      <p:sp>
        <p:nvSpPr>
          <p:cNvPr id="14339" name="Прямоугольник 6"/>
          <p:cNvSpPr>
            <a:spLocks noChangeArrowheads="1"/>
          </p:cNvSpPr>
          <p:nvPr/>
        </p:nvSpPr>
        <p:spPr bwMode="auto">
          <a:xfrm>
            <a:off x="3425825" y="6072188"/>
            <a:ext cx="160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г. Буденновск </a:t>
            </a:r>
          </a:p>
          <a:p>
            <a:pPr algn="ctr"/>
            <a:r>
              <a:rPr lang="ru-RU" b="1"/>
              <a:t>2014 </a:t>
            </a:r>
            <a:r>
              <a:rPr lang="ru-RU" b="1">
                <a:latin typeface="Calibri" pitchFamily="34" charset="0"/>
              </a:rPr>
              <a:t>г.</a:t>
            </a:r>
            <a:endParaRPr lang="ru-RU"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625" y="3071813"/>
            <a:ext cx="842962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 ребенка есть страсть к игре, и ее надо удовлетворять.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Надо не только дать ему вовремя поиграть, но и пропитать  игрой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всю его жизнь.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88" y="214313"/>
            <a:ext cx="8786812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Развитие </a:t>
            </a:r>
            <a:r>
              <a:rPr lang="ru-RU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мелкой моторики и тактильно-двигательного восприятия у детей позволяет детям </a:t>
            </a:r>
            <a:r>
              <a:rPr lang="ru-RU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овладеть: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Навыками письма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Рисования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Ручного труда 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В </a:t>
            </a:r>
            <a:r>
              <a:rPr lang="ru-RU" sz="2800" dirty="0">
                <a:latin typeface="+mn-lt"/>
              </a:rPr>
              <a:t>будущем поможет </a:t>
            </a:r>
            <a:r>
              <a:rPr lang="ru-RU" sz="2800" dirty="0">
                <a:latin typeface="+mn-lt"/>
              </a:rPr>
              <a:t>в развитии личности ребенка 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Лучше </a:t>
            </a:r>
            <a:r>
              <a:rPr lang="ru-RU" sz="2800" dirty="0">
                <a:latin typeface="+mn-lt"/>
              </a:rPr>
              <a:t>адаптироваться в практической </a:t>
            </a:r>
            <a:r>
              <a:rPr lang="ru-RU" sz="2800" dirty="0">
                <a:latin typeface="+mn-lt"/>
              </a:rPr>
              <a:t>жизни</a:t>
            </a: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>
                <a:latin typeface="+mn-lt"/>
              </a:rPr>
              <a:t> Научиться </a:t>
            </a:r>
            <a:r>
              <a:rPr lang="ru-RU" sz="2800" dirty="0">
                <a:latin typeface="+mn-lt"/>
              </a:rPr>
              <a:t>понимать многие явления окружающего </a:t>
            </a:r>
            <a:endParaRPr lang="ru-RU" sz="2800" dirty="0">
              <a:latin typeface="+mn-lt"/>
            </a:endParaRPr>
          </a:p>
          <a:p>
            <a:pPr marL="355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 </a:t>
            </a:r>
            <a:r>
              <a:rPr lang="ru-RU" sz="2800" dirty="0">
                <a:latin typeface="+mn-lt"/>
              </a:rPr>
              <a:t>   мира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00125"/>
            <a:ext cx="8686800" cy="2643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всего сердца желаем вам радостного общения с малышом!</a:t>
            </a:r>
            <a:b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143375"/>
            <a:ext cx="8686800" cy="19367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P10303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285875"/>
            <a:ext cx="200025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6" descr="P10303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4286250"/>
            <a:ext cx="1958975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2" descr="P10303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5072063"/>
            <a:ext cx="18970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2875" y="214313"/>
            <a:ext cx="8858250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2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Всестороннее представление об окружающем предметном мире у человека не может сложиться без </a:t>
            </a:r>
            <a:r>
              <a:rPr lang="ru-RU" sz="2200" i="1" dirty="0">
                <a:latin typeface="+mn-lt"/>
              </a:rPr>
              <a:t>тактильно-двигательного восприятия</a:t>
            </a:r>
            <a:r>
              <a:rPr lang="ru-RU" sz="2000" dirty="0">
                <a:latin typeface="+mn-lt"/>
              </a:rPr>
              <a:t>, так как оно лежит в основе чувственного познания. </a:t>
            </a:r>
            <a:endParaRPr lang="ru-RU" sz="2000" dirty="0">
              <a:latin typeface="+mn-lt"/>
            </a:endParaRPr>
          </a:p>
          <a:p>
            <a:pPr indent="452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Именно </a:t>
            </a:r>
            <a:r>
              <a:rPr lang="ru-RU" sz="2000" dirty="0">
                <a:latin typeface="+mn-lt"/>
              </a:rPr>
              <a:t>с помощью тактильно-двигательного восприятия </a:t>
            </a:r>
            <a:endParaRPr lang="ru-RU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складываются </a:t>
            </a:r>
            <a:r>
              <a:rPr lang="ru-RU" sz="2000" dirty="0">
                <a:latin typeface="+mn-lt"/>
              </a:rPr>
              <a:t>первые впечатления о </a:t>
            </a:r>
            <a:r>
              <a:rPr lang="ru-RU" sz="2200" i="1" dirty="0">
                <a:solidFill>
                  <a:srgbClr val="00B050"/>
                </a:solidFill>
                <a:latin typeface="+mn-lt"/>
              </a:rPr>
              <a:t>форме</a:t>
            </a:r>
            <a:r>
              <a:rPr lang="ru-RU" sz="2000" dirty="0">
                <a:latin typeface="+mn-lt"/>
              </a:rPr>
              <a:t>, </a:t>
            </a:r>
            <a:r>
              <a:rPr lang="ru-RU" sz="2200" i="1" dirty="0">
                <a:solidFill>
                  <a:srgbClr val="00B050"/>
                </a:solidFill>
                <a:latin typeface="+mn-lt"/>
              </a:rPr>
              <a:t>величине</a:t>
            </a:r>
            <a:r>
              <a:rPr lang="ru-RU" sz="2000" i="1" dirty="0">
                <a:solidFill>
                  <a:srgbClr val="00B050"/>
                </a:solidFill>
                <a:latin typeface="+mn-lt"/>
              </a:rPr>
              <a:t> </a:t>
            </a:r>
            <a:endParaRPr lang="ru-RU" sz="2000" i="1" dirty="0">
              <a:solidFill>
                <a:srgbClr val="00B05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>
                <a:solidFill>
                  <a:srgbClr val="00B050"/>
                </a:solidFill>
                <a:latin typeface="+mn-lt"/>
              </a:rPr>
              <a:t>предметов</a:t>
            </a:r>
            <a:r>
              <a:rPr lang="ru-RU" sz="2000" dirty="0">
                <a:latin typeface="+mn-lt"/>
              </a:rPr>
              <a:t>, их</a:t>
            </a:r>
            <a:r>
              <a:rPr lang="ru-RU" sz="2200" dirty="0">
                <a:latin typeface="+mn-lt"/>
              </a:rPr>
              <a:t> </a:t>
            </a:r>
            <a:r>
              <a:rPr lang="ru-RU" sz="2200" i="1" dirty="0">
                <a:solidFill>
                  <a:srgbClr val="00B050"/>
                </a:solidFill>
                <a:latin typeface="+mn-lt"/>
              </a:rPr>
              <a:t>расположении</a:t>
            </a:r>
            <a:r>
              <a:rPr lang="ru-RU" sz="22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в пространстве.</a:t>
            </a:r>
          </a:p>
        </p:txBody>
      </p:sp>
      <p:sp>
        <p:nvSpPr>
          <p:cNvPr id="15365" name="Прямоугольник 4"/>
          <p:cNvSpPr>
            <a:spLocks noChangeArrowheads="1"/>
          </p:cNvSpPr>
          <p:nvPr/>
        </p:nvSpPr>
        <p:spPr bwMode="auto">
          <a:xfrm>
            <a:off x="214313" y="2071688"/>
            <a:ext cx="89296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       </a:t>
            </a:r>
            <a:r>
              <a:rPr lang="ru-RU" sz="2000">
                <a:latin typeface="Calibri" pitchFamily="34" charset="0"/>
              </a:rPr>
              <a:t>Доказано, что </a:t>
            </a:r>
            <a:r>
              <a:rPr lang="ru-RU" sz="2000" i="1">
                <a:latin typeface="Calibri" pitchFamily="34" charset="0"/>
              </a:rPr>
              <a:t>развитие руки </a:t>
            </a:r>
            <a:r>
              <a:rPr lang="ru-RU" sz="2000">
                <a:latin typeface="Calibri" pitchFamily="34" charset="0"/>
              </a:rPr>
              <a:t>находится в тесной связи </a:t>
            </a:r>
          </a:p>
          <a:p>
            <a:r>
              <a:rPr lang="ru-RU" sz="2200" i="1">
                <a:solidFill>
                  <a:srgbClr val="00B050"/>
                </a:solidFill>
                <a:latin typeface="Calibri" pitchFamily="34" charset="0"/>
              </a:rPr>
              <a:t>с развитием речи </a:t>
            </a:r>
            <a:r>
              <a:rPr lang="ru-RU" sz="2000">
                <a:latin typeface="Calibri" pitchFamily="34" charset="0"/>
              </a:rPr>
              <a:t>и </a:t>
            </a:r>
            <a:r>
              <a:rPr lang="ru-RU" sz="2200" i="1">
                <a:solidFill>
                  <a:srgbClr val="00B050"/>
                </a:solidFill>
                <a:latin typeface="Calibri" pitchFamily="34" charset="0"/>
              </a:rPr>
              <a:t>мышления ребенка</a:t>
            </a:r>
            <a:r>
              <a:rPr lang="ru-RU" sz="2000">
                <a:latin typeface="Calibri" pitchFamily="34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2857500"/>
            <a:ext cx="88582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dirty="0">
                <a:latin typeface="+mn-lt"/>
              </a:rPr>
              <a:t>Для социально-личностного развития ребенка большое значение имеет </a:t>
            </a:r>
            <a:r>
              <a:rPr lang="ru-RU" sz="2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ИГРА</a:t>
            </a:r>
            <a:r>
              <a:rPr lang="ru-RU" sz="1900" dirty="0">
                <a:latin typeface="+mn-lt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В </a:t>
            </a:r>
            <a:r>
              <a:rPr lang="ru-RU" sz="2000" dirty="0">
                <a:latin typeface="+mn-lt"/>
              </a:rPr>
              <a:t>народной педагогике </a:t>
            </a:r>
            <a:r>
              <a:rPr lang="ru-RU" sz="2000" i="1" dirty="0">
                <a:solidFill>
                  <a:srgbClr val="00B050"/>
                </a:solidFill>
                <a:latin typeface="+mn-lt"/>
              </a:rPr>
              <a:t>игра</a:t>
            </a:r>
            <a:r>
              <a:rPr lang="ru-RU" sz="2000" dirty="0">
                <a:latin typeface="+mn-lt"/>
              </a:rPr>
              <a:t> издавна использовалась для </a:t>
            </a:r>
            <a:r>
              <a:rPr lang="ru-RU" sz="2000" i="1" dirty="0">
                <a:solidFill>
                  <a:srgbClr val="00B050"/>
                </a:solidFill>
                <a:latin typeface="+mn-lt"/>
              </a:rPr>
              <a:t>воспитания</a:t>
            </a:r>
            <a:r>
              <a:rPr lang="ru-RU" sz="2000" dirty="0">
                <a:latin typeface="+mn-lt"/>
              </a:rPr>
              <a:t> и </a:t>
            </a:r>
            <a:r>
              <a:rPr lang="ru-RU" sz="2000" i="1" dirty="0">
                <a:solidFill>
                  <a:srgbClr val="00B050"/>
                </a:solidFill>
                <a:latin typeface="+mn-lt"/>
              </a:rPr>
              <a:t>обучения детей</a:t>
            </a:r>
            <a:r>
              <a:rPr lang="ru-RU" sz="2000" dirty="0">
                <a:latin typeface="+mn-lt"/>
              </a:rPr>
              <a:t>. </a:t>
            </a:r>
            <a:endParaRPr lang="ru-RU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>
                <a:latin typeface="+mn-lt"/>
              </a:rPr>
              <a:t>    В </a:t>
            </a:r>
            <a:r>
              <a:rPr lang="ru-RU" sz="2200" i="1" dirty="0">
                <a:latin typeface="+mn-lt"/>
              </a:rPr>
              <a:t>играх </a:t>
            </a:r>
            <a:r>
              <a:rPr lang="ru-RU" sz="2000" dirty="0" err="1">
                <a:latin typeface="+mn-lt"/>
              </a:rPr>
              <a:t>потешках</a:t>
            </a:r>
            <a:r>
              <a:rPr lang="ru-RU" sz="2000" dirty="0">
                <a:latin typeface="+mn-lt"/>
              </a:rPr>
              <a:t>, в песенках и стишках, </a:t>
            </a:r>
            <a:r>
              <a:rPr lang="ru-RU" sz="2000" dirty="0">
                <a:latin typeface="+mn-lt"/>
              </a:rPr>
              <a:t>сопровождающихся </a:t>
            </a:r>
            <a:r>
              <a:rPr lang="ru-RU" sz="2000" dirty="0" err="1">
                <a:latin typeface="+mn-lt"/>
              </a:rPr>
              <a:t>разнообразны-ми</a:t>
            </a:r>
            <a:r>
              <a:rPr lang="ru-RU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движениями и звуками, малышей </a:t>
            </a:r>
            <a:r>
              <a:rPr lang="ru-RU" sz="2000" dirty="0">
                <a:latin typeface="+mn-lt"/>
              </a:rPr>
              <a:t>привлекают </a:t>
            </a:r>
            <a:r>
              <a:rPr lang="ru-RU" sz="2200" i="1" dirty="0">
                <a:latin typeface="+mn-lt"/>
              </a:rPr>
              <a:t>простота</a:t>
            </a:r>
            <a:r>
              <a:rPr lang="ru-RU" sz="2000" dirty="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и </a:t>
            </a:r>
            <a:r>
              <a:rPr lang="ru-RU" sz="2200" i="1" dirty="0">
                <a:latin typeface="+mn-lt"/>
              </a:rPr>
              <a:t>легкость действий</a:t>
            </a:r>
            <a:r>
              <a:rPr lang="ru-RU" sz="2000" dirty="0">
                <a:latin typeface="+mn-lt"/>
              </a:rPr>
              <a:t>, сочетание </a:t>
            </a:r>
            <a:r>
              <a:rPr lang="ru-RU" sz="2000" dirty="0">
                <a:latin typeface="+mn-lt"/>
              </a:rPr>
              <a:t>в </a:t>
            </a:r>
            <a:r>
              <a:rPr lang="ru-RU" sz="2000" dirty="0">
                <a:latin typeface="+mn-lt"/>
              </a:rPr>
              <a:t>них </a:t>
            </a:r>
            <a:r>
              <a:rPr lang="ru-RU" sz="2000" dirty="0">
                <a:latin typeface="+mn-lt"/>
              </a:rPr>
              <a:t>знакомого 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                                          неожиданного.</a:t>
            </a:r>
          </a:p>
          <a:p>
            <a:pPr indent="269875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Значение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в развитии ребенка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indent="2698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трудно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переоценить.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2875" y="142875"/>
            <a:ext cx="8786813" cy="6540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Каждая игра вносит </a:t>
            </a:r>
            <a:r>
              <a:rPr lang="ru-RU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определенный вклад в его развитие и с этой точки зрения выполняет дидактическую функцию. </a:t>
            </a:r>
            <a:endParaRPr lang="ru-RU" sz="2400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+mn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     В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играх-забавах </a:t>
            </a:r>
            <a:r>
              <a:rPr lang="ru-RU" dirty="0">
                <a:latin typeface="+mn-lt"/>
              </a:rPr>
              <a:t>и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подвижных играх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развиваются</a:t>
            </a:r>
            <a:r>
              <a:rPr lang="ru-RU" dirty="0">
                <a:latin typeface="+mn-lt"/>
              </a:rPr>
              <a:t>: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 </a:t>
            </a:r>
            <a:r>
              <a:rPr lang="ru-RU" dirty="0">
                <a:latin typeface="+mn-lt"/>
              </a:rPr>
              <a:t>эмоциональная </a:t>
            </a:r>
            <a:r>
              <a:rPr lang="ru-RU" dirty="0">
                <a:latin typeface="+mn-lt"/>
              </a:rPr>
              <a:t>сфера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двигательная </a:t>
            </a:r>
            <a:r>
              <a:rPr lang="ru-RU" dirty="0">
                <a:latin typeface="+mn-lt"/>
              </a:rPr>
              <a:t>активность </a:t>
            </a:r>
            <a:r>
              <a:rPr lang="ru-RU" dirty="0">
                <a:latin typeface="+mn-lt"/>
              </a:rPr>
              <a:t>ребенка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умение </a:t>
            </a:r>
            <a:r>
              <a:rPr lang="ru-RU" dirty="0">
                <a:latin typeface="+mn-lt"/>
              </a:rPr>
              <a:t>координировать свои действия с действиями </a:t>
            </a:r>
            <a:r>
              <a:rPr lang="ru-RU" dirty="0">
                <a:latin typeface="+mn-lt"/>
              </a:rPr>
              <a:t>партнеров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    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Все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игры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способствуют</a:t>
            </a:r>
            <a:r>
              <a:rPr lang="ru-RU" dirty="0">
                <a:latin typeface="+mn-lt"/>
              </a:rPr>
              <a:t>: 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 </a:t>
            </a:r>
            <a:r>
              <a:rPr lang="ru-RU" dirty="0">
                <a:latin typeface="+mn-lt"/>
              </a:rPr>
              <a:t>развитию </a:t>
            </a:r>
            <a:r>
              <a:rPr lang="ru-RU" dirty="0">
                <a:latin typeface="+mn-lt"/>
              </a:rPr>
              <a:t>внимания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восприятия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мышления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воображения</a:t>
            </a:r>
          </a:p>
          <a:p>
            <a:pPr marL="72231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+mn-lt"/>
              </a:rPr>
              <a:t>речи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   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Сюжетные игры</a:t>
            </a:r>
            <a:r>
              <a:rPr lang="ru-RU" dirty="0">
                <a:latin typeface="+mn-lt"/>
              </a:rPr>
              <a:t> и </a:t>
            </a:r>
            <a:r>
              <a:rPr lang="ru-RU" i="1" dirty="0">
                <a:solidFill>
                  <a:srgbClr val="00B050"/>
                </a:solidFill>
                <a:latin typeface="+mn-lt"/>
              </a:rPr>
              <a:t>игры-драматизации</a:t>
            </a:r>
            <a:r>
              <a:rPr lang="ru-RU" dirty="0">
                <a:latin typeface="+mn-lt"/>
              </a:rPr>
              <a:t>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способствуют</a:t>
            </a:r>
            <a:r>
              <a:rPr lang="ru-RU" dirty="0">
                <a:latin typeface="+mn-lt"/>
              </a:rPr>
              <a:t> социальному развитию детей. </a:t>
            </a: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>
                <a:latin typeface="+mn-lt"/>
              </a:rPr>
              <a:t>Изображая </a:t>
            </a:r>
            <a:r>
              <a:rPr lang="ru-RU" sz="2200" i="1" dirty="0">
                <a:latin typeface="+mn-lt"/>
              </a:rPr>
              <a:t>взаимодействия персонажей игры, </a:t>
            </a:r>
            <a:endParaRPr lang="ru-RU" sz="2200" i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>
                <a:latin typeface="+mn-lt"/>
              </a:rPr>
              <a:t>они </a:t>
            </a:r>
            <a:r>
              <a:rPr lang="ru-RU" sz="2200" i="1" dirty="0">
                <a:latin typeface="+mn-lt"/>
              </a:rPr>
              <a:t>учатся понимать чувства и состояния других, сопереживать 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858250" cy="61547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Выделяют </a:t>
            </a:r>
            <a:r>
              <a:rPr lang="ru-RU" sz="2800" b="1" dirty="0">
                <a:latin typeface="+mn-lt"/>
              </a:rPr>
              <a:t>типы игр: </a:t>
            </a:r>
            <a:endParaRPr lang="ru-RU" sz="2800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1. Подвижные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игры </a:t>
            </a:r>
            <a:r>
              <a:rPr lang="ru-RU" sz="2000" dirty="0">
                <a:latin typeface="+mn-lt"/>
              </a:rPr>
              <a:t>- разнообразные по замыслу, правилам, характеру выполняемых движений. Они способствуют укреплению здоровья детей, развивают движения. Дети любят подвижные игры, с удовольствием слушают музыку и умеют ритмично двигаться под неё; </a:t>
            </a:r>
            <a:endParaRPr lang="ru-RU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2. Строительные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игры </a:t>
            </a:r>
            <a:r>
              <a:rPr lang="ru-RU" sz="2000" dirty="0">
                <a:latin typeface="+mn-lt"/>
              </a:rPr>
              <a:t>– с песком, кубиками, специальными строительными материалами, развивают у детей конструктивные способности, служат своего рода, подготовкой к овладению в дальнейшем трудовыми умениями и навыками; </a:t>
            </a:r>
            <a:endParaRPr lang="ru-RU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3. Дидактические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игры </a:t>
            </a:r>
            <a:r>
              <a:rPr lang="ru-RU" sz="2000" dirty="0">
                <a:latin typeface="+mn-lt"/>
              </a:rPr>
              <a:t>– специально разрабатываемые для детей, например, лото для обогащения естественнонаучных знаний, и для развития тех или иных психических качеств и свойств (наблюдательности, памяти, внимания); </a:t>
            </a:r>
            <a:endParaRPr lang="ru-RU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4. Сюжетно-ролевые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игры </a:t>
            </a:r>
            <a:r>
              <a:rPr lang="ru-RU" sz="2000" dirty="0">
                <a:latin typeface="+mn-lt"/>
              </a:rPr>
              <a:t>– </a:t>
            </a:r>
            <a:r>
              <a:rPr lang="ru-RU" sz="2000" dirty="0" err="1">
                <a:latin typeface="+mn-lt"/>
              </a:rPr>
              <a:t>игры</a:t>
            </a:r>
            <a:r>
              <a:rPr lang="ru-RU" sz="2000" dirty="0">
                <a:latin typeface="+mn-lt"/>
              </a:rPr>
              <a:t>, в которых дети подражают бытовой, трудовой и общественной деятельности взрослых, например, игры в школу, дочки-матери, магазин, железную дорогу. Сюжетные игры, помимо познавательного назначения, развивают детскую инициативу, творчество, наблюдательность.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P10303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4572000"/>
            <a:ext cx="2897187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357188" y="1214438"/>
            <a:ext cx="821531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 Пластилин дает уникальные возможности проводить интересные игры с пользой для общего развития ребенка. Покажите малышу все чудеса пластилинового мира, заинтересуйте </a:t>
            </a:r>
          </a:p>
          <a:p>
            <a:r>
              <a:rPr lang="ru-RU" sz="2800">
                <a:latin typeface="Calibri" pitchFamily="34" charset="0"/>
              </a:rPr>
              <a:t>его, и вы удивитесь, как быстро </a:t>
            </a:r>
          </a:p>
          <a:p>
            <a:r>
              <a:rPr lang="ru-RU" sz="2800">
                <a:latin typeface="Calibri" pitchFamily="34" charset="0"/>
              </a:rPr>
              <a:t>детские пальчики начнут</a:t>
            </a:r>
          </a:p>
          <a:p>
            <a:r>
              <a:rPr lang="ru-RU" sz="2800">
                <a:latin typeface="Calibri" pitchFamily="34" charset="0"/>
              </a:rPr>
              <a:t> создавать сначала неуклюжие, </a:t>
            </a:r>
          </a:p>
          <a:p>
            <a:r>
              <a:rPr lang="ru-RU" sz="2800">
                <a:latin typeface="Calibri" pitchFamily="34" charset="0"/>
              </a:rPr>
              <a:t>а потом все более </a:t>
            </a:r>
          </a:p>
          <a:p>
            <a:r>
              <a:rPr lang="ru-RU" sz="2800">
                <a:latin typeface="Calibri" pitchFamily="34" charset="0"/>
              </a:rPr>
              <a:t>сложные фигурки.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88" y="214313"/>
            <a:ext cx="8429625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с пластилином</a:t>
            </a:r>
            <a:endParaRPr lang="ru-RU" sz="5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9460" name="Picture 2" descr="P10303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2643188"/>
            <a:ext cx="2794000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player.myshared.ru/60678/data/images/img7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900238"/>
            <a:ext cx="2357438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4" descr="http://player.myshared.ru/60678/data/images/img7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225" y="3500438"/>
            <a:ext cx="25923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8" descr="http://player.myshared.ru/60678/data/images/img7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5214938"/>
            <a:ext cx="2357437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DSC0327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0" y="1892300"/>
            <a:ext cx="185737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2" descr="DSC0327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50" y="3371850"/>
            <a:ext cx="2028825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4" descr="DSC032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48488" y="5143500"/>
            <a:ext cx="2024062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57188" y="0"/>
            <a:ext cx="8429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Пластилиновые уроки</a:t>
            </a:r>
            <a:endParaRPr lang="ru-RU" sz="4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313" y="642938"/>
            <a:ext cx="878681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пластилиновое панно 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картины из кусочков пластилина, выкладывание сюжета на пластилиновой основе крупами, пластилиновые узоры)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http://stranamasterov.ru/img/i1004/SDC104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5054600"/>
            <a:ext cx="22383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2875" y="714375"/>
            <a:ext cx="8215313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Бумагу можно рвать, мять, складывать, разрезать ножницами.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Эти игры и упражнения помогут ребенку узнать, как обычная бумага превращается в красивые аппликации и забавные объемные игрушки. Развитию точных движений и памяти помогают плетение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ковриков из бумажных полос, занятия в технике «оригами»: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складывание корабликов, самолетиков, цветов, животных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и других фигурок.</a:t>
            </a:r>
            <a:endParaRPr lang="ru-RU" sz="20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14313" y="0"/>
            <a:ext cx="8429626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с бумагой</a:t>
            </a:r>
            <a:endParaRPr lang="ru-RU" sz="4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1508" name="Picture 2" descr="http://www.onethree.ru/wp-content/uploads/no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1643063"/>
            <a:ext cx="2238375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6"/>
          <p:cNvSpPr>
            <a:spLocks noChangeArrowheads="1"/>
          </p:cNvSpPr>
          <p:nvPr/>
        </p:nvSpPr>
        <p:spPr bwMode="auto">
          <a:xfrm>
            <a:off x="214313" y="4143375"/>
            <a:ext cx="8715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9875"/>
            <a:r>
              <a:rPr lang="ru-RU">
                <a:latin typeface="Calibri" pitchFamily="34" charset="0"/>
              </a:rPr>
              <a:t>В этих играх хорошими помощниками станут обыкновенные счетные палочки, карандаши или соломинки, веточки (если игра происходит на улице). Нехитрые задания помогут ребенку развить внимание, воображение, познакомиться с      </a:t>
            </a:r>
          </a:p>
          <a:p>
            <a:pPr indent="269875"/>
            <a:r>
              <a:rPr lang="ru-RU">
                <a:latin typeface="Calibri" pitchFamily="34" charset="0"/>
              </a:rPr>
              <a:t>                                       геометрическими фигурами и понятием симметрии. </a:t>
            </a:r>
          </a:p>
          <a:p>
            <a:pPr indent="269875"/>
            <a:r>
              <a:rPr lang="ru-RU">
                <a:latin typeface="Calibri" pitchFamily="34" charset="0"/>
              </a:rPr>
              <a:t>                                         Положите 4 счетные палочки на столе. Ребенок берет их </a:t>
            </a:r>
          </a:p>
          <a:p>
            <a:pPr indent="269875"/>
            <a:r>
              <a:rPr lang="ru-RU">
                <a:latin typeface="Calibri" pitchFamily="34" charset="0"/>
              </a:rPr>
              <a:t>                                             одноименными пальцами, от указательных – к мизинцам. </a:t>
            </a:r>
          </a:p>
          <a:p>
            <a:pPr indent="269875"/>
            <a:r>
              <a:rPr lang="ru-RU">
                <a:latin typeface="Calibri" pitchFamily="34" charset="0"/>
              </a:rPr>
              <a:t>                                                      Пара пальцев берет одну палочку.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28813" y="2857500"/>
            <a:ext cx="4397375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со счетными </a:t>
            </a:r>
            <a:endParaRPr lang="ru-RU" sz="4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палочками </a:t>
            </a:r>
            <a:endParaRPr lang="ru-RU" sz="4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www.zdorovieinfo.ru/upload/images/zhitzdorovo/img/22.02.11-dom.jpg"/>
          <p:cNvPicPr>
            <a:picLocks noChangeAspect="1" noChangeArrowheads="1"/>
          </p:cNvPicPr>
          <p:nvPr/>
        </p:nvPicPr>
        <p:blipFill>
          <a:blip r:embed="rId2">
            <a:lum bright="52000" contrast="-58000"/>
          </a:blip>
          <a:srcRect/>
          <a:stretch>
            <a:fillRect/>
          </a:stretch>
        </p:blipFill>
        <p:spPr bwMode="auto">
          <a:xfrm>
            <a:off x="142875" y="3305175"/>
            <a:ext cx="45910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57188" y="0"/>
            <a:ext cx="8429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с пуговицами</a:t>
            </a:r>
            <a:endParaRPr lang="ru-RU" sz="4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2531" name="Picture 2" descr="DSC033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2143125"/>
            <a:ext cx="166211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DSC0339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4643438"/>
            <a:ext cx="1744663" cy="211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DSC0338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3" y="4429125"/>
            <a:ext cx="174625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DSC0337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13" y="2357438"/>
            <a:ext cx="1809750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42875" y="785813"/>
            <a:ext cx="4786313" cy="5170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Пуговичный 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массаж: </a:t>
            </a:r>
            <a:endParaRPr lang="ru-RU" sz="3200" b="1" i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i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Заполните </a:t>
            </a:r>
            <a:r>
              <a:rPr lang="ru-RU" sz="2400" dirty="0">
                <a:latin typeface="+mn-lt"/>
              </a:rPr>
              <a:t>просторную коробку </a:t>
            </a:r>
            <a:r>
              <a:rPr lang="ru-RU" sz="2400" dirty="0">
                <a:latin typeface="+mn-lt"/>
              </a:rPr>
              <a:t>    </a:t>
            </a: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пуговицами</a:t>
            </a:r>
            <a:r>
              <a:rPr lang="ru-RU" sz="2400" dirty="0">
                <a:latin typeface="+mn-lt"/>
              </a:rPr>
              <a:t>.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Опустите </a:t>
            </a:r>
            <a:r>
              <a:rPr lang="ru-RU" sz="2400" dirty="0">
                <a:latin typeface="+mn-lt"/>
              </a:rPr>
              <a:t>руки в коробку;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Поводите </a:t>
            </a:r>
            <a:r>
              <a:rPr lang="ru-RU" sz="2400" dirty="0">
                <a:latin typeface="+mn-lt"/>
              </a:rPr>
              <a:t>ладонями по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поверхности</a:t>
            </a:r>
            <a:r>
              <a:rPr lang="ru-RU" sz="2400" dirty="0">
                <a:latin typeface="+mn-lt"/>
              </a:rPr>
              <a:t>;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Перетирайте </a:t>
            </a:r>
            <a:r>
              <a:rPr lang="ru-RU" sz="2400" dirty="0">
                <a:latin typeface="+mn-lt"/>
              </a:rPr>
              <a:t>пуговицы между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ладонями</a:t>
            </a:r>
            <a:r>
              <a:rPr lang="ru-RU" sz="2400" dirty="0">
                <a:latin typeface="+mn-lt"/>
              </a:rPr>
              <a:t>;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Пересыпайте </a:t>
            </a:r>
            <a:r>
              <a:rPr lang="ru-RU" sz="2400" dirty="0">
                <a:latin typeface="+mn-lt"/>
              </a:rPr>
              <a:t>их из ладошки в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ладошку</a:t>
            </a:r>
            <a:r>
              <a:rPr lang="ru-RU" sz="2400" dirty="0">
                <a:latin typeface="+mn-lt"/>
              </a:rPr>
              <a:t>;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>
                <a:latin typeface="+mn-lt"/>
              </a:rPr>
              <a:t> Найдите </a:t>
            </a:r>
            <a:r>
              <a:rPr lang="ru-RU" sz="2400" dirty="0">
                <a:latin typeface="+mn-lt"/>
              </a:rPr>
              <a:t>самую большую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пуговицу</a:t>
            </a:r>
            <a:r>
              <a:rPr lang="ru-RU" sz="2400" dirty="0">
                <a:latin typeface="+mn-lt"/>
              </a:rPr>
              <a:t>, самую маленькую, </a:t>
            </a:r>
            <a:endParaRPr lang="ru-RU" sz="2400" dirty="0">
              <a:latin typeface="+mn-lt"/>
            </a:endParaRP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квадратную</a:t>
            </a:r>
            <a:r>
              <a:rPr lang="ru-RU" sz="2400" dirty="0">
                <a:latin typeface="+mn-lt"/>
              </a:rPr>
              <a:t>, гладкую и пр.</a:t>
            </a:r>
          </a:p>
        </p:txBody>
      </p:sp>
      <p:sp>
        <p:nvSpPr>
          <p:cNvPr id="22536" name="Прямоугольник 8"/>
          <p:cNvSpPr>
            <a:spLocks noChangeArrowheads="1"/>
          </p:cNvSpPr>
          <p:nvPr/>
        </p:nvSpPr>
        <p:spPr bwMode="auto">
          <a:xfrm>
            <a:off x="4857750" y="857250"/>
            <a:ext cx="4071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С помощью пуговиц можно выкладывать различные интересные рисунки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6" descr="http://f.mypage.ru/992f638be4cdfdf7a3def7347f675e12_a36b863975660c438022eb2e7846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5000625"/>
            <a:ext cx="45212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http://pics.livejournal.com/letidor_papa/pic/000bebg6/s640x480"/>
          <p:cNvPicPr>
            <a:picLocks noChangeAspect="1" noChangeArrowheads="1"/>
          </p:cNvPicPr>
          <p:nvPr/>
        </p:nvPicPr>
        <p:blipFill>
          <a:blip r:embed="rId3">
            <a:lum bright="44000" contrast="-66000"/>
          </a:blip>
          <a:srcRect/>
          <a:stretch>
            <a:fillRect/>
          </a:stretch>
        </p:blipFill>
        <p:spPr bwMode="auto">
          <a:xfrm>
            <a:off x="5738813" y="714375"/>
            <a:ext cx="3235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313" y="214313"/>
            <a:ext cx="6286500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Упражнения с мячами 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 У</a:t>
            </a:r>
            <a:r>
              <a:rPr lang="ru-RU" sz="2200" dirty="0">
                <a:latin typeface="+mn-lt"/>
              </a:rPr>
              <a:t>читься </a:t>
            </a:r>
            <a:r>
              <a:rPr lang="ru-RU" sz="2200" dirty="0">
                <a:latin typeface="+mn-lt"/>
              </a:rPr>
              <a:t>захватывать мяч всей кистью и </a:t>
            </a:r>
            <a:r>
              <a:rPr lang="ru-RU" sz="2200" dirty="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+mn-lt"/>
              </a:rPr>
              <a:t> </a:t>
            </a:r>
            <a:r>
              <a:rPr lang="ru-RU" sz="2200" dirty="0">
                <a:latin typeface="+mn-lt"/>
              </a:rPr>
              <a:t>   отпускать его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К</a:t>
            </a:r>
            <a:r>
              <a:rPr lang="ru-RU" sz="2200" dirty="0">
                <a:latin typeface="+mn-lt"/>
              </a:rPr>
              <a:t>атать </a:t>
            </a:r>
            <a:r>
              <a:rPr lang="ru-RU" sz="2200" dirty="0">
                <a:latin typeface="+mn-lt"/>
              </a:rPr>
              <a:t>мяч по часовой </a:t>
            </a:r>
            <a:r>
              <a:rPr lang="ru-RU" sz="2200" dirty="0">
                <a:latin typeface="+mn-lt"/>
              </a:rPr>
              <a:t>стрелке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Д</a:t>
            </a:r>
            <a:r>
              <a:rPr lang="ru-RU" sz="2200" dirty="0">
                <a:latin typeface="+mn-lt"/>
              </a:rPr>
              <a:t>ержать </a:t>
            </a:r>
            <a:r>
              <a:rPr lang="ru-RU" sz="2200" dirty="0">
                <a:latin typeface="+mn-lt"/>
              </a:rPr>
              <a:t>одной рукой – другой рукой выполнить </a:t>
            </a:r>
            <a:r>
              <a:rPr lang="ru-RU" sz="2200" dirty="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+mn-lt"/>
              </a:rPr>
              <a:t> </a:t>
            </a:r>
            <a:r>
              <a:rPr lang="ru-RU" sz="2200" dirty="0">
                <a:latin typeface="+mn-lt"/>
              </a:rPr>
              <a:t>   ввинчивающие </a:t>
            </a:r>
            <a:r>
              <a:rPr lang="ru-RU" sz="2200" dirty="0">
                <a:latin typeface="+mn-lt"/>
              </a:rPr>
              <a:t>движения, пощелкивания, </a:t>
            </a:r>
            <a:endParaRPr lang="ru-RU" sz="2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+mn-lt"/>
              </a:rPr>
              <a:t> </a:t>
            </a:r>
            <a:r>
              <a:rPr lang="ru-RU" sz="2200" dirty="0">
                <a:latin typeface="+mn-lt"/>
              </a:rPr>
              <a:t>   пощипывания</a:t>
            </a:r>
            <a:endParaRPr lang="ru-RU" sz="2200" dirty="0">
              <a:latin typeface="+mn-lt"/>
            </a:endParaRPr>
          </a:p>
        </p:txBody>
      </p:sp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928688" y="2786063"/>
            <a:ext cx="65722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Пальчиковые игры</a:t>
            </a:r>
          </a:p>
          <a:p>
            <a:pPr algn="ctr"/>
            <a:endParaRPr lang="ru-RU" sz="1000" b="1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>
                <a:latin typeface="Calibri" pitchFamily="34" charset="0"/>
              </a:rPr>
              <a:t> </a:t>
            </a:r>
            <a:r>
              <a:rPr lang="ru-RU" sz="2000">
                <a:latin typeface="Calibri" pitchFamily="34" charset="0"/>
              </a:rPr>
              <a:t>Они позволяют ребенку ощутить радость телесного контакта</a:t>
            </a:r>
          </a:p>
          <a:p>
            <a:pPr>
              <a:buFont typeface="Wingdings" pitchFamily="2" charset="2"/>
              <a:buChar char="q"/>
            </a:pPr>
            <a:r>
              <a:rPr lang="ru-RU" sz="2000">
                <a:latin typeface="Calibri" pitchFamily="34" charset="0"/>
              </a:rPr>
              <a:t> Почувствовать свои пальцы, локоть, плечо</a:t>
            </a:r>
          </a:p>
          <a:p>
            <a:pPr>
              <a:buFont typeface="Wingdings" pitchFamily="2" charset="2"/>
              <a:buChar char="q"/>
            </a:pPr>
            <a:r>
              <a:rPr lang="ru-RU" sz="2000">
                <a:latin typeface="Calibri" pitchFamily="34" charset="0"/>
              </a:rPr>
              <a:t> Осознать себя в системе телесных координат</a:t>
            </a:r>
          </a:p>
          <a:p>
            <a:pPr>
              <a:buFont typeface="Wingdings" pitchFamily="2" charset="2"/>
              <a:buChar char="q"/>
            </a:pPr>
            <a:r>
              <a:rPr lang="ru-RU" sz="2000">
                <a:latin typeface="Calibri" pitchFamily="34" charset="0"/>
              </a:rPr>
              <a:t> Сформировать схему тела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4875" y="4929188"/>
            <a:ext cx="4214813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Это предотвращает  возможность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возникновения многих неврозов в дальнейшем, дает человеку чувство самообладания. 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4">
      <a:dk1>
        <a:srgbClr val="101F1F"/>
      </a:dk1>
      <a:lt1>
        <a:srgbClr val="EEF6F6"/>
      </a:lt1>
      <a:dk2>
        <a:srgbClr val="CEE5E5"/>
      </a:dk2>
      <a:lt2>
        <a:srgbClr val="EEF6F6"/>
      </a:lt2>
      <a:accent1>
        <a:srgbClr val="EEF6F6"/>
      </a:accent1>
      <a:accent2>
        <a:srgbClr val="EEF6F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EEF6F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649</Words>
  <Application>Microsoft Office PowerPoint</Application>
  <PresentationFormat>Экран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От всего сердца желаем вам радостного общения с малышом!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Erofeevy</dc:creator>
  <cp:lastModifiedBy>Лариса</cp:lastModifiedBy>
  <cp:revision>29</cp:revision>
  <dcterms:created xsi:type="dcterms:W3CDTF">2013-10-18T11:29:16Z</dcterms:created>
  <dcterms:modified xsi:type="dcterms:W3CDTF">2015-08-30T10:21:00Z</dcterms:modified>
</cp:coreProperties>
</file>