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59" r:id="rId5"/>
    <p:sldId id="266" r:id="rId6"/>
    <p:sldId id="269" r:id="rId7"/>
    <p:sldId id="267" r:id="rId8"/>
    <p:sldId id="261" r:id="rId9"/>
    <p:sldId id="265" r:id="rId10"/>
    <p:sldId id="262" r:id="rId11"/>
    <p:sldId id="264" r:id="rId12"/>
    <p:sldId id="263" r:id="rId13"/>
    <p:sldId id="268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Понравилось по звучанию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15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Понравилось по значению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честь родственников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 честь известных людей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 святцам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Приснился сон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3 "а"</c:v>
                </c:pt>
                <c:pt idx="1">
                  <c:v>3 "б"</c:v>
                </c:pt>
                <c:pt idx="2">
                  <c:v>3 "в"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05376"/>
        <c:axId val="23206912"/>
      </c:barChart>
      <c:catAx>
        <c:axId val="23205376"/>
        <c:scaling>
          <c:orientation val="minMax"/>
        </c:scaling>
        <c:delete val="0"/>
        <c:axPos val="b"/>
        <c:majorTickMark val="out"/>
        <c:minorTickMark val="none"/>
        <c:tickLblPos val="nextTo"/>
        <c:crossAx val="23206912"/>
        <c:crosses val="autoZero"/>
        <c:auto val="1"/>
        <c:lblAlgn val="ctr"/>
        <c:lblOffset val="100"/>
        <c:noMultiLvlLbl val="0"/>
      </c:catAx>
      <c:valAx>
        <c:axId val="23206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05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665666791651065"/>
          <c:y val="0"/>
          <c:w val="0.35747031621047387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98BB8E-D062-49AC-A8F5-27751C49317F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01E4CC-C7BC-4645-A189-C3DFBF9E68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789040"/>
            <a:ext cx="5652120" cy="3068960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Выполнили :учащиеся 3-»б» класса.</a:t>
            </a:r>
          </a:p>
          <a:p>
            <a:pPr algn="r"/>
            <a:r>
              <a:rPr lang="ru-RU" dirty="0"/>
              <a:t>Руководитель: </a:t>
            </a:r>
            <a:r>
              <a:rPr lang="ru-RU" dirty="0" smtClean="0"/>
              <a:t>Киселева </a:t>
            </a:r>
            <a:r>
              <a:rPr lang="ru-RU" dirty="0"/>
              <a:t>Ольга Львовна.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Павловск</a:t>
            </a:r>
          </a:p>
          <a:p>
            <a:r>
              <a:rPr lang="ru-RU" dirty="0"/>
              <a:t> 2015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052736"/>
            <a:ext cx="7175351" cy="3872721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«…Что в имени тебе моём…»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28600"/>
            <a:ext cx="8208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ГБОУ  СОШ №464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Пушкинского района Санкт-Петербурга</a:t>
            </a:r>
          </a:p>
        </p:txBody>
      </p:sp>
    </p:spTree>
    <p:extLst>
      <p:ext uri="{BB962C8B-B14F-4D97-AF65-F5344CB8AC3E}">
        <p14:creationId xmlns:p14="http://schemas.microsoft.com/office/powerpoint/2010/main" val="9992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Выводы:</a:t>
            </a:r>
          </a:p>
          <a:p>
            <a:r>
              <a:rPr lang="ru-RU" dirty="0" smtClean="0"/>
              <a:t>-Больше всего детей получили свои имена, потому что они нравились родителям или ближайшим родственникам по звучанию. Это имеет научное обоснование. Звуки и их сочетания в имени создают эмоциональную окраску. Имя как мелодия, которая сопровождает нас всю жизнь.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2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У каждого имени есть  свой социальный образ и характер. Узнавая историю своей страны,</a:t>
            </a:r>
            <a:r>
              <a:rPr lang="en-US" dirty="0" smtClean="0"/>
              <a:t> </a:t>
            </a:r>
            <a:r>
              <a:rPr lang="ru-RU" dirty="0" smtClean="0"/>
              <a:t>своей семьи мы невольно обращаем внимание на своих тезок, встречаем в них те черты ,которые  свойственны и желанны нам самим.    Поэтому на втором месте выбор имени в честь родственника или известного деятеля.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075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Имя непосредственно связано с национальностью. Получая имя своего народа, ребёнок невольно начинает причислять себя к его истории и характеру. Таких»национальных» имён больше всего оказалось в 3- «в» классе.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020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Мы обратились за помощью к словарям, интернет ресурсам и в результате этого исследования создали книгу-толкование имен нашего класса. Мы узнали очень много нового об истории , происхождении наших имен. Кстати из 26 учеников только 2 –е недовольны своими именами.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266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208912" cy="64087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Выводы:</a:t>
            </a:r>
          </a:p>
          <a:p>
            <a:r>
              <a:rPr lang="ru-RU" dirty="0" smtClean="0"/>
              <a:t>В результате нашего исследования мы узнали, что из употребления практически исчезли старославянские имена (даже такие, которые в недалёком прошлом были популярны :например Светлана, Любовь.</a:t>
            </a:r>
          </a:p>
          <a:p>
            <a:r>
              <a:rPr lang="ru-RU" dirty="0" smtClean="0"/>
              <a:t>Появилось много редких имён.  Это веяния моды, когда родители дают детям звучные(на их взгляд) имена ,не думая, что они совсем не созвучны фамилии.</a:t>
            </a:r>
          </a:p>
          <a:p>
            <a:r>
              <a:rPr lang="ru-RU" dirty="0" smtClean="0"/>
              <a:t> Появились имена, присущие определенной национальной группе-это следствие изменения национального состава  учеников школы.</a:t>
            </a:r>
          </a:p>
          <a:p>
            <a:r>
              <a:rPr lang="ru-RU" dirty="0" smtClean="0"/>
              <a:t>Мы узнали очень много нового о своих именах</a:t>
            </a:r>
            <a:r>
              <a:rPr lang="en-US" dirty="0" smtClean="0"/>
              <a:t>  </a:t>
            </a:r>
            <a:r>
              <a:rPr lang="ru-RU" dirty="0" smtClean="0"/>
              <a:t>и создали Книгу имен, которую можно использовать на уроках окружающего мира.</a:t>
            </a:r>
          </a:p>
          <a:p>
            <a:r>
              <a:rPr lang="ru-RU" dirty="0" smtClean="0"/>
              <a:t>Выяснили, что родители выбирают имена детям в первую очередь, если имя нравится по звучанию.</a:t>
            </a:r>
          </a:p>
          <a:p>
            <a:r>
              <a:rPr lang="ru-RU" dirty="0" smtClean="0"/>
              <a:t>Затем в честь родственников или известных людей.</a:t>
            </a:r>
          </a:p>
          <a:p>
            <a:r>
              <a:rPr lang="ru-RU" dirty="0" smtClean="0"/>
              <a:t>Мы удивились, узнав, что только  малая часть родителей называет детей по святцам, хотя определенная часть ученых считает, что имя влияет на судьбу человека.</a:t>
            </a:r>
          </a:p>
          <a:p>
            <a:r>
              <a:rPr lang="ru-RU" dirty="0" smtClean="0"/>
              <a:t>В этом вопросе мы не пришли к единому мнению, ведь даже среди ученых нет единства.</a:t>
            </a:r>
          </a:p>
          <a:p>
            <a:r>
              <a:rPr lang="ru-RU" sz="2800" b="1" dirty="0" smtClean="0"/>
              <a:t>Но мы твердо уверены, что не имя красит человека, а человек красит имя своими добрыми делами и поступками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181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/>
              <a:t>Благодарим за помощь учителей начальной школы:</a:t>
            </a:r>
          </a:p>
          <a:p>
            <a:r>
              <a:rPr lang="ru-RU" dirty="0" smtClean="0"/>
              <a:t>Троицкую Ларису Сергеевну и Юшину Наталию Сергеевну,</a:t>
            </a:r>
          </a:p>
          <a:p>
            <a:r>
              <a:rPr lang="ru-RU" dirty="0" smtClean="0"/>
              <a:t> а также учащихся 3-х классов и их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23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188640"/>
            <a:ext cx="7190184" cy="5326528"/>
          </a:xfrm>
        </p:spPr>
        <p:txBody>
          <a:bodyPr/>
          <a:lstStyle/>
          <a:p>
            <a:pPr algn="ctr"/>
            <a:r>
              <a:rPr lang="ru-RU" sz="9600" dirty="0" smtClean="0"/>
              <a:t>Спасибо</a:t>
            </a:r>
            <a:br>
              <a:rPr lang="ru-RU" sz="9600" dirty="0" smtClean="0"/>
            </a:br>
            <a:r>
              <a:rPr lang="ru-RU" sz="9600" dirty="0" smtClean="0"/>
              <a:t>за внимание!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15880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406208" cy="244827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4400" dirty="0"/>
              <a:t>Личное название человека, даваемое при </a:t>
            </a:r>
            <a:r>
              <a:rPr lang="ru-RU" sz="4400" dirty="0" smtClean="0"/>
              <a:t>рождении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16632"/>
            <a:ext cx="7992888" cy="2088232"/>
          </a:xfrm>
        </p:spPr>
        <p:txBody>
          <a:bodyPr/>
          <a:lstStyle/>
          <a:p>
            <a:r>
              <a:rPr lang="ru-RU" b="1" dirty="0" smtClean="0"/>
              <a:t>Что </a:t>
            </a:r>
            <a:r>
              <a:rPr lang="ru-RU" b="1" dirty="0"/>
              <a:t>такое “имя”</a:t>
            </a:r>
          </a:p>
          <a:p>
            <a:pPr marL="45720" indent="0">
              <a:buNone/>
            </a:pPr>
            <a:r>
              <a:rPr lang="ru-RU" b="1" dirty="0"/>
              <a:t>в словаре С.И. </a:t>
            </a:r>
            <a:r>
              <a:rPr lang="ru-RU" b="1" dirty="0" smtClean="0"/>
              <a:t>Ожегова</a:t>
            </a:r>
          </a:p>
          <a:p>
            <a:pPr marL="45720" indent="0">
              <a:buNone/>
            </a:pPr>
            <a:r>
              <a:rPr lang="ru-RU" b="1" dirty="0" smtClean="0"/>
              <a:t>«Толковый </a:t>
            </a:r>
            <a:r>
              <a:rPr lang="ru-RU" b="1" dirty="0"/>
              <a:t>словарь русского </a:t>
            </a:r>
            <a:r>
              <a:rPr lang="ru-RU" b="1" dirty="0" smtClean="0"/>
              <a:t>языка».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950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7488832" cy="5649808"/>
          </a:xfrm>
        </p:spPr>
        <p:txBody>
          <a:bodyPr>
            <a:normAutofit lnSpcReduction="10000"/>
          </a:bodyPr>
          <a:lstStyle/>
          <a:p>
            <a:r>
              <a:rPr lang="ru-RU" sz="2600" b="1" dirty="0" smtClean="0"/>
              <a:t>Введение</a:t>
            </a:r>
          </a:p>
          <a:p>
            <a:endParaRPr lang="ru-RU" sz="2600" b="1" dirty="0" smtClean="0"/>
          </a:p>
          <a:p>
            <a:r>
              <a:rPr lang="ru-RU" b="1" dirty="0" smtClean="0"/>
              <a:t>Актуальность исследования:</a:t>
            </a:r>
          </a:p>
          <a:p>
            <a:pPr marL="45720" indent="0">
              <a:buNone/>
            </a:pPr>
            <a:r>
              <a:rPr lang="ru-RU" dirty="0" smtClean="0"/>
              <a:t>Изучение имён необходимо, так как имена обладают большим воспитательным потенциалом, приобщают к культуре и истории народа.</a:t>
            </a:r>
          </a:p>
          <a:p>
            <a:pPr marL="45720" indent="0">
              <a:buNone/>
            </a:pPr>
            <a:endParaRPr lang="ru-RU" dirty="0" smtClean="0"/>
          </a:p>
          <a:p>
            <a:r>
              <a:rPr lang="ru-RU" b="1" dirty="0" smtClean="0"/>
              <a:t>Цели исследования:</a:t>
            </a:r>
          </a:p>
          <a:p>
            <a:pPr marL="45720" indent="0">
              <a:buNone/>
            </a:pPr>
            <a:r>
              <a:rPr lang="ru-RU" dirty="0" smtClean="0"/>
              <a:t>Толкование имен, мотивация родителей при выборе имён своим детям, влияние имени на судьбу человека.</a:t>
            </a:r>
          </a:p>
          <a:p>
            <a:pPr marL="45720" indent="0">
              <a:buNone/>
            </a:pPr>
            <a:r>
              <a:rPr lang="ru-RU" dirty="0" smtClean="0"/>
              <a:t>Объект исследования имена учащихся 3-х классов ГБОУ СОШ №464 Пушкинского района</a:t>
            </a:r>
          </a:p>
          <a:p>
            <a:pPr marL="45720" indent="0">
              <a:buNone/>
            </a:pPr>
            <a:r>
              <a:rPr lang="ru-RU" dirty="0" smtClean="0"/>
              <a:t> Санкт-Петербурга.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63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88640"/>
            <a:ext cx="7461448" cy="381642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Имя человека окутано завесой тайн. Мария, Елена, Анна, Дмитрий, Антон, Олег… Что это? Всего лишь названия, позволяющие нам не затеряться в толпе или нечто большее  </a:t>
            </a:r>
            <a:r>
              <a:rPr lang="ru-RU" dirty="0" smtClean="0"/>
              <a:t>? </a:t>
            </a:r>
            <a:r>
              <a:rPr lang="ru-RU" dirty="0"/>
              <a:t>Дают нам имя однажды, без нашего ведома, а носить его должны всю жизнь, как бы следуя заложенному в нём некоему коду судьбы. Что скрывается за именем, которое получаем при рождении, как хрупкий и дорогой </a:t>
            </a:r>
            <a:r>
              <a:rPr lang="ru-RU" dirty="0" smtClean="0"/>
              <a:t>подарок</a:t>
            </a:r>
            <a:r>
              <a:rPr lang="ru-RU" dirty="0"/>
              <a:t> </a:t>
            </a:r>
            <a:r>
              <a:rPr lang="ru-RU" dirty="0" smtClean="0"/>
              <a:t>? </a:t>
            </a:r>
            <a:r>
              <a:rPr lang="ru-RU" dirty="0"/>
              <a:t>На этот счёт не существует единого мнения – есть только предположения 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Личные имена люди имели во все времена. Каждого человека можно назвать не иначе как по имени, благодаря имени становятся известными все его хорошие и плохие поступки.</a:t>
            </a:r>
          </a:p>
          <a:p>
            <a:endParaRPr lang="ru-RU" dirty="0"/>
          </a:p>
          <a:p>
            <a:r>
              <a:rPr lang="ru-RU" dirty="0"/>
              <a:t>Выбор имени – серьёзная задача, ведь его дают до конца </a:t>
            </a:r>
            <a:r>
              <a:rPr lang="ru-RU" dirty="0" smtClean="0"/>
              <a:t>жизни.</a:t>
            </a:r>
            <a:r>
              <a:rPr lang="en-US" dirty="0" smtClean="0"/>
              <a:t> </a:t>
            </a:r>
            <a:r>
              <a:rPr lang="ru-RU" dirty="0" smtClean="0"/>
              <a:t>Мы решили узнать, чем руководствуются современные родители, выбирая имена своим детям и провели анкетирование при помощи учащихся 3-х классов.(66 человек)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00324">
            <a:off x="5523539" y="3867640"/>
            <a:ext cx="3247595" cy="243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970115">
            <a:off x="356238" y="3895049"/>
            <a:ext cx="2947561" cy="22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0145" y="4365104"/>
            <a:ext cx="307234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0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В нашей начальной школе в параллели 3-х классов обучаются 80 школьников. (29+26+25). Из них : ДЕВОЧЕК-37, а МАЛЬЧИКОВ-43.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95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Имена девочек:</a:t>
            </a:r>
          </a:p>
          <a:p>
            <a:r>
              <a:rPr lang="ru-RU" dirty="0" smtClean="0"/>
              <a:t>1-у место – Анна (5) и Полина (5).</a:t>
            </a:r>
          </a:p>
          <a:p>
            <a:r>
              <a:rPr lang="ru-RU" dirty="0" smtClean="0"/>
              <a:t>2-е место - Дарья (4) и Анастасия (4).</a:t>
            </a:r>
          </a:p>
          <a:p>
            <a:r>
              <a:rPr lang="ru-RU" dirty="0" smtClean="0"/>
              <a:t>3-е место – Алиса (3) и Екатерина (3).</a:t>
            </a:r>
          </a:p>
          <a:p>
            <a:r>
              <a:rPr lang="ru-RU" dirty="0" smtClean="0"/>
              <a:t>( Много единичных имён: Ангелина, Арина, Алёна, Альбина, Алина, Диана, Ирина, </a:t>
            </a:r>
            <a:r>
              <a:rPr lang="ru-RU" dirty="0" err="1" smtClean="0"/>
              <a:t>Лорена</a:t>
            </a:r>
            <a:r>
              <a:rPr lang="ru-RU" dirty="0" smtClean="0"/>
              <a:t>, Мария, </a:t>
            </a:r>
            <a:r>
              <a:rPr lang="ru-RU" dirty="0" err="1" smtClean="0"/>
              <a:t>Сабина</a:t>
            </a:r>
            <a:r>
              <a:rPr lang="ru-RU" dirty="0" smtClean="0"/>
              <a:t>, </a:t>
            </a:r>
            <a:r>
              <a:rPr lang="ru-RU" dirty="0" err="1" smtClean="0"/>
              <a:t>Ульяна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14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Имена мальчиков:</a:t>
            </a:r>
          </a:p>
          <a:p>
            <a:r>
              <a:rPr lang="ru-RU" dirty="0" smtClean="0"/>
              <a:t>1-е место-Александр (5 )</a:t>
            </a:r>
          </a:p>
          <a:p>
            <a:r>
              <a:rPr lang="ru-RU" dirty="0" smtClean="0"/>
              <a:t>2-е место- Максим  и Денис (3)</a:t>
            </a:r>
          </a:p>
          <a:p>
            <a:r>
              <a:rPr lang="ru-RU" dirty="0" smtClean="0"/>
              <a:t>3-е место-Сергей, Иван, Виталий, Ярослав(2).</a:t>
            </a:r>
          </a:p>
          <a:p>
            <a:r>
              <a:rPr lang="ru-RU" dirty="0" smtClean="0"/>
              <a:t>Остальные имена единичны: Алексей, Али, Андрей, Артём, Артемий, Богдан, Владислав, Вениамин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94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512511" cy="18002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Выбор имени ребёнку.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(Почему меня так назвали?)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6178226"/>
              </p:ext>
            </p:extLst>
          </p:nvPr>
        </p:nvGraphicFramePr>
        <p:xfrm>
          <a:off x="1115616" y="3068959"/>
          <a:ext cx="6768752" cy="3269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94"/>
                <a:gridCol w="846094"/>
                <a:gridCol w="846094"/>
                <a:gridCol w="812204"/>
                <a:gridCol w="879984"/>
                <a:gridCol w="846094"/>
                <a:gridCol w="846094"/>
                <a:gridCol w="846094"/>
              </a:tblGrid>
              <a:tr h="1444597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Понра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smtClean="0"/>
                        <a:t>вилось имя по звуча-</a:t>
                      </a:r>
                    </a:p>
                    <a:p>
                      <a:r>
                        <a:rPr lang="ru-RU" sz="1400" dirty="0" err="1" smtClean="0"/>
                        <a:t>нию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Понра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smtClean="0"/>
                        <a:t>вилось имя по </a:t>
                      </a:r>
                      <a:r>
                        <a:rPr lang="ru-RU" sz="1400" dirty="0" err="1" smtClean="0"/>
                        <a:t>значе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err="1" smtClean="0"/>
                        <a:t>нию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честь </a:t>
                      </a:r>
                      <a:r>
                        <a:rPr lang="ru-RU" sz="1400" dirty="0" err="1" smtClean="0"/>
                        <a:t>родст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err="1" smtClean="0"/>
                        <a:t>венни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smtClean="0"/>
                        <a:t>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честь </a:t>
                      </a:r>
                      <a:r>
                        <a:rPr lang="ru-RU" sz="1400" dirty="0" err="1" smtClean="0"/>
                        <a:t>извест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err="1" smtClean="0"/>
                        <a:t>ных</a:t>
                      </a:r>
                      <a:r>
                        <a:rPr lang="ru-RU" sz="1400" dirty="0" smtClean="0"/>
                        <a:t> людей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свят-</a:t>
                      </a:r>
                    </a:p>
                    <a:p>
                      <a:r>
                        <a:rPr lang="ru-RU" sz="1400" dirty="0" err="1" smtClean="0"/>
                        <a:t>цам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Прис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err="1" smtClean="0"/>
                        <a:t>нился</a:t>
                      </a:r>
                      <a:r>
                        <a:rPr lang="ru-RU" sz="1400" dirty="0" smtClean="0"/>
                        <a:t> сон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</a:tr>
              <a:tr h="45618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r>
                        <a:rPr lang="ru-RU" baseline="0" dirty="0" smtClean="0"/>
                        <a:t> «А»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189">
                <a:tc>
                  <a:txBody>
                    <a:bodyPr/>
                    <a:lstStyle/>
                    <a:p>
                      <a:r>
                        <a:rPr lang="ru-RU" dirty="0" smtClean="0"/>
                        <a:t>3 «Б»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189">
                <a:tc>
                  <a:txBody>
                    <a:bodyPr/>
                    <a:lstStyle/>
                    <a:p>
                      <a:r>
                        <a:rPr lang="ru-RU" dirty="0" smtClean="0"/>
                        <a:t>3 «В»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618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79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8183604"/>
              </p:ext>
            </p:extLst>
          </p:nvPr>
        </p:nvGraphicFramePr>
        <p:xfrm>
          <a:off x="1143000" y="731838"/>
          <a:ext cx="6400800" cy="5361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63689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310</TotalTime>
  <Words>868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«…Что в имени тебе моём…»</vt:lpstr>
      <vt:lpstr> Личное название человека, даваемое при рождении.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Выбор имени ребёнку. (Почему меня так назвали?)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«…Что в имени тебе моём…»</dc:title>
  <dc:creator>Ольга Киселева</dc:creator>
  <cp:lastModifiedBy>Ольга Киселева</cp:lastModifiedBy>
  <cp:revision>26</cp:revision>
  <dcterms:created xsi:type="dcterms:W3CDTF">2015-01-26T11:34:33Z</dcterms:created>
  <dcterms:modified xsi:type="dcterms:W3CDTF">2015-05-26T09:05:05Z</dcterms:modified>
</cp:coreProperties>
</file>