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9B39-706F-4C4B-8D04-85D8923604AA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3CA8-ACF6-43F3-AAE0-E04DE2797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7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ЗИМУЮЩИЕ ПТИЦЫ</a:t>
            </a:r>
            <a:br>
              <a:rPr lang="ru-RU" sz="1400" b="1" dirty="0" smtClean="0"/>
            </a:br>
            <a:r>
              <a:rPr lang="ru-RU" sz="1100" dirty="0" smtClean="0"/>
              <a:t>(СИНИЦА, КЛЕСТ, СВИРИСТЕЛЬ, ВОРОНА, СОРОКА, ГОЛУБЬ, ВОРОБЕЙ, ДЯТЕЛ, СНЕГИРЬ)</a:t>
            </a:r>
            <a:endParaRPr lang="ru-RU" sz="1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иница 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168352" cy="1913012"/>
          </a:xfrm>
          <a:prstGeom prst="rect">
            <a:avLst/>
          </a:prstGeom>
        </p:spPr>
      </p:pic>
      <p:pic>
        <p:nvPicPr>
          <p:cNvPr id="5" name="Рисунок 4" descr="клест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692696"/>
            <a:ext cx="2736304" cy="1923678"/>
          </a:xfrm>
          <a:prstGeom prst="rect">
            <a:avLst/>
          </a:prstGeom>
        </p:spPr>
      </p:pic>
      <p:pic>
        <p:nvPicPr>
          <p:cNvPr id="6" name="Рисунок 5" descr="свирис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92696"/>
            <a:ext cx="2746970" cy="1944216"/>
          </a:xfrm>
          <a:prstGeom prst="rect">
            <a:avLst/>
          </a:prstGeom>
        </p:spPr>
      </p:pic>
      <p:pic>
        <p:nvPicPr>
          <p:cNvPr id="7" name="Рисунок 6" descr="ворона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08920"/>
            <a:ext cx="3192016" cy="2069976"/>
          </a:xfrm>
          <a:prstGeom prst="rect">
            <a:avLst/>
          </a:prstGeom>
        </p:spPr>
      </p:pic>
      <p:pic>
        <p:nvPicPr>
          <p:cNvPr id="8" name="Рисунок 7" descr="сорока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708920"/>
            <a:ext cx="2880320" cy="2049016"/>
          </a:xfrm>
          <a:prstGeom prst="rect">
            <a:avLst/>
          </a:prstGeom>
        </p:spPr>
      </p:pic>
      <p:pic>
        <p:nvPicPr>
          <p:cNvPr id="9" name="Рисунок 8" descr="воробей фот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2708920"/>
            <a:ext cx="2746568" cy="2050544"/>
          </a:xfrm>
          <a:prstGeom prst="rect">
            <a:avLst/>
          </a:prstGeom>
        </p:spPr>
      </p:pic>
      <p:pic>
        <p:nvPicPr>
          <p:cNvPr id="10" name="Рисунок 9" descr="дятел фо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869160"/>
            <a:ext cx="2592288" cy="1800200"/>
          </a:xfrm>
          <a:prstGeom prst="rect">
            <a:avLst/>
          </a:prstGeom>
        </p:spPr>
      </p:pic>
      <p:pic>
        <p:nvPicPr>
          <p:cNvPr id="11" name="Рисунок 10" descr="снегирь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4869160"/>
            <a:ext cx="3024336" cy="1857945"/>
          </a:xfrm>
          <a:prstGeom prst="rect">
            <a:avLst/>
          </a:prstGeom>
        </p:spPr>
      </p:pic>
      <p:pic>
        <p:nvPicPr>
          <p:cNvPr id="12" name="Рисунок 11" descr="СОВА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9" y="4770487"/>
            <a:ext cx="2016224" cy="2087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ПРИДУМАЙ</a:t>
            </a:r>
            <a:r>
              <a:rPr lang="ru-RU" dirty="0" smtClean="0"/>
              <a:t> </a:t>
            </a:r>
            <a:r>
              <a:rPr lang="ru-RU" sz="1600" dirty="0" smtClean="0"/>
              <a:t>ПРЕДЛОЖЕНИЕ ПО КАРТИНКЕ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1400" dirty="0" smtClean="0"/>
              <a:t>ПОСМОТРИТЕ НА КАРТИНКУ. ГДЕ СИДИТ ВОРОБЕЙ?                РАССКАЖИТЕ, ГДЕ СИДИТ ВОРОНА?</a:t>
            </a:r>
          </a:p>
          <a:p>
            <a:pPr algn="l"/>
            <a:r>
              <a:rPr lang="ru-RU" sz="1400" dirty="0" smtClean="0"/>
              <a:t>(ВОРОБЕЙ СИДИТ ПОД СКАМЕЙКОЙ)                                            (ВОРОНА СИДИТ НА ВЕТКЕ)</a:t>
            </a:r>
          </a:p>
          <a:p>
            <a:pPr algn="l"/>
            <a:r>
              <a:rPr lang="ru-RU" sz="1400" dirty="0" smtClean="0"/>
              <a:t>КАКОЕ ЗДЕСЬ МАЛЕНЬКОЕ СЛОВО?                                               КАКОЕ ЗДЕСЬ МАЛЕНЬКОЕ СЛОВО?</a:t>
            </a:r>
          </a:p>
          <a:p>
            <a:pPr algn="l"/>
            <a:r>
              <a:rPr lang="ru-RU" sz="1400" dirty="0" smtClean="0"/>
              <a:t>(ЗДЕСЬ МАЛЕНЬКОЕ СЛОВО </a:t>
            </a:r>
            <a:r>
              <a:rPr lang="ru-RU" sz="1400" i="1" dirty="0" smtClean="0"/>
              <a:t>ПОД</a:t>
            </a:r>
            <a:r>
              <a:rPr lang="ru-RU" sz="1400" dirty="0" smtClean="0"/>
              <a:t>)                                                   (ЗДЕСЬ МАЛЕНЬКОЕ СЛОВО </a:t>
            </a:r>
            <a:r>
              <a:rPr lang="ru-RU" sz="1400" i="1" dirty="0" smtClean="0"/>
              <a:t>НА</a:t>
            </a:r>
            <a:r>
              <a:rPr lang="ru-RU" sz="1400" dirty="0" smtClean="0"/>
              <a:t>)                      </a:t>
            </a:r>
            <a:endParaRPr lang="ru-RU" sz="1400" dirty="0"/>
          </a:p>
        </p:txBody>
      </p:sp>
      <p:pic>
        <p:nvPicPr>
          <p:cNvPr id="4" name="Рисунок 3" descr="ВОРОБЕЙ ПОД СКАМЕЙ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4355976" cy="2907794"/>
          </a:xfrm>
          <a:prstGeom prst="rect">
            <a:avLst/>
          </a:prstGeom>
        </p:spPr>
      </p:pic>
      <p:pic>
        <p:nvPicPr>
          <p:cNvPr id="5" name="Рисунок 4" descr="ВОРОНА НА ВЕТК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40324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«ОБРАЗУЕМ ИЗ ДВУХ СЛОВ ОДНО»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712968" cy="55446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sz="1400" dirty="0" smtClean="0"/>
              <a:t>У СИНИЦЫ ЖЕЛТАЯ ГРУДКА, ЗНАЧИТ</a:t>
            </a:r>
          </a:p>
          <a:p>
            <a:pPr algn="l"/>
            <a:r>
              <a:rPr lang="ru-RU" sz="1400" dirty="0" smtClean="0"/>
              <a:t>ОНА КАКАЯ? – ЖЕЛТОГРУДАЯ                  У СОВЫ БОЛЬШИЕ ГЛАЗА, ЗНАЧИТ    У СОРОКИ ДЛИННЫЙ ХВОСТ, ЗНА-</a:t>
            </a:r>
          </a:p>
          <a:p>
            <a:pPr algn="l"/>
            <a:r>
              <a:rPr lang="ru-RU" sz="1400" dirty="0" smtClean="0"/>
              <a:t> </a:t>
            </a:r>
            <a:r>
              <a:rPr lang="ru-RU" sz="1400" dirty="0" smtClean="0"/>
              <a:t>                                                                         ОНА КАКАЯ? - БОЛЬШЕГЛАЗАЯ          ЧИТ ОНА КАКАЯ? -  ДЛИННОХВОСТАЯ</a:t>
            </a:r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У СНЕГИРЯ ЧЕРНАЯ ГОЛОВА, ЗНАЧИТ ОН КАКОЙ? -  </a:t>
            </a:r>
          </a:p>
          <a:p>
            <a:pPr algn="l"/>
            <a:r>
              <a:rPr lang="ru-RU" sz="1400" dirty="0" smtClean="0"/>
              <a:t>ЧЕРНОГОЛОВЫЙ                                                                                          У ВОРОНЫ ШИРОКИЕ КРЫЛЬЯ, ЗНАЧИТ ОНА</a:t>
            </a:r>
          </a:p>
          <a:p>
            <a:pPr algn="l"/>
            <a:r>
              <a:rPr lang="ru-RU" sz="1400" dirty="0" smtClean="0"/>
              <a:t> </a:t>
            </a:r>
            <a:r>
              <a:rPr lang="ru-RU" sz="1400" dirty="0" smtClean="0"/>
              <a:t>                                                                                                                         КАКАЯ? - ШИРОКОКРЫЛАЯ</a:t>
            </a:r>
            <a:endParaRPr lang="ru-RU" sz="1400" dirty="0"/>
          </a:p>
        </p:txBody>
      </p:sp>
      <p:pic>
        <p:nvPicPr>
          <p:cNvPr id="4" name="Рисунок 3" descr="синица 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736304" cy="1696988"/>
          </a:xfrm>
          <a:prstGeom prst="rect">
            <a:avLst/>
          </a:prstGeom>
        </p:spPr>
      </p:pic>
      <p:pic>
        <p:nvPicPr>
          <p:cNvPr id="5" name="Рисунок 4" descr="СОВ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764704"/>
            <a:ext cx="2016224" cy="2087513"/>
          </a:xfrm>
          <a:prstGeom prst="rect">
            <a:avLst/>
          </a:prstGeom>
        </p:spPr>
      </p:pic>
      <p:pic>
        <p:nvPicPr>
          <p:cNvPr id="6" name="Рисунок 5" descr="сорока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764704"/>
            <a:ext cx="2880320" cy="2049016"/>
          </a:xfrm>
          <a:prstGeom prst="rect">
            <a:avLst/>
          </a:prstGeom>
        </p:spPr>
      </p:pic>
      <p:pic>
        <p:nvPicPr>
          <p:cNvPr id="7" name="Рисунок 6" descr="снегирь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3024336" cy="1857945"/>
          </a:xfrm>
          <a:prstGeom prst="rect">
            <a:avLst/>
          </a:prstGeom>
        </p:spPr>
      </p:pic>
      <p:pic>
        <p:nvPicPr>
          <p:cNvPr id="8" name="Рисунок 7" descr="ворона 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573016"/>
            <a:ext cx="3192016" cy="20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333980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ВОРОБЫШКИ ИГРИВЫЕ,</a:t>
            </a:r>
            <a:br>
              <a:rPr lang="ru-RU" sz="1800" dirty="0" smtClean="0"/>
            </a:br>
            <a:r>
              <a:rPr lang="ru-RU" sz="1800" dirty="0" smtClean="0"/>
              <a:t>КАК ДЕТКИ СИРОТЛИВЫЕ,</a:t>
            </a:r>
            <a:br>
              <a:rPr lang="ru-RU" sz="1800" dirty="0" smtClean="0"/>
            </a:br>
            <a:r>
              <a:rPr lang="ru-RU" sz="1800" dirty="0" smtClean="0"/>
              <a:t>ПРИЖАЛИСЬ У ОКНА.</a:t>
            </a:r>
            <a:br>
              <a:rPr lang="ru-RU" sz="1800" dirty="0" smtClean="0"/>
            </a:br>
            <a:r>
              <a:rPr lang="ru-RU" sz="1800" dirty="0" smtClean="0"/>
              <a:t>ОЗЯБЛИ ПТАШКИ МАЛЫЕ,</a:t>
            </a:r>
            <a:br>
              <a:rPr lang="ru-RU" sz="1800" dirty="0" smtClean="0"/>
            </a:br>
            <a:r>
              <a:rPr lang="ru-RU" sz="1800" dirty="0" smtClean="0"/>
              <a:t>ГОЛОДНЫЕ, УСТАЛЫЕ</a:t>
            </a:r>
            <a:br>
              <a:rPr lang="ru-RU" sz="1800" dirty="0" smtClean="0"/>
            </a:br>
            <a:r>
              <a:rPr lang="ru-RU" sz="1800" dirty="0" smtClean="0"/>
              <a:t>И ЖМУТСЯ ПОПЛОТНЕЙ.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568952" cy="3024336"/>
          </a:xfrm>
        </p:spPr>
        <p:txBody>
          <a:bodyPr>
            <a:normAutofit/>
          </a:bodyPr>
          <a:lstStyle/>
          <a:p>
            <a:pPr algn="l"/>
            <a:endParaRPr lang="ru-RU" sz="1800" dirty="0" smtClean="0"/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СКАЧЕТ ШУСТРАЯ СИНИЦА,</a:t>
            </a:r>
          </a:p>
          <a:p>
            <a:pPr algn="l"/>
            <a:r>
              <a:rPr lang="ru-RU" sz="1800" dirty="0" smtClean="0"/>
              <a:t>ЕЙ НА МЕСТЕ НЕ СИДИТСЯ.</a:t>
            </a:r>
          </a:p>
          <a:p>
            <a:pPr algn="l"/>
            <a:r>
              <a:rPr lang="ru-RU" sz="1800" dirty="0" smtClean="0"/>
              <a:t>ПРЫГ-СКОК, ПРЫГ-СКОК,</a:t>
            </a:r>
          </a:p>
          <a:p>
            <a:pPr algn="l"/>
            <a:r>
              <a:rPr lang="ru-RU" sz="1800" dirty="0" smtClean="0"/>
              <a:t>ЗАВЕРТЕЛАСЬ КАК ВОЛЧОК.</a:t>
            </a:r>
            <a:endParaRPr lang="ru-RU" sz="1800" dirty="0"/>
          </a:p>
        </p:txBody>
      </p:sp>
      <p:pic>
        <p:nvPicPr>
          <p:cNvPr id="4" name="Рисунок 3" descr="ВОРОБЬИ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5040560" cy="3045718"/>
          </a:xfrm>
          <a:prstGeom prst="rect">
            <a:avLst/>
          </a:prstGeom>
        </p:spPr>
      </p:pic>
      <p:pic>
        <p:nvPicPr>
          <p:cNvPr id="5" name="Рисунок 4" descr="синица фот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73016"/>
            <a:ext cx="424847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ОТГАДАЙ ЗАГАДКИ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5616624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НЕПОСЕДА ПЕСТРАЯ,                                      В СЕРОЙ ШУБКЕ ПЕРОВОЙ               СТРАННЫЙ ДОКТОР ЕСТЬ НА СВЕТЕ,</a:t>
            </a:r>
          </a:p>
          <a:p>
            <a:pPr algn="l"/>
            <a:r>
              <a:rPr lang="ru-RU" sz="1400" dirty="0" smtClean="0"/>
              <a:t>ПТИЦА ДЛИННОХВОСТАЯ,                            И В МОРОЗЫ ОН ГЕРОЙ,                   ОН ДЕРЕВЬЯ ЛЕЧИТ, ДЕТИ.</a:t>
            </a:r>
          </a:p>
          <a:p>
            <a:pPr algn="l"/>
            <a:r>
              <a:rPr lang="ru-RU" sz="1400" dirty="0" smtClean="0"/>
              <a:t>ПТИЦА ГОВОРЛИВАЯ,                                     СКАЧЕТ, НА ЛЕТУ РЕЗВИТСЯ,          - ГДЕ БОЛИТ? ТУК-ТУК!</a:t>
            </a:r>
          </a:p>
          <a:p>
            <a:pPr algn="l"/>
            <a:r>
              <a:rPr lang="ru-RU" sz="1400" dirty="0" smtClean="0"/>
              <a:t>САМАЯ БОЛТЛИВАЯ. (СОРОКА)                   НЕ ОРЕЛ – А ВСЕ ЖЕ ПТИЦА.            </a:t>
            </a:r>
            <a:r>
              <a:rPr lang="ru-RU" sz="1400" dirty="0" err="1" smtClean="0"/>
              <a:t>Аааа</a:t>
            </a:r>
            <a:r>
              <a:rPr lang="ru-RU" sz="1400" dirty="0" smtClean="0"/>
              <a:t>, НАШЕЛ! ТУТ, ТУТ! (ДЯТЕЛ)</a:t>
            </a:r>
          </a:p>
          <a:p>
            <a:pPr algn="l"/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(ВОРОБЕЙ)</a:t>
            </a:r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endParaRPr lang="ru-RU" sz="1400" dirty="0" smtClean="0"/>
          </a:p>
          <a:p>
            <a:pPr algn="l"/>
            <a:endParaRPr lang="ru-RU" sz="1400" dirty="0"/>
          </a:p>
          <a:p>
            <a:pPr algn="l"/>
            <a:r>
              <a:rPr lang="ru-RU" sz="1400" dirty="0" smtClean="0"/>
              <a:t>ПОСЛЕ ОТГАДЫВАНИЯ ЗАГАДОК ПЕДАГОГ ГОВОРИТ ДЕТЯМ:</a:t>
            </a:r>
          </a:p>
          <a:p>
            <a:pPr algn="l">
              <a:buFontTx/>
              <a:buChar char="-"/>
            </a:pPr>
            <a:r>
              <a:rPr lang="ru-RU" sz="1400" dirty="0" smtClean="0"/>
              <a:t>ВСПОМНИМ СЛОВА </a:t>
            </a:r>
            <a:r>
              <a:rPr lang="ru-RU" sz="1400" i="1" dirty="0" smtClean="0"/>
              <a:t>СЛЕВА, СПРАВА, МЕЖДУ</a:t>
            </a:r>
            <a:r>
              <a:rPr lang="ru-RU" sz="1400" dirty="0" smtClean="0"/>
              <a:t> И РАССКАЖЕМ ПРО КАЖДУЮ ПТИЦУ. СОРОКА НАХОДИТСЯ СЛЕВА ОТ ВОРОБЬЯ. ВОРОБЕЙ НАХОДИТСЯ МЕЖДУ СОРОКОЙ И ДЯТЛОМ. ДЯТЕЛ НАХОДИТСЯ СПРАВА ОТ ВОРОБЬЯ.</a:t>
            </a:r>
          </a:p>
          <a:p>
            <a:pPr algn="l">
              <a:buFontTx/>
              <a:buChar char="-"/>
            </a:pPr>
            <a:r>
              <a:rPr lang="ru-RU" sz="1400" dirty="0" smtClean="0"/>
              <a:t>ДАЛЕЕ ПРОСИТ 2-3 ДЕТЕЙ РАССКАЗАТЬ ПРО КАЖДУЮ ПТИЦУ, КТО ГДЕ НАХОДИТСЯ.</a:t>
            </a:r>
            <a:endParaRPr lang="ru-RU" sz="1400" dirty="0"/>
          </a:p>
        </p:txBody>
      </p:sp>
      <p:pic>
        <p:nvPicPr>
          <p:cNvPr id="4" name="Рисунок 3" descr="воробей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92896"/>
            <a:ext cx="3024336" cy="2410584"/>
          </a:xfrm>
          <a:prstGeom prst="rect">
            <a:avLst/>
          </a:prstGeom>
        </p:spPr>
      </p:pic>
      <p:pic>
        <p:nvPicPr>
          <p:cNvPr id="5" name="Рисунок 4" descr="сорок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2880320" cy="2376264"/>
          </a:xfrm>
          <a:prstGeom prst="rect">
            <a:avLst/>
          </a:prstGeom>
        </p:spPr>
      </p:pic>
      <p:pic>
        <p:nvPicPr>
          <p:cNvPr id="6" name="Рисунок 5" descr="дятел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92896"/>
            <a:ext cx="273630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432047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ЗНАКОМСТВО ДЕТЕЙ С КОРМУШКОЙ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/>
              <a:t>ТРУДНО ПТИЦАМ ЗИМОВАТЬ,</a:t>
            </a:r>
          </a:p>
          <a:p>
            <a:pPr algn="l"/>
            <a:r>
              <a:rPr lang="ru-RU" sz="1400" dirty="0" smtClean="0"/>
              <a:t>НАДО ПТИЦАМ ПОМОГАТЬ. </a:t>
            </a:r>
          </a:p>
          <a:p>
            <a:pPr algn="l"/>
            <a:r>
              <a:rPr lang="ru-RU" sz="1400" dirty="0" smtClean="0"/>
              <a:t>РАСПИЛИТЬ Я ПОПРОСИЛ</a:t>
            </a:r>
          </a:p>
          <a:p>
            <a:pPr algn="l"/>
            <a:r>
              <a:rPr lang="ru-RU" sz="1400" dirty="0" smtClean="0"/>
              <a:t>ДОСОЧКУ ЕЛОВУЮ,</a:t>
            </a:r>
          </a:p>
          <a:p>
            <a:pPr algn="l"/>
            <a:r>
              <a:rPr lang="ru-RU" sz="1400" dirty="0" smtClean="0"/>
              <a:t>ВМЕСТЕ С ПАПОЙ СМАСТЕРИЛ</a:t>
            </a:r>
          </a:p>
          <a:p>
            <a:pPr algn="l"/>
            <a:r>
              <a:rPr lang="ru-RU" sz="1400" dirty="0" smtClean="0"/>
              <a:t>ПТИЧЬЮ Я СТОЛОВУЮ!</a:t>
            </a:r>
            <a:endParaRPr lang="ru-RU" sz="1400" dirty="0"/>
          </a:p>
        </p:txBody>
      </p:sp>
      <p:pic>
        <p:nvPicPr>
          <p:cNvPr id="4" name="Рисунок 3" descr="КОРМУШК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764704"/>
            <a:ext cx="2880320" cy="2376264"/>
          </a:xfrm>
          <a:prstGeom prst="rect">
            <a:avLst/>
          </a:prstGeom>
        </p:spPr>
      </p:pic>
      <p:pic>
        <p:nvPicPr>
          <p:cNvPr id="5" name="Рисунок 4" descr="КОРМУШКА ФОТ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8640"/>
            <a:ext cx="2752725" cy="3120008"/>
          </a:xfrm>
          <a:prstGeom prst="rect">
            <a:avLst/>
          </a:prstGeom>
        </p:spPr>
      </p:pic>
      <p:pic>
        <p:nvPicPr>
          <p:cNvPr id="6" name="Рисунок 5" descr="КОРМУШКА ФОТ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573016"/>
            <a:ext cx="4752528" cy="2977530"/>
          </a:xfrm>
          <a:prstGeom prst="rect">
            <a:avLst/>
          </a:prstGeom>
        </p:spPr>
      </p:pic>
      <p:pic>
        <p:nvPicPr>
          <p:cNvPr id="7" name="Рисунок 6" descr="КОРМУШКА ФОТО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852936"/>
            <a:ext cx="2880320" cy="372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РМУШКА ФОТО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032448" cy="2743572"/>
          </a:xfrm>
          <a:prstGeom prst="rect">
            <a:avLst/>
          </a:prstGeom>
        </p:spPr>
      </p:pic>
      <p:pic>
        <p:nvPicPr>
          <p:cNvPr id="5" name="Рисунок 4" descr="КОРМУШКА ФОТО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0836" y="0"/>
            <a:ext cx="4913164" cy="3385170"/>
          </a:xfrm>
          <a:prstGeom prst="rect">
            <a:avLst/>
          </a:prstGeom>
        </p:spPr>
      </p:pic>
      <p:pic>
        <p:nvPicPr>
          <p:cNvPr id="6" name="Рисунок 5" descr="КОРМУШКА ФОТО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645024"/>
            <a:ext cx="4224511" cy="2823964"/>
          </a:xfrm>
          <a:prstGeom prst="rect">
            <a:avLst/>
          </a:prstGeom>
        </p:spPr>
      </p:pic>
      <p:pic>
        <p:nvPicPr>
          <p:cNvPr id="7" name="Рисунок 6" descr="КОРМУШКА ФОТО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429000"/>
            <a:ext cx="424847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КОРМ ДЛЯ ПТИЦ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4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ШЕНО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3439641" cy="2512293"/>
          </a:xfrm>
          <a:prstGeom prst="rect">
            <a:avLst/>
          </a:prstGeom>
        </p:spPr>
      </p:pic>
      <p:pic>
        <p:nvPicPr>
          <p:cNvPr id="5" name="Рисунок 4" descr="СЕМЕЧКИ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836712"/>
            <a:ext cx="4314056" cy="2719586"/>
          </a:xfrm>
          <a:prstGeom prst="rect">
            <a:avLst/>
          </a:prstGeom>
        </p:spPr>
      </p:pic>
      <p:pic>
        <p:nvPicPr>
          <p:cNvPr id="6" name="Рисунок 5" descr="ХЛЕБНЫЕ КРОШКИ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4104456" cy="3240360"/>
          </a:xfrm>
          <a:prstGeom prst="rect">
            <a:avLst/>
          </a:prstGeom>
        </p:spPr>
      </p:pic>
      <p:pic>
        <p:nvPicPr>
          <p:cNvPr id="7" name="Рисунок 6" descr="КОРМ ДЛЯ ПТИЦ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573016"/>
            <a:ext cx="3240360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«СКАЖИ СО СЛОВОМ </a:t>
            </a:r>
            <a:r>
              <a:rPr lang="ru-RU" sz="1400" i="1" dirty="0" smtClean="0"/>
              <a:t>МНОГО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54461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l"/>
            <a:r>
              <a:rPr lang="ru-RU" sz="1400" dirty="0" smtClean="0"/>
              <a:t>АНАЛОГИЧНО: </a:t>
            </a:r>
          </a:p>
          <a:p>
            <a:pPr algn="l"/>
            <a:r>
              <a:rPr lang="ru-RU" sz="1400" dirty="0" smtClean="0"/>
              <a:t>ХВОСТ – МНОГО ХВОСТОВ                        ПТИЦА – МНОГО ПТИЦ</a:t>
            </a:r>
          </a:p>
          <a:p>
            <a:pPr algn="l"/>
            <a:r>
              <a:rPr lang="ru-RU" sz="1400" dirty="0" smtClean="0"/>
              <a:t>ПЕРО – МНОГО ПЕРЬЕВ                             КРЫЛО – МНОГО КРЫЛЬЕВ</a:t>
            </a:r>
            <a:endParaRPr lang="ru-RU" sz="1400" dirty="0"/>
          </a:p>
        </p:txBody>
      </p:sp>
      <p:pic>
        <p:nvPicPr>
          <p:cNvPr id="4" name="Рисунок 3" descr="синица 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1512168" cy="936104"/>
          </a:xfrm>
          <a:prstGeom prst="rect">
            <a:avLst/>
          </a:prstGeom>
        </p:spPr>
      </p:pic>
      <p:pic>
        <p:nvPicPr>
          <p:cNvPr id="5" name="Рисунок 4" descr="синица 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1512168" cy="936104"/>
          </a:xfrm>
          <a:prstGeom prst="rect">
            <a:avLst/>
          </a:prstGeom>
        </p:spPr>
      </p:pic>
      <p:pic>
        <p:nvPicPr>
          <p:cNvPr id="6" name="Рисунок 5" descr="синица 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764704"/>
            <a:ext cx="1512168" cy="936104"/>
          </a:xfrm>
          <a:prstGeom prst="rect">
            <a:avLst/>
          </a:prstGeom>
        </p:spPr>
      </p:pic>
      <p:pic>
        <p:nvPicPr>
          <p:cNvPr id="7" name="Рисунок 6" descr="синица ф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764704"/>
            <a:ext cx="1512168" cy="936104"/>
          </a:xfrm>
          <a:prstGeom prst="rect">
            <a:avLst/>
          </a:prstGeom>
        </p:spPr>
      </p:pic>
      <p:pic>
        <p:nvPicPr>
          <p:cNvPr id="8" name="Рисунок 7" descr="ворон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1728192" cy="1205880"/>
          </a:xfrm>
          <a:prstGeom prst="rect">
            <a:avLst/>
          </a:prstGeom>
        </p:spPr>
      </p:pic>
      <p:pic>
        <p:nvPicPr>
          <p:cNvPr id="9" name="Рисунок 8" descr="ворон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0848"/>
            <a:ext cx="1728192" cy="1205880"/>
          </a:xfrm>
          <a:prstGeom prst="rect">
            <a:avLst/>
          </a:prstGeom>
        </p:spPr>
      </p:pic>
      <p:pic>
        <p:nvPicPr>
          <p:cNvPr id="10" name="Рисунок 9" descr="ворон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060848"/>
            <a:ext cx="1728192" cy="1205880"/>
          </a:xfrm>
          <a:prstGeom prst="rect">
            <a:avLst/>
          </a:prstGeom>
        </p:spPr>
      </p:pic>
      <p:pic>
        <p:nvPicPr>
          <p:cNvPr id="11" name="Рисунок 10" descr="ворон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060848"/>
            <a:ext cx="1728192" cy="1205880"/>
          </a:xfrm>
          <a:prstGeom prst="rect">
            <a:avLst/>
          </a:prstGeom>
        </p:spPr>
      </p:pic>
      <p:pic>
        <p:nvPicPr>
          <p:cNvPr id="12" name="Рисунок 11" descr="КОРМУШКА ФОТ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1872208" cy="1177330"/>
          </a:xfrm>
          <a:prstGeom prst="rect">
            <a:avLst/>
          </a:prstGeom>
        </p:spPr>
      </p:pic>
      <p:pic>
        <p:nvPicPr>
          <p:cNvPr id="13" name="Рисунок 12" descr="КОРМУШКА ФОТ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73016"/>
            <a:ext cx="1872208" cy="1177330"/>
          </a:xfrm>
          <a:prstGeom prst="rect">
            <a:avLst/>
          </a:prstGeom>
        </p:spPr>
      </p:pic>
      <p:pic>
        <p:nvPicPr>
          <p:cNvPr id="14" name="Рисунок 13" descr="КОРМУШКА ФОТ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73016"/>
            <a:ext cx="1872208" cy="1177330"/>
          </a:xfrm>
          <a:prstGeom prst="rect">
            <a:avLst/>
          </a:prstGeom>
        </p:spPr>
      </p:pic>
      <p:pic>
        <p:nvPicPr>
          <p:cNvPr id="15" name="Рисунок 14" descr="КОРМУШКА ФОТО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3573016"/>
            <a:ext cx="1872208" cy="117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«ЧЕТВЕРТЫЙ ЛИШНИЙ»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орона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1728192" cy="1205880"/>
          </a:xfrm>
          <a:prstGeom prst="rect">
            <a:avLst/>
          </a:prstGeom>
        </p:spPr>
      </p:pic>
      <p:pic>
        <p:nvPicPr>
          <p:cNvPr id="5" name="Рисунок 4" descr="синица фот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764704"/>
            <a:ext cx="1728192" cy="1224136"/>
          </a:xfrm>
          <a:prstGeom prst="rect">
            <a:avLst/>
          </a:prstGeom>
        </p:spPr>
      </p:pic>
      <p:pic>
        <p:nvPicPr>
          <p:cNvPr id="6" name="Рисунок 5" descr="дятел 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764704"/>
            <a:ext cx="2088232" cy="1368152"/>
          </a:xfrm>
          <a:prstGeom prst="rect">
            <a:avLst/>
          </a:prstGeom>
        </p:spPr>
      </p:pic>
      <p:pic>
        <p:nvPicPr>
          <p:cNvPr id="8" name="Рисунок 7" descr="УТКА ФОТ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9" y="692696"/>
            <a:ext cx="2232248" cy="1440160"/>
          </a:xfrm>
          <a:prstGeom prst="rect">
            <a:avLst/>
          </a:prstGeom>
        </p:spPr>
      </p:pic>
      <p:pic>
        <p:nvPicPr>
          <p:cNvPr id="9" name="Рисунок 8" descr="АИСТ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3" y="2276872"/>
            <a:ext cx="1584176" cy="2160240"/>
          </a:xfrm>
          <a:prstGeom prst="rect">
            <a:avLst/>
          </a:prstGeom>
        </p:spPr>
      </p:pic>
      <p:pic>
        <p:nvPicPr>
          <p:cNvPr id="10" name="Рисунок 9" descr="ГАЛ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2492896"/>
            <a:ext cx="1877194" cy="1848048"/>
          </a:xfrm>
          <a:prstGeom prst="rect">
            <a:avLst/>
          </a:prstGeom>
        </p:spPr>
      </p:pic>
      <p:pic>
        <p:nvPicPr>
          <p:cNvPr id="11" name="Рисунок 10" descr="голубь фот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2492896"/>
            <a:ext cx="1791072" cy="1853173"/>
          </a:xfrm>
          <a:prstGeom prst="rect">
            <a:avLst/>
          </a:prstGeom>
        </p:spPr>
      </p:pic>
      <p:pic>
        <p:nvPicPr>
          <p:cNvPr id="12" name="Рисунок 11" descr="ЛАСТОЧКА ФОТ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2492896"/>
            <a:ext cx="2304256" cy="1872208"/>
          </a:xfrm>
          <a:prstGeom prst="rect">
            <a:avLst/>
          </a:prstGeom>
        </p:spPr>
      </p:pic>
      <p:pic>
        <p:nvPicPr>
          <p:cNvPr id="13" name="Рисунок 12" descr="ГУСЬ ФОТ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4797152"/>
            <a:ext cx="2042160" cy="1539240"/>
          </a:xfrm>
          <a:prstGeom prst="rect">
            <a:avLst/>
          </a:prstGeom>
        </p:spPr>
      </p:pic>
      <p:pic>
        <p:nvPicPr>
          <p:cNvPr id="14" name="Рисунок 13" descr="ИНДЮК ФОТО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0232" y="4725144"/>
            <a:ext cx="2304256" cy="1916832"/>
          </a:xfrm>
          <a:prstGeom prst="rect">
            <a:avLst/>
          </a:prstGeom>
        </p:spPr>
      </p:pic>
      <p:pic>
        <p:nvPicPr>
          <p:cNvPr id="15" name="Рисунок 14" descr="ПЕТУХ ФОТО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99992" y="4797152"/>
            <a:ext cx="2252602" cy="1772816"/>
          </a:xfrm>
          <a:prstGeom prst="rect">
            <a:avLst/>
          </a:prstGeom>
        </p:spPr>
      </p:pic>
      <p:pic>
        <p:nvPicPr>
          <p:cNvPr id="16" name="Рисунок 15" descr="сорока фото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7744" y="4725144"/>
            <a:ext cx="2232248" cy="176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ИГРА «ПОСЧИТАЕМ ДО ПЯТИ»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12968" cy="5832648"/>
          </a:xfrm>
        </p:spPr>
        <p:txBody>
          <a:bodyPr>
            <a:normAutofit/>
          </a:bodyPr>
          <a:lstStyle/>
          <a:p>
            <a:pPr algn="l"/>
            <a:r>
              <a:rPr lang="ru-RU" sz="8800" b="1" dirty="0" smtClean="0">
                <a:latin typeface="Arial Black" pitchFamily="34" charset="0"/>
                <a:cs typeface="Aharoni" pitchFamily="2" charset="-79"/>
              </a:rPr>
              <a:t>1   2   3   4   5</a:t>
            </a:r>
            <a:endParaRPr lang="ru-RU" sz="88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Рисунок 5" descr="дятел ф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3960440" cy="2736304"/>
          </a:xfrm>
          <a:prstGeom prst="rect">
            <a:avLst/>
          </a:prstGeom>
        </p:spPr>
      </p:pic>
      <p:pic>
        <p:nvPicPr>
          <p:cNvPr id="7" name="Рисунок 6" descr="снегирь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37444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337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ЗИМУЮЩИЕ ПТИЦЫ (СИНИЦА, КЛЕСТ, СВИРИСТЕЛЬ, ВОРОНА, СОРОКА, ГОЛУБЬ, ВОРОБЕЙ, ДЯТЕЛ, СНЕГИРЬ)</vt:lpstr>
      <vt:lpstr>ВОРОБЫШКИ ИГРИВЫЕ, КАК ДЕТКИ СИРОТЛИВЫЕ, ПРИЖАЛИСЬ У ОКНА. ОЗЯБЛИ ПТАШКИ МАЛЫЕ, ГОЛОДНЫЕ, УСТАЛЫЕ И ЖМУТСЯ ПОПЛОТНЕЙ.</vt:lpstr>
      <vt:lpstr>ОТГАДАЙ ЗАГАДКИ</vt:lpstr>
      <vt:lpstr>ЗНАКОМСТВО ДЕТЕЙ С КОРМУШКОЙ</vt:lpstr>
      <vt:lpstr>Слайд 5</vt:lpstr>
      <vt:lpstr>КОРМ ДЛЯ ПТИЦ</vt:lpstr>
      <vt:lpstr>ИГРА «СКАЖИ СО СЛОВОМ МНОГО»</vt:lpstr>
      <vt:lpstr>ИГРА «ЧЕТВЕРТЫЙ ЛИШНИЙ»</vt:lpstr>
      <vt:lpstr>ИГРА «ПОСЧИТАЕМ ДО ПЯТИ»</vt:lpstr>
      <vt:lpstr>ПРИДУМАЙ ПРЕДЛОЖЕНИЕ ПО КАРТИНКЕ</vt:lpstr>
      <vt:lpstr>ИГРА «ОБРАЗУЕМ ИЗ ДВУХ СЛОВ ОДНО»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 (СИНИЦА, КЛЕСТ, СВИРИСТЕЛЬ, ВОРОНА, СОРОКА, ГОЛУБЬ, ВОРОБЕЙ, ДЯТЕЛ, СНЕГИРЬ)</dc:title>
  <dc:creator>лена</dc:creator>
  <cp:lastModifiedBy>лена</cp:lastModifiedBy>
  <cp:revision>27</cp:revision>
  <dcterms:created xsi:type="dcterms:W3CDTF">2014-12-11T14:43:18Z</dcterms:created>
  <dcterms:modified xsi:type="dcterms:W3CDTF">2014-12-12T17:17:26Z</dcterms:modified>
</cp:coreProperties>
</file>