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8" r:id="rId4"/>
    <p:sldId id="258" r:id="rId5"/>
    <p:sldId id="259" r:id="rId6"/>
    <p:sldId id="267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Основные виды нарушений речи и их профилактика в ДОУ.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4442" y="4365104"/>
            <a:ext cx="5114778" cy="1368152"/>
          </a:xfrm>
        </p:spPr>
        <p:txBody>
          <a:bodyPr>
            <a:normAutofit/>
          </a:bodyPr>
          <a:lstStyle/>
          <a:p>
            <a:r>
              <a:rPr lang="ru-RU" dirty="0" smtClean="0"/>
              <a:t>Материал подготовили:</a:t>
            </a:r>
          </a:p>
          <a:p>
            <a:r>
              <a:rPr lang="ru-RU" dirty="0" smtClean="0"/>
              <a:t>Учитель-логопед Чуркина Т.А.</a:t>
            </a:r>
          </a:p>
          <a:p>
            <a:r>
              <a:rPr lang="ru-RU" dirty="0" smtClean="0"/>
              <a:t>Учитель-логопед Гаврилова П.Ю.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640"/>
            <a:ext cx="7239000" cy="6267096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b="1" u="sng" dirty="0" smtClean="0">
                <a:solidFill>
                  <a:schemeClr val="accent2">
                    <a:lumMod val="50000"/>
                  </a:schemeClr>
                </a:solidFill>
              </a:rPr>
              <a:t>Подготовительная группа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Закрепить представление о согласных звуках и их различиях (твердость – мягкость, звонкость – глухость). Игры: «Звонкий – глухой»;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Дать представление о гласных звуках как о слогообразующих. Упражнять детей в членении слов на слоги. Игры «По дорожке слов», «Весёлые магниты»;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Ввести понятие «Предложение». Учить составлять графические схемы предложений. Игры: «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Почитайка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», «Готов ли ты к школе».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Учить детей различать близкие на слух и в произношении звуки (С-Ш, Ж-З, Р-Л, Ч-ТЬ, Щ-СЬ). Игры: «Звуковая мозаика», «Собери листочки», «Цветы».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txBody>
          <a:bodyPr/>
          <a:lstStyle/>
          <a:p>
            <a:pPr algn="ctr"/>
            <a:r>
              <a:rPr lang="ru-RU" dirty="0" smtClean="0"/>
              <a:t>дизартрия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7239000" cy="5475008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Нарушение произносительной стороны речи. Оно связано с недостаточной работой мышц артикуляторного аппарата: языка, губ, мягкого нёба, мимической мускулатуры.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Основными проблемами в работе с «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дизартриками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» являются длительная постановка звуков и их автоматизация. </a:t>
            </a:r>
          </a:p>
          <a:p>
            <a:pPr algn="ctr">
              <a:buFont typeface="Wingdings" panose="05000000000000000000" pitchFamily="2" charset="2"/>
              <a:buChar char="v"/>
            </a:pPr>
            <a:r>
              <a:rPr lang="ru-RU" b="1" u="sng" dirty="0" smtClean="0">
                <a:solidFill>
                  <a:schemeClr val="accent2">
                    <a:lumMod val="50000"/>
                  </a:schemeClr>
                </a:solidFill>
              </a:rPr>
              <a:t>Без совместной деятельности логопеда и воспитателя невозможно добиться положительных результатов в работе.</a:t>
            </a:r>
          </a:p>
          <a:p>
            <a:pPr algn="ctr">
              <a:buFont typeface="Wingdings" panose="05000000000000000000" pitchFamily="2" charset="2"/>
              <a:buChar char="v"/>
            </a:pP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профилактика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Начиная с младшего возраста необходимо включать в занятия элементы артикуляционной гимнастики.</a:t>
            </a:r>
          </a:p>
          <a:p>
            <a:pPr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Для детей младшего и среднего возраста можно использовать картинки, игрушки. Составлено множество сказок «О веселом язычке»</a:t>
            </a:r>
          </a:p>
          <a:p>
            <a:pPr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Для каждой группы звуков разработаны комплексы специальных упражнений.</a:t>
            </a:r>
          </a:p>
          <a:p>
            <a:pPr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Для автоматизации поставленных звуков можно использовать не только речевой материал, который мы прилагаем к тетрадям взаимодействия, но и дидактические игры («Логопедическая ромашка», «Лото» и т.д.)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02072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ВВЕДЕНИЕ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7239000" cy="568863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ru-RU" sz="2800" dirty="0" smtClean="0"/>
              <a:t>   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По результатам мониторинга в </a:t>
            </a:r>
          </a:p>
          <a:p>
            <a:pPr>
              <a:lnSpc>
                <a:spcPct val="150000"/>
              </a:lnSpc>
              <a:buNone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2014-2015 учебном году детей с чистой речью: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 в старших группах 3 ребенка,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в подготовительных – 11 детей.</a:t>
            </a:r>
          </a:p>
          <a:p>
            <a:pPr algn="ctr">
              <a:lnSpc>
                <a:spcPct val="150000"/>
              </a:lnSpc>
              <a:buNone/>
            </a:pPr>
            <a:r>
              <a:rPr lang="ru-RU" sz="2800" b="1" u="sng" dirty="0" smtClean="0">
                <a:solidFill>
                  <a:schemeClr val="accent2">
                    <a:lumMod val="50000"/>
                  </a:schemeClr>
                </a:solidFill>
              </a:rPr>
              <a:t>Поэтому проблема взаимосвязи в работе логопеда и воспитателя очень актуальна.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7239000" cy="5979064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Дети с нарушениями речи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 - это дети, имеющие отклонения в развитии речи при нормальном слухе и сохранном интеллекте. Нарушения речи многообразны. По степени тяжести речевые нарушения можно разделить на те, которые не являются препятствием к обучению в массовой школе, и тяжелые нарушения, требующие специального обучения.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Чаще всего в массовые детские сады попадают дети с такими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нарушениями как:</a:t>
            </a:r>
          </a:p>
          <a:p>
            <a:pPr>
              <a:buNone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-</a:t>
            </a: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</a:rPr>
              <a:t>общее недоразвитие речи (ОНР)</a:t>
            </a:r>
          </a:p>
          <a:p>
            <a:pPr>
              <a:buNone/>
            </a:pP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</a:rPr>
              <a:t>-дизартрия</a:t>
            </a:r>
          </a:p>
          <a:p>
            <a:pPr>
              <a:buNone/>
            </a:pP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</a:rPr>
              <a:t>-фонетико-фонематическое недоразвитие речи (ФФНР)</a:t>
            </a:r>
          </a:p>
          <a:p>
            <a:pPr>
              <a:buNone/>
            </a:pP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</a:rPr>
              <a:t>-неправильное произношение отдельных звуков (НПОЗ)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Общее недоразвитие речи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7239000" cy="554701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Это тяжелое речевое нарушение. По степени тяжести выделяют 3 уровня:</a:t>
            </a:r>
          </a:p>
          <a:p>
            <a:pPr>
              <a:buNone/>
            </a:pPr>
            <a:r>
              <a:rPr lang="ru-RU" b="1" u="sng" dirty="0" smtClean="0">
                <a:solidFill>
                  <a:schemeClr val="accent2">
                    <a:lumMod val="50000"/>
                  </a:schemeClr>
                </a:solidFill>
              </a:rPr>
              <a:t>1-2 уровень.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Сюда относятся дети с отсутствием речи или дети, говорящие короткими фразами с грамматически не согласованными между собой словами. </a:t>
            </a:r>
          </a:p>
          <a:p>
            <a:pPr>
              <a:buNone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 Сознание своей неполноценности и бессилия в попытках общения часто приводит к изменениям характера ребенка: замкнутости, негативизму, бурным эмоциональным срывам. В некоторых случаях наблюдаются апатия, равнодушие, вялость, неустойчивость внимания. </a:t>
            </a:r>
          </a:p>
          <a:p>
            <a:pPr algn="ctr">
              <a:buNone/>
            </a:pPr>
            <a:r>
              <a:rPr lang="ru-RU" b="1" u="sng" dirty="0" smtClean="0">
                <a:solidFill>
                  <a:schemeClr val="accent2">
                    <a:lumMod val="50000"/>
                  </a:schemeClr>
                </a:solidFill>
              </a:rPr>
              <a:t>Таким детям уже в раннем возрасте требуется специализированная помощь. </a:t>
            </a:r>
            <a:endParaRPr lang="ru-RU" b="1" u="sng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7239000" cy="640871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3400" b="1" u="sng" dirty="0" smtClean="0">
                <a:solidFill>
                  <a:schemeClr val="accent2">
                    <a:lumMod val="50000"/>
                  </a:schemeClr>
                </a:solidFill>
              </a:rPr>
              <a:t>3 уровень. </a:t>
            </a:r>
            <a:r>
              <a:rPr lang="ru-RU" sz="3400" b="1" u="sng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3400" dirty="0" smtClean="0">
                <a:solidFill>
                  <a:schemeClr val="accent2">
                    <a:lumMod val="50000"/>
                  </a:schemeClr>
                </a:solidFill>
              </a:rPr>
              <a:t>Сюда </a:t>
            </a:r>
            <a:r>
              <a:rPr lang="ru-RU" sz="3400" dirty="0" smtClean="0">
                <a:solidFill>
                  <a:schemeClr val="accent2">
                    <a:lumMod val="50000"/>
                  </a:schemeClr>
                </a:solidFill>
              </a:rPr>
              <a:t>относятся дети у </a:t>
            </a:r>
            <a:r>
              <a:rPr lang="ru-RU" sz="3400" dirty="0" smtClean="0">
                <a:solidFill>
                  <a:schemeClr val="accent2">
                    <a:lumMod val="50000"/>
                  </a:schemeClr>
                </a:solidFill>
              </a:rPr>
              <a:t>которых:</a:t>
            </a:r>
          </a:p>
          <a:p>
            <a:pPr>
              <a:buNone/>
            </a:pPr>
            <a:r>
              <a:rPr lang="ru-RU" sz="3400" dirty="0" smtClean="0">
                <a:solidFill>
                  <a:schemeClr val="accent2">
                    <a:lumMod val="50000"/>
                  </a:schemeClr>
                </a:solidFill>
              </a:rPr>
              <a:t>-</a:t>
            </a:r>
            <a:r>
              <a:rPr lang="ru-RU" sz="3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3400" dirty="0" smtClean="0">
                <a:solidFill>
                  <a:schemeClr val="accent2">
                    <a:lumMod val="50000"/>
                  </a:schemeClr>
                </a:solidFill>
              </a:rPr>
              <a:t>бедный словарный </a:t>
            </a:r>
            <a:r>
              <a:rPr lang="ru-RU" sz="3400" dirty="0" smtClean="0">
                <a:solidFill>
                  <a:schemeClr val="accent2">
                    <a:lumMod val="50000"/>
                  </a:schemeClr>
                </a:solidFill>
              </a:rPr>
              <a:t>запас;</a:t>
            </a:r>
            <a:endParaRPr lang="ru-RU" sz="3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3400" dirty="0" smtClean="0">
                <a:solidFill>
                  <a:schemeClr val="accent2">
                    <a:lumMod val="50000"/>
                  </a:schemeClr>
                </a:solidFill>
              </a:rPr>
              <a:t>- недостаточно </a:t>
            </a:r>
            <a:r>
              <a:rPr lang="ru-RU" sz="3400" dirty="0" smtClean="0">
                <a:solidFill>
                  <a:schemeClr val="accent2">
                    <a:lumMod val="50000"/>
                  </a:schemeClr>
                </a:solidFill>
              </a:rPr>
              <a:t>развита связная </a:t>
            </a:r>
            <a:r>
              <a:rPr lang="ru-RU" sz="3400" dirty="0" smtClean="0">
                <a:solidFill>
                  <a:schemeClr val="accent2">
                    <a:lumMod val="50000"/>
                  </a:schemeClr>
                </a:solidFill>
              </a:rPr>
              <a:t>речь;</a:t>
            </a:r>
            <a:endParaRPr lang="ru-RU" sz="3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3400" dirty="0" smtClean="0">
                <a:solidFill>
                  <a:schemeClr val="accent2">
                    <a:lumMod val="50000"/>
                  </a:schemeClr>
                </a:solidFill>
              </a:rPr>
              <a:t>-м</a:t>
            </a:r>
            <a:r>
              <a:rPr lang="ru-RU" sz="3400" dirty="0" smtClean="0">
                <a:solidFill>
                  <a:schemeClr val="accent2">
                    <a:lumMod val="50000"/>
                  </a:schemeClr>
                </a:solidFill>
              </a:rPr>
              <a:t>ногочисленные </a:t>
            </a:r>
            <a:r>
              <a:rPr lang="ru-RU" sz="3400" dirty="0" smtClean="0">
                <a:solidFill>
                  <a:schemeClr val="accent2">
                    <a:lumMod val="50000"/>
                  </a:schemeClr>
                </a:solidFill>
              </a:rPr>
              <a:t>ошибки на грамматическом </a:t>
            </a:r>
            <a:r>
              <a:rPr lang="ru-RU" sz="3400" dirty="0" smtClean="0">
                <a:solidFill>
                  <a:schemeClr val="accent2">
                    <a:lumMod val="50000"/>
                  </a:schemeClr>
                </a:solidFill>
              </a:rPr>
              <a:t>уровне;</a:t>
            </a:r>
            <a:endParaRPr lang="ru-RU" sz="3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3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3400" dirty="0" smtClean="0">
                <a:solidFill>
                  <a:schemeClr val="accent2">
                    <a:lumMod val="50000"/>
                  </a:schemeClr>
                </a:solidFill>
              </a:rPr>
              <a:t>-н</a:t>
            </a:r>
            <a:r>
              <a:rPr lang="ru-RU" sz="3400" dirty="0" smtClean="0">
                <a:solidFill>
                  <a:schemeClr val="accent2">
                    <a:lumMod val="50000"/>
                  </a:schemeClr>
                </a:solidFill>
              </a:rPr>
              <a:t>аблюдается</a:t>
            </a:r>
            <a:r>
              <a:rPr lang="ru-RU" sz="3400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sz="3400" dirty="0" err="1" smtClean="0">
                <a:solidFill>
                  <a:schemeClr val="accent2">
                    <a:lumMod val="50000"/>
                  </a:schemeClr>
                </a:solidFill>
              </a:rPr>
              <a:t>несформированность</a:t>
            </a:r>
            <a:r>
              <a:rPr lang="ru-RU" sz="3400" dirty="0" smtClean="0">
                <a:solidFill>
                  <a:schemeClr val="accent2">
                    <a:lumMod val="50000"/>
                  </a:schemeClr>
                </a:solidFill>
              </a:rPr>
              <a:t> фонематического </a:t>
            </a:r>
            <a:r>
              <a:rPr lang="ru-RU" sz="3400" dirty="0" smtClean="0">
                <a:solidFill>
                  <a:schemeClr val="accent2">
                    <a:lumMod val="50000"/>
                  </a:schemeClr>
                </a:solidFill>
              </a:rPr>
              <a:t>восприятия;</a:t>
            </a:r>
            <a:endParaRPr lang="ru-RU" sz="3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3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3400" dirty="0" smtClean="0">
                <a:solidFill>
                  <a:schemeClr val="accent2">
                    <a:lumMod val="50000"/>
                  </a:schemeClr>
                </a:solidFill>
              </a:rPr>
              <a:t>-как </a:t>
            </a:r>
            <a:r>
              <a:rPr lang="ru-RU" sz="3400" dirty="0" smtClean="0">
                <a:solidFill>
                  <a:schemeClr val="accent2">
                    <a:lumMod val="50000"/>
                  </a:schemeClr>
                </a:solidFill>
              </a:rPr>
              <a:t>правило</a:t>
            </a:r>
            <a:r>
              <a:rPr lang="en-US" sz="3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3400" dirty="0" smtClean="0">
                <a:solidFill>
                  <a:schemeClr val="accent2">
                    <a:lumMod val="50000"/>
                  </a:schemeClr>
                </a:solidFill>
              </a:rPr>
              <a:t>нарушена слоговая структура и </a:t>
            </a:r>
            <a:r>
              <a:rPr lang="ru-RU" sz="3400" dirty="0" err="1" smtClean="0">
                <a:solidFill>
                  <a:schemeClr val="accent2">
                    <a:lumMod val="50000"/>
                  </a:schemeClr>
                </a:solidFill>
              </a:rPr>
              <a:t>звуконаполняемость</a:t>
            </a:r>
            <a:r>
              <a:rPr lang="ru-RU" sz="3400" dirty="0" smtClean="0">
                <a:solidFill>
                  <a:schemeClr val="accent2">
                    <a:lumMod val="50000"/>
                  </a:schemeClr>
                </a:solidFill>
              </a:rPr>
              <a:t> слов.</a:t>
            </a:r>
            <a:endParaRPr lang="ru-RU" sz="3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ru-RU" sz="3400" b="1" u="sng" dirty="0" smtClean="0">
                <a:solidFill>
                  <a:schemeClr val="accent2">
                    <a:lumMod val="50000"/>
                  </a:schemeClr>
                </a:solidFill>
              </a:rPr>
              <a:t>Родителям детей с такими нарушениями в средней и старшей группах рекомендуется логопедическая группа специализированного детского сада.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/>
          <a:lstStyle/>
          <a:p>
            <a:pPr algn="ctr"/>
            <a:r>
              <a:rPr lang="ru-RU" dirty="0" smtClean="0"/>
              <a:t>профилактика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7239000" cy="5330992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Детям с речевыми нарушениями как правило недостаточно запланированных занятий по развитию речи (по плану воспитателя).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Пройденный материал необходимо закреплять в индивидуальной работе и давать рекомендации родителям.</a:t>
            </a:r>
          </a:p>
          <a:p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Фонетико-фонематическое недоразвитие речи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ФФНР входит в состав общего недоразвития речи, но может быть и отдельным речевым нарушением.</a:t>
            </a:r>
          </a:p>
          <a:p>
            <a:pPr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В картине ФФНР недостатки речи ограничиваются не только неправильным произношением звуков, но и выражены: 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Для 5 лет: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Недостаточным различением звуков (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с-ш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р-л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ч-ть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щ-сь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о-у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м-н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и т.д.);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Неумением придумывать слово на заданный звук;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Неумением определять позицию звука в слове (начало, середина, конец), выделить первый, последний звук;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Для 6 лет: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Пропусками гласных при звуковом анализе;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Неумением составить слово из последовательно заданных звуков;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Перестановки звуков и слогов местами, добавления лишних слогов в слова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80068"/>
          </a:xfrm>
        </p:spPr>
        <p:txBody>
          <a:bodyPr/>
          <a:lstStyle/>
          <a:p>
            <a:r>
              <a:rPr lang="ru-RU" dirty="0" smtClean="0"/>
              <a:t>Профилактика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7239000" cy="538419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u="sng" dirty="0" smtClean="0">
                <a:solidFill>
                  <a:schemeClr val="accent2">
                    <a:lumMod val="50000"/>
                  </a:schemeClr>
                </a:solidFill>
              </a:rPr>
              <a:t>Средняя группа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Учить детей выделять звук из звуковых рядов, из начала слова (начинать работу с гласных звуков). Например, игра «Поймай звук»;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Учить детей подбирать слова на заданный звук. При выполнении заданий стараться подбирать звуки, произношение которых не нарушено. Например игра «Кто больше»;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Дать детям представления о гласном и согласном звуках и их различиях;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7239000" cy="6170008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b="1" u="sng" dirty="0" smtClean="0">
                <a:solidFill>
                  <a:schemeClr val="accent2">
                    <a:lumMod val="50000"/>
                  </a:schemeClr>
                </a:solidFill>
              </a:rPr>
              <a:t>Старшая группа</a:t>
            </a:r>
          </a:p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Учить детей выделять в слове начальный гласный, а затем согласный звук. Игры: «Подбери картинки», «Подарки для мишки»;</a:t>
            </a:r>
          </a:p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Учить детей выделять конечный согласный звук в слове. Игры: «Звуковой поезд», «Звуковая цепочка»;</a:t>
            </a:r>
          </a:p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Учить детей определять позицию звука в слове (начало, середина, конец). Игры: «Звуковые домики», «Весёлый паровозик»;</a:t>
            </a:r>
          </a:p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Учить детей звуковому анализу слов типа: ИВА, МАК. Игры «Звуковой конструктор», «Звуковые крокодильчики» и т.д.</a:t>
            </a:r>
          </a:p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Дать представление о согласных звуках и их различиях (твердость – мягкость). Игра «Домики для звуков».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334</TotalTime>
  <Words>854</Words>
  <Application>Microsoft Office PowerPoint</Application>
  <PresentationFormat>Экран (4:3)</PresentationFormat>
  <Paragraphs>67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Изящная</vt:lpstr>
      <vt:lpstr>Основные виды нарушений речи и их профилактика в ДОУ.</vt:lpstr>
      <vt:lpstr>ВВЕДЕНИЕ </vt:lpstr>
      <vt:lpstr>Слайд 3</vt:lpstr>
      <vt:lpstr>Общее недоразвитие речи</vt:lpstr>
      <vt:lpstr>Слайд 5</vt:lpstr>
      <vt:lpstr>профилактика</vt:lpstr>
      <vt:lpstr>Фонетико-фонематическое недоразвитие речи</vt:lpstr>
      <vt:lpstr>Профилактика </vt:lpstr>
      <vt:lpstr>Слайд 9</vt:lpstr>
      <vt:lpstr>Слайд 10</vt:lpstr>
      <vt:lpstr>дизартрия</vt:lpstr>
      <vt:lpstr>профилактика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виды нарушений речи и их профилактика в ДОУ.</dc:title>
  <dc:creator>Санек</dc:creator>
  <cp:lastModifiedBy>Санек</cp:lastModifiedBy>
  <cp:revision>40</cp:revision>
  <dcterms:created xsi:type="dcterms:W3CDTF">2014-10-08T07:46:28Z</dcterms:created>
  <dcterms:modified xsi:type="dcterms:W3CDTF">2014-11-05T18:08:52Z</dcterms:modified>
</cp:coreProperties>
</file>