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5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11" Type="http://schemas.openxmlformats.org/officeDocument/2006/relationships/image" Target="../media/image16.jpeg"/><Relationship Id="rId5" Type="http://schemas.openxmlformats.org/officeDocument/2006/relationships/image" Target="../media/image11.jpeg"/><Relationship Id="rId10" Type="http://schemas.openxmlformats.org/officeDocument/2006/relationships/image" Target="../media/image15.jpeg"/><Relationship Id="rId4" Type="http://schemas.openxmlformats.org/officeDocument/2006/relationships/image" Target="../media/image1.jpe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4.wav"/><Relationship Id="rId7" Type="http://schemas.openxmlformats.org/officeDocument/2006/relationships/image" Target="../media/image18.jpeg"/><Relationship Id="rId12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11" Type="http://schemas.openxmlformats.org/officeDocument/2006/relationships/image" Target="../media/image5.jpeg"/><Relationship Id="rId5" Type="http://schemas.openxmlformats.org/officeDocument/2006/relationships/image" Target="../media/image6.jpeg"/><Relationship Id="rId10" Type="http://schemas.openxmlformats.org/officeDocument/2006/relationships/image" Target="../media/image4.jpeg"/><Relationship Id="rId4" Type="http://schemas.openxmlformats.org/officeDocument/2006/relationships/image" Target="../media/image17.jpeg"/><Relationship Id="rId9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9.jpeg"/><Relationship Id="rId7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ИГРЫ НА АВТОМАТИЗАЦИЮ ЗВУКА </a:t>
            </a:r>
            <a:r>
              <a:rPr lang="en-US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en-US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5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479715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Автор разработки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Чуркина Т.А.,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учитель-логопед  ДОУ </a:t>
            </a:r>
            <a:r>
              <a:rPr lang="ru-RU" sz="2800" smtClean="0">
                <a:solidFill>
                  <a:schemeClr val="accent2">
                    <a:lumMod val="75000"/>
                  </a:schemeClr>
                </a:solidFill>
              </a:rPr>
              <a:t>№50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Назови картинки со звуком </a:t>
            </a:r>
            <a:r>
              <a:rPr lang="en-US" dirty="0" smtClean="0"/>
              <a:t>[</a:t>
            </a:r>
            <a:r>
              <a:rPr lang="ru-RU" dirty="0" err="1" smtClean="0"/>
              <a:t>щ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1026" name="Picture 2" descr="D:\Таня\картинки\ящик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132856"/>
            <a:ext cx="1905000" cy="1428750"/>
          </a:xfrm>
          <a:prstGeom prst="rect">
            <a:avLst/>
          </a:prstGeom>
          <a:noFill/>
        </p:spPr>
      </p:pic>
      <p:pic>
        <p:nvPicPr>
          <p:cNvPr id="1028" name="Picture 4" descr="D:\Таня\картинки\ящериц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5229200"/>
            <a:ext cx="1866900" cy="1228725"/>
          </a:xfrm>
          <a:prstGeom prst="rect">
            <a:avLst/>
          </a:prstGeom>
          <a:noFill/>
        </p:spPr>
      </p:pic>
      <p:pic>
        <p:nvPicPr>
          <p:cNvPr id="1029" name="Picture 5" descr="D:\Таня\картинки\щено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259632" y="3933056"/>
            <a:ext cx="981075" cy="14287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pic>
        <p:nvPicPr>
          <p:cNvPr id="1030" name="Picture 6" descr="D:\Таня\картинки\щетка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772816"/>
            <a:ext cx="1428750" cy="1428750"/>
          </a:xfrm>
          <a:prstGeom prst="rect">
            <a:avLst/>
          </a:prstGeom>
          <a:noFill/>
        </p:spPr>
      </p:pic>
      <p:pic>
        <p:nvPicPr>
          <p:cNvPr id="1031" name="Picture 7" descr="D:\Таня\картинки\щит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4941168"/>
            <a:ext cx="962025" cy="1428750"/>
          </a:xfrm>
          <a:prstGeom prst="rect">
            <a:avLst/>
          </a:prstGeom>
          <a:noFill/>
        </p:spPr>
      </p:pic>
      <p:pic>
        <p:nvPicPr>
          <p:cNvPr id="1033" name="Picture 9" descr="D:\Таня\картинки\щука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733256"/>
            <a:ext cx="1991001" cy="739899"/>
          </a:xfrm>
          <a:prstGeom prst="rect">
            <a:avLst/>
          </a:prstGeom>
          <a:noFill/>
        </p:spPr>
      </p:pic>
      <p:pic>
        <p:nvPicPr>
          <p:cNvPr id="1034" name="Picture 10" descr="D:\Таня\картинки\прищепка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501008"/>
            <a:ext cx="1375251" cy="1074415"/>
          </a:xfrm>
          <a:prstGeom prst="rect">
            <a:avLst/>
          </a:prstGeom>
          <a:noFill/>
        </p:spPr>
      </p:pic>
      <p:pic>
        <p:nvPicPr>
          <p:cNvPr id="1035" name="Picture 11" descr="D:\Таня\картинки\плющ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789040"/>
            <a:ext cx="1076325" cy="1428750"/>
          </a:xfrm>
          <a:prstGeom prst="rect">
            <a:avLst/>
          </a:prstGeom>
          <a:noFill/>
        </p:spPr>
      </p:pic>
      <p:pic>
        <p:nvPicPr>
          <p:cNvPr id="1036" name="Picture 12" descr="D:\Таня\картинки\гитара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916832"/>
            <a:ext cx="1706132" cy="127959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3">
                <a:lumMod val="40000"/>
                <a:lumOff val="60000"/>
              </a:schemeClr>
            </a:outerShdw>
          </a:effectLst>
        </p:spPr>
      </p:pic>
      <p:pic>
        <p:nvPicPr>
          <p:cNvPr id="1037" name="Picture 13" descr="D:\Таня\картинки\заяц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140968"/>
            <a:ext cx="723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Положи в ящик только предметы со звуком </a:t>
            </a:r>
            <a:r>
              <a:rPr lang="en-US" dirty="0" smtClean="0"/>
              <a:t>[</a:t>
            </a:r>
            <a:r>
              <a:rPr lang="ru-RU" dirty="0" err="1" smtClean="0"/>
              <a:t>щ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2050" name="Picture 2" descr="D:\Таня\картинки\ящик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628800"/>
            <a:ext cx="3472780" cy="2604585"/>
          </a:xfrm>
          <a:prstGeom prst="rect">
            <a:avLst/>
          </a:prstGeom>
          <a:noFill/>
        </p:spPr>
      </p:pic>
      <p:pic>
        <p:nvPicPr>
          <p:cNvPr id="2051" name="Picture 3" descr="D:\Таня\картинки\шлем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1844824"/>
            <a:ext cx="1290439" cy="1290439"/>
          </a:xfrm>
          <a:prstGeom prst="rect">
            <a:avLst/>
          </a:prstGeom>
          <a:noFill/>
        </p:spPr>
      </p:pic>
      <p:pic>
        <p:nvPicPr>
          <p:cNvPr id="2052" name="Picture 4" descr="D:\Таня\картинки\чеснок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645024"/>
            <a:ext cx="1468367" cy="1074415"/>
          </a:xfrm>
          <a:prstGeom prst="rect">
            <a:avLst/>
          </a:prstGeom>
          <a:noFill/>
        </p:spPr>
      </p:pic>
      <p:pic>
        <p:nvPicPr>
          <p:cNvPr id="2053" name="Picture 5" descr="D:\Таня\картинки\щетка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725144"/>
            <a:ext cx="1074415" cy="1074415"/>
          </a:xfrm>
          <a:prstGeom prst="rect">
            <a:avLst/>
          </a:prstGeom>
          <a:noFill/>
        </p:spPr>
      </p:pic>
      <p:pic>
        <p:nvPicPr>
          <p:cNvPr id="2054" name="Picture 6" descr="D:\Таня\картинки\чайник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284984"/>
            <a:ext cx="1290439" cy="1290439"/>
          </a:xfrm>
          <a:prstGeom prst="rect">
            <a:avLst/>
          </a:prstGeom>
          <a:noFill/>
        </p:spPr>
      </p:pic>
      <p:pic>
        <p:nvPicPr>
          <p:cNvPr id="2055" name="Picture 7" descr="D:\Таня\картинки\шарик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581128"/>
            <a:ext cx="864121" cy="1296181"/>
          </a:xfrm>
          <a:prstGeom prst="rect">
            <a:avLst/>
          </a:prstGeom>
          <a:noFill/>
        </p:spPr>
      </p:pic>
      <p:pic>
        <p:nvPicPr>
          <p:cNvPr id="2056" name="Picture 8" descr="D:\Таня\картинки\клещи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844824"/>
            <a:ext cx="1429626" cy="1218431"/>
          </a:xfrm>
          <a:prstGeom prst="rect">
            <a:avLst/>
          </a:prstGeom>
          <a:noFill/>
        </p:spPr>
      </p:pic>
      <p:pic>
        <p:nvPicPr>
          <p:cNvPr id="2057" name="Picture 9" descr="D:\Таня\картинки\кирпич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5301208"/>
            <a:ext cx="1207566" cy="1146423"/>
          </a:xfrm>
          <a:prstGeom prst="rect">
            <a:avLst/>
          </a:prstGeom>
          <a:noFill/>
        </p:spPr>
      </p:pic>
      <p:pic>
        <p:nvPicPr>
          <p:cNvPr id="2058" name="Picture 10" descr="D:\Таня\картинки\плющ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509120"/>
            <a:ext cx="1076325" cy="1428750"/>
          </a:xfrm>
          <a:prstGeom prst="rect">
            <a:avLst/>
          </a:prstGeom>
          <a:noFill/>
        </p:spPr>
      </p:pic>
      <p:pic>
        <p:nvPicPr>
          <p:cNvPr id="2059" name="Picture 11" descr="D:\Таня\картинки\щит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229200"/>
            <a:ext cx="9620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16281E-7 L -0.26771 0.02105 " pathEditMode="relative" ptsTypes="AA">
                                      <p:cBhvr>
                                        <p:cTn id="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6531E-6 L -0.35434 -0.3462 " pathEditMode="relative" ptsTypes="AA">
                                      <p:cBhvr>
                                        <p:cTn id="3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05273E-6 L -0.16528 -0.3041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1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3.22849E-6 L -0.25208 -0.47201 " pathEditMode="relative" ptsTypes="AA">
                                      <p:cBhvr>
                                        <p:cTn id="5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«Вагончики»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В первом вагоне едут картинки со звуком </a:t>
            </a:r>
            <a:r>
              <a:rPr lang="en-US" sz="2800" dirty="0" smtClean="0">
                <a:solidFill>
                  <a:schemeClr val="bg1"/>
                </a:solidFill>
              </a:rPr>
              <a:t>[</a:t>
            </a:r>
            <a:r>
              <a:rPr lang="ru-RU" sz="2800" dirty="0" err="1" smtClean="0">
                <a:solidFill>
                  <a:schemeClr val="bg1"/>
                </a:solidFill>
              </a:rPr>
              <a:t>щ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r>
              <a:rPr lang="ru-RU" sz="2800" dirty="0" smtClean="0">
                <a:solidFill>
                  <a:schemeClr val="bg1"/>
                </a:solidFill>
              </a:rPr>
              <a:t> в начале слова, во втором - со звуком </a:t>
            </a:r>
            <a:r>
              <a:rPr lang="en-US" sz="2800" dirty="0" smtClean="0">
                <a:solidFill>
                  <a:schemeClr val="bg1"/>
                </a:solidFill>
              </a:rPr>
              <a:t>[</a:t>
            </a:r>
            <a:r>
              <a:rPr lang="ru-RU" sz="2800" dirty="0" err="1" smtClean="0">
                <a:solidFill>
                  <a:schemeClr val="bg1"/>
                </a:solidFill>
              </a:rPr>
              <a:t>щ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r>
              <a:rPr lang="ru-RU" sz="2800" dirty="0" smtClean="0">
                <a:solidFill>
                  <a:schemeClr val="bg1"/>
                </a:solidFill>
              </a:rPr>
              <a:t> в середине слова.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074" name="Picture 2" descr="D:\Таня\картинки\поезд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628800"/>
            <a:ext cx="6912768" cy="1728192"/>
          </a:xfrm>
          <a:prstGeom prst="rect">
            <a:avLst/>
          </a:prstGeom>
          <a:noFill/>
        </p:spPr>
      </p:pic>
      <p:pic>
        <p:nvPicPr>
          <p:cNvPr id="3075" name="Picture 3" descr="D:\Таня\картинки\щука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733256"/>
            <a:ext cx="1883296" cy="699874"/>
          </a:xfrm>
          <a:prstGeom prst="rect">
            <a:avLst/>
          </a:prstGeom>
          <a:noFill/>
        </p:spPr>
      </p:pic>
      <p:pic>
        <p:nvPicPr>
          <p:cNvPr id="3076" name="Picture 4" descr="D:\Таня\картинки\ящерицы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717032"/>
            <a:ext cx="1422298" cy="936104"/>
          </a:xfrm>
          <a:prstGeom prst="rect">
            <a:avLst/>
          </a:prstGeom>
          <a:noFill/>
        </p:spPr>
      </p:pic>
      <p:pic>
        <p:nvPicPr>
          <p:cNvPr id="3078" name="Picture 6" descr="D:\Таня\картинки\кощей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869160"/>
            <a:ext cx="940645" cy="1800200"/>
          </a:xfrm>
          <a:prstGeom prst="rect">
            <a:avLst/>
          </a:prstGeom>
          <a:noFill/>
        </p:spPr>
      </p:pic>
      <p:pic>
        <p:nvPicPr>
          <p:cNvPr id="3079" name="Picture 7" descr="D:\Таня\картинки\клещи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933056"/>
            <a:ext cx="1351830" cy="1152128"/>
          </a:xfrm>
          <a:prstGeom prst="rect">
            <a:avLst/>
          </a:prstGeom>
          <a:noFill/>
        </p:spPr>
      </p:pic>
      <p:pic>
        <p:nvPicPr>
          <p:cNvPr id="3081" name="Picture 9" descr="D:\Таня\картинки\ящик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221088"/>
            <a:ext cx="1440160" cy="1080120"/>
          </a:xfrm>
          <a:prstGeom prst="rect">
            <a:avLst/>
          </a:prstGeom>
          <a:noFill/>
        </p:spPr>
      </p:pic>
      <p:pic>
        <p:nvPicPr>
          <p:cNvPr id="3082" name="Picture 10" descr="D:\Таня\картинки\щетка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645024"/>
            <a:ext cx="1152128" cy="1152128"/>
          </a:xfrm>
          <a:prstGeom prst="rect">
            <a:avLst/>
          </a:prstGeom>
          <a:noFill/>
        </p:spPr>
      </p:pic>
      <p:pic>
        <p:nvPicPr>
          <p:cNvPr id="3083" name="Picture 11" descr="D:\Таня\картинки\щит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5517231"/>
            <a:ext cx="833567" cy="1237971"/>
          </a:xfrm>
          <a:prstGeom prst="rect">
            <a:avLst/>
          </a:prstGeom>
          <a:noFill/>
        </p:spPr>
      </p:pic>
      <p:pic>
        <p:nvPicPr>
          <p:cNvPr id="3084" name="Picture 12" descr="D:\Таня\картинки\плющ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4869160"/>
            <a:ext cx="10763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57262E-6 L 0.37014 -0.25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056E-7 L 0.31494 -0.29371 " pathEditMode="relative" ptsTypes="AA">
                                      <p:cBhvr>
                                        <p:cTn id="11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8.51064E-7 L 0.09462 -0.31452 " pathEditMode="relative" ptsTypes="AA">
                                      <p:cBhvr>
                                        <p:cTn id="1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82054E-6 L -0.10243 -0.28307 " pathEditMode="relative" ptsTypes="AA">
                                      <p:cBhvr>
                                        <p:cTn id="2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53839E-6 L 0.5276 -0.50347 " pathEditMode="relative" ptsTypes="AA">
                                      <p:cBhvr>
                                        <p:cTn id="2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8.87142E-6 L 0.06302 -0.53493 " pathEditMode="relative" ptsTypes="AA">
                                      <p:cBhvr>
                                        <p:cTn id="3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008E-6 L -0.26789 -0.52451 " pathEditMode="relative" ptsTypes="AA">
                                      <p:cBhvr>
                                        <p:cTn id="36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«Театр теней»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Догадайся, что за актер в театре теней.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039" name="Picture 15" descr="D:\Таня\картинки\прищепк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  <a:lum contrast="-100000"/>
          </a:blip>
          <a:srcRect/>
          <a:stretch>
            <a:fillRect/>
          </a:stretch>
        </p:blipFill>
        <p:spPr bwMode="auto">
          <a:xfrm>
            <a:off x="3059832" y="2420888"/>
            <a:ext cx="1382554" cy="1080120"/>
          </a:xfrm>
          <a:prstGeom prst="rect">
            <a:avLst/>
          </a:prstGeom>
          <a:noFill/>
        </p:spPr>
      </p:pic>
      <p:pic>
        <p:nvPicPr>
          <p:cNvPr id="1040" name="Picture 16" descr="D:\Таня\картинки\овощи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  <a:lum bright="57000"/>
          </a:blip>
          <a:srcRect/>
          <a:stretch>
            <a:fillRect/>
          </a:stretch>
        </p:blipFill>
        <p:spPr bwMode="auto">
          <a:xfrm>
            <a:off x="3059832" y="4509120"/>
            <a:ext cx="1853952" cy="1158720"/>
          </a:xfrm>
          <a:prstGeom prst="rect">
            <a:avLst/>
          </a:prstGeom>
          <a:noFill/>
        </p:spPr>
      </p:pic>
      <p:pic>
        <p:nvPicPr>
          <p:cNvPr id="1041" name="Picture 17" descr="D:\Таня\картинки\лещ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bright="100000" contrast="-100000"/>
          </a:blip>
          <a:srcRect/>
          <a:stretch>
            <a:fillRect/>
          </a:stretch>
        </p:blipFill>
        <p:spPr bwMode="auto">
          <a:xfrm>
            <a:off x="5364088" y="1916832"/>
            <a:ext cx="1850606" cy="1080120"/>
          </a:xfrm>
          <a:prstGeom prst="rect">
            <a:avLst/>
          </a:prstGeom>
          <a:noFill/>
        </p:spPr>
      </p:pic>
      <p:pic>
        <p:nvPicPr>
          <p:cNvPr id="1042" name="Picture 18" descr="D:\Таня\картинки\ящи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grayscl/>
            <a:lum contrast="-100000"/>
          </a:blip>
          <a:srcRect/>
          <a:stretch>
            <a:fillRect/>
          </a:stretch>
        </p:blipFill>
        <p:spPr bwMode="auto">
          <a:xfrm>
            <a:off x="6516216" y="5301208"/>
            <a:ext cx="1728192" cy="1296144"/>
          </a:xfrm>
          <a:prstGeom prst="rect">
            <a:avLst/>
          </a:prstGeom>
          <a:noFill/>
        </p:spPr>
      </p:pic>
      <p:pic>
        <p:nvPicPr>
          <p:cNvPr id="1043" name="Picture 19" descr="D:\Таня\картинки\щит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  <a:lum contrast="-100000"/>
          </a:blip>
          <a:srcRect/>
          <a:stretch>
            <a:fillRect/>
          </a:stretch>
        </p:blipFill>
        <p:spPr bwMode="auto">
          <a:xfrm>
            <a:off x="611560" y="2060848"/>
            <a:ext cx="962025" cy="1428750"/>
          </a:xfrm>
          <a:prstGeom prst="rect">
            <a:avLst/>
          </a:prstGeom>
          <a:noFill/>
        </p:spPr>
      </p:pic>
      <p:pic>
        <p:nvPicPr>
          <p:cNvPr id="1044" name="Picture 20" descr="D:\Таня\картинки\щенок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  <a:lum bright="100000" contrast="27000"/>
          </a:blip>
          <a:srcRect/>
          <a:stretch>
            <a:fillRect/>
          </a:stretch>
        </p:blipFill>
        <p:spPr bwMode="auto">
          <a:xfrm>
            <a:off x="251520" y="5085184"/>
            <a:ext cx="981075" cy="1428750"/>
          </a:xfrm>
          <a:prstGeom prst="rect">
            <a:avLst/>
          </a:prstGeom>
          <a:noFill/>
        </p:spPr>
      </p:pic>
      <p:pic>
        <p:nvPicPr>
          <p:cNvPr id="1045" name="Picture 21" descr="D:\Таня\картинки\щука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contrast="-100000"/>
          </a:blip>
          <a:srcRect/>
          <a:stretch>
            <a:fillRect/>
          </a:stretch>
        </p:blipFill>
        <p:spPr bwMode="auto">
          <a:xfrm>
            <a:off x="6516216" y="3429000"/>
            <a:ext cx="2315344" cy="860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2555776" y="980728"/>
            <a:ext cx="4175125" cy="12239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4000" dirty="0" smtClean="0">
                <a:solidFill>
                  <a:srgbClr val="E9FBC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МОЛОДЕЦ!</a:t>
            </a:r>
            <a:endParaRPr lang="ru-RU" sz="4000" dirty="0">
              <a:solidFill>
                <a:srgbClr val="E9FBC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3" name="Picture 5" descr="7f87cd8f85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2349500"/>
            <a:ext cx="3241675" cy="3241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6462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Литература:</a:t>
            </a:r>
          </a:p>
          <a:p>
            <a:r>
              <a:rPr lang="ru-RU" dirty="0" smtClean="0"/>
              <a:t>1. </a:t>
            </a:r>
            <a:r>
              <a:rPr lang="en-US" dirty="0" smtClean="0"/>
              <a:t>https://yandex.ru/images/search?text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43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Назови картинки со звуком [щ]</vt:lpstr>
      <vt:lpstr>Положи в ящик только предметы со звуком [щ]</vt:lpstr>
      <vt:lpstr>«Вагончики» В первом вагоне едут картинки со звуком [щ] в начале слова, во втором - со звуком [щ] в середине слова.</vt:lpstr>
      <vt:lpstr>«Театр теней» Догадайся, что за актер в театре теней.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 картинки со звуком [щ]</dc:title>
  <dc:creator>Санек</dc:creator>
  <cp:lastModifiedBy>Санек</cp:lastModifiedBy>
  <cp:revision>12</cp:revision>
  <dcterms:created xsi:type="dcterms:W3CDTF">2014-06-26T06:46:02Z</dcterms:created>
  <dcterms:modified xsi:type="dcterms:W3CDTF">2015-08-19T09:51:27Z</dcterms:modified>
</cp:coreProperties>
</file>