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70" r:id="rId9"/>
    <p:sldId id="271" r:id="rId10"/>
    <p:sldId id="257" r:id="rId11"/>
    <p:sldId id="260" r:id="rId12"/>
    <p:sldId id="266" r:id="rId13"/>
    <p:sldId id="267" r:id="rId14"/>
    <p:sldId id="268" r:id="rId15"/>
    <p:sldId id="269" r:id="rId16"/>
    <p:sldId id="259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99"/>
    <a:srgbClr val="F9D9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100" d="100"/>
          <a:sy n="100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ku4mina.ucoz.ru/index/0-2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ku4mina.ucoz.ru/index/0-2" TargetMode="Externa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566725-a2aea034d42df6f5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428604"/>
            <a:ext cx="1500188" cy="15001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1234353658_ramka-u-okna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06" t="3125" r="7031" b="8333"/>
          <a:stretch>
            <a:fillRect/>
          </a:stretch>
        </p:blipFill>
        <p:spPr>
          <a:xfrm>
            <a:off x="0" y="-24"/>
            <a:ext cx="9197820" cy="6858024"/>
          </a:xfrm>
          <a:prstGeom prst="rect">
            <a:avLst/>
          </a:prstGeom>
        </p:spPr>
      </p:pic>
      <p:pic>
        <p:nvPicPr>
          <p:cNvPr id="11" name="Рисунок 10" descr="da3927222ce7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4286256"/>
            <a:ext cx="2952749" cy="221456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14282" y="6215082"/>
            <a:ext cx="1204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ma-SE" sz="800" dirty="0" smtClean="0">
                <a:solidFill>
                  <a:srgbClr val="002060"/>
                </a:solidFill>
                <a:hlinkClick r:id="rId5"/>
              </a:rPr>
              <a:t>http://ku4mina.ucoz.ru/</a:t>
            </a:r>
            <a:endParaRPr lang="ru-RU" sz="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566725-a2aea034d42df6f5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214290"/>
            <a:ext cx="1500198" cy="1500198"/>
          </a:xfrm>
          <a:prstGeom prst="rect">
            <a:avLst/>
          </a:prstGeom>
        </p:spPr>
      </p:pic>
      <p:pic>
        <p:nvPicPr>
          <p:cNvPr id="10" name="Рисунок 9" descr="1234353658_ramka-u-okna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06" t="3125" r="7031" b="8333"/>
          <a:stretch>
            <a:fillRect/>
          </a:stretch>
        </p:blipFill>
        <p:spPr>
          <a:xfrm>
            <a:off x="0" y="-24"/>
            <a:ext cx="9197820" cy="6858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 descr="da3927222ce7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4286256"/>
            <a:ext cx="2952749" cy="221456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282" y="6215082"/>
            <a:ext cx="1204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ma-SE" sz="800" dirty="0" smtClean="0">
                <a:solidFill>
                  <a:srgbClr val="002060"/>
                </a:solidFill>
                <a:hlinkClick r:id="rId5"/>
              </a:rPr>
              <a:t>http://ku4mina.ucoz.ru/</a:t>
            </a:r>
            <a:endParaRPr lang="ru-RU" sz="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143800" cy="8461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0009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76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6" y="2174875"/>
            <a:ext cx="36147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6143668" cy="7032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ku4mina.ucoz.ru/index/0-2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234353658_ramka-u-okna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06" t="3125" r="7031" b="8333"/>
          <a:stretch>
            <a:fillRect/>
          </a:stretch>
        </p:blipFill>
        <p:spPr>
          <a:xfrm>
            <a:off x="-32" y="1"/>
            <a:ext cx="9197820" cy="6858024"/>
          </a:xfrm>
          <a:prstGeom prst="rect">
            <a:avLst/>
          </a:prstGeom>
        </p:spPr>
      </p:pic>
      <p:pic>
        <p:nvPicPr>
          <p:cNvPr id="11" name="Рисунок 10" descr="da3927222ce7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4286256"/>
            <a:ext cx="2952749" cy="22145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AFCD-D041-414A-AF65-E0B4C056E6B8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5225-ABA5-4870-A964-178ACC20C5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282" y="6215082"/>
            <a:ext cx="1204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ma-SE" sz="800" dirty="0" smtClean="0">
                <a:solidFill>
                  <a:srgbClr val="002060"/>
                </a:solidFill>
                <a:hlinkClick r:id="rId15"/>
              </a:rPr>
              <a:t>http://ku4mina.ucoz.ru/</a:t>
            </a:r>
            <a:endParaRPr lang="ru-RU" sz="800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411/94689460.88/0_6396f_514793a9_XL" TargetMode="External"/><Relationship Id="rId2" Type="http://schemas.openxmlformats.org/officeDocument/2006/relationships/hyperlink" Target="http://i.allday.ru/uploads/posts/2009-02/1234353658_ramka-u-okna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41.radikal.ru/i092/1206/2b/da3927222ce7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КАРТОТЕКА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ОПЫТОВ </a:t>
            </a:r>
            <a:br>
              <a:rPr lang="ru-RU" sz="3600" b="1" dirty="0" smtClean="0"/>
            </a:br>
            <a:r>
              <a:rPr lang="ru-RU" sz="3600" b="1" dirty="0" smtClean="0"/>
              <a:t>ПО  ДЕТСКОМУ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ЭКСПЕРИМЕНТИРОВАНИЮ</a:t>
            </a:r>
            <a:r>
              <a:rPr lang="ru-RU" sz="3600" b="1" dirty="0" smtClean="0"/>
              <a:t>. </a:t>
            </a:r>
            <a:endParaRPr lang="ru-RU" sz="6600" b="1" dirty="0">
              <a:solidFill>
                <a:srgbClr val="006699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5445224"/>
            <a:ext cx="3704456" cy="50405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Подготовила: воспитатель МБДОУ детский сад «Незабудка» </a:t>
            </a:r>
            <a:r>
              <a:rPr lang="ru-RU" dirty="0" err="1" smtClean="0"/>
              <a:t>Гречихина</a:t>
            </a:r>
            <a:r>
              <a:rPr lang="ru-RU" dirty="0" smtClean="0"/>
              <a:t> Оксана Павловна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7163072" cy="3492103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МАТЕРИАЛЫ</a:t>
            </a:r>
            <a:r>
              <a:rPr lang="ru-RU" sz="1600" b="0" dirty="0" smtClean="0"/>
              <a:t>: (на каждую пару детей).</a:t>
            </a:r>
            <a:br>
              <a:rPr lang="ru-RU" sz="1600" b="0" dirty="0" smtClean="0"/>
            </a:br>
            <a:r>
              <a:rPr lang="ru-RU" sz="1600" b="0" dirty="0" smtClean="0"/>
              <a:t>Стул.</a:t>
            </a:r>
            <a:br>
              <a:rPr lang="ru-RU" sz="1600" b="0" dirty="0" smtClean="0"/>
            </a:br>
            <a:r>
              <a:rPr lang="ru-RU" sz="1600" dirty="0" smtClean="0"/>
              <a:t>Карта измерений стула</a:t>
            </a:r>
            <a:r>
              <a:rPr lang="ru-RU" sz="1600" b="0" dirty="0" smtClean="0"/>
              <a:t> (рисунок вверху).</a:t>
            </a:r>
            <a:br>
              <a:rPr lang="ru-RU" sz="1600" b="0" dirty="0" smtClean="0"/>
            </a:br>
            <a:r>
              <a:rPr lang="ru-RU" sz="1600" b="0" dirty="0" smtClean="0"/>
              <a:t>Тапочек, шарфик, карандаш для «измерения» стула.</a:t>
            </a:r>
            <a:br>
              <a:rPr lang="ru-RU" sz="1600" b="0" dirty="0" smtClean="0"/>
            </a:br>
            <a:r>
              <a:rPr lang="ru-RU" sz="1600" b="0" dirty="0" smtClean="0"/>
              <a:t>Рулетка строительная.</a:t>
            </a:r>
            <a:br>
              <a:rPr lang="ru-RU" sz="1600" b="0" dirty="0" smtClean="0"/>
            </a:br>
            <a:r>
              <a:rPr lang="ru-RU" sz="1600" dirty="0" smtClean="0"/>
              <a:t>ДЕЙСТВИЯ: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1. Измерить </a:t>
            </a:r>
            <a:r>
              <a:rPr lang="ru-RU" sz="1600" b="0" dirty="0" smtClean="0"/>
              <a:t>стул </a:t>
            </a:r>
            <a:r>
              <a:rPr lang="ru-RU" sz="1600" b="0" dirty="0" err="1" smtClean="0"/>
              <a:t>тапочком</a:t>
            </a:r>
            <a:r>
              <a:rPr lang="ru-RU" sz="1600" b="0" dirty="0" smtClean="0"/>
              <a:t>, внести результат в карту.</a:t>
            </a:r>
            <a:br>
              <a:rPr lang="ru-RU" sz="1600" b="0" dirty="0" smtClean="0"/>
            </a:br>
            <a:r>
              <a:rPr lang="ru-RU" sz="1600" b="0" dirty="0" smtClean="0"/>
              <a:t>2. Измерить </a:t>
            </a:r>
            <a:r>
              <a:rPr lang="ru-RU" sz="1600" b="0" dirty="0" smtClean="0"/>
              <a:t>стул шарфиком, внести результат в карту.</a:t>
            </a:r>
            <a:br>
              <a:rPr lang="ru-RU" sz="1600" b="0" dirty="0" smtClean="0"/>
            </a:br>
            <a:r>
              <a:rPr lang="ru-RU" sz="1600" b="0" dirty="0" smtClean="0"/>
              <a:t>3. Измерить </a:t>
            </a:r>
            <a:r>
              <a:rPr lang="ru-RU" sz="1600" b="0" dirty="0" smtClean="0"/>
              <a:t>стул карандашом, внести результат в карту.</a:t>
            </a:r>
            <a:br>
              <a:rPr lang="ru-RU" sz="1600" b="0" dirty="0" smtClean="0"/>
            </a:br>
            <a:r>
              <a:rPr lang="ru-RU" sz="1600" b="0" dirty="0" smtClean="0"/>
              <a:t>4. Измерить </a:t>
            </a:r>
            <a:r>
              <a:rPr lang="ru-RU" sz="1600" b="0" dirty="0" smtClean="0"/>
              <a:t>стул рулеткой, внести результат в карту.</a:t>
            </a:r>
            <a:br>
              <a:rPr lang="ru-RU" sz="1600" b="0" dirty="0" smtClean="0"/>
            </a:br>
            <a:r>
              <a:rPr lang="ru-RU" sz="1600" b="0" dirty="0" smtClean="0"/>
              <a:t>5. Сравнить </a:t>
            </a:r>
            <a:r>
              <a:rPr lang="ru-RU" sz="1600" b="0" dirty="0" smtClean="0"/>
              <a:t>результаты с результатами своих «коллег».</a:t>
            </a:r>
            <a:br>
              <a:rPr lang="ru-RU" sz="1600" b="0" dirty="0" smtClean="0"/>
            </a:br>
            <a:r>
              <a:rPr lang="ru-RU" sz="1600" b="0" dirty="0" smtClean="0"/>
              <a:t>6. Сделать </a:t>
            </a:r>
            <a:r>
              <a:rPr lang="ru-RU" sz="1600" b="0" dirty="0" smtClean="0"/>
              <a:t>вывод о том, что только результат измерений рулеткой у </a:t>
            </a:r>
            <a:r>
              <a:rPr lang="ru-RU" sz="1600" b="0" dirty="0" smtClean="0"/>
              <a:t>всех</a:t>
            </a:r>
            <a:br>
              <a:rPr lang="ru-RU" sz="1600" b="0" dirty="0" smtClean="0"/>
            </a:br>
            <a:r>
              <a:rPr lang="ru-RU" sz="1600" b="0" dirty="0" smtClean="0"/>
              <a:t>           одинаков</a:t>
            </a:r>
            <a:r>
              <a:rPr lang="ru-RU" sz="1600" b="0" dirty="0" smtClean="0"/>
              <a:t>, а, следовательно, верен.</a:t>
            </a:r>
            <a:br>
              <a:rPr lang="ru-RU" sz="1600" b="0" dirty="0" smtClean="0"/>
            </a:br>
            <a:r>
              <a:rPr lang="ru-RU" sz="1600" dirty="0" smtClean="0"/>
              <a:t>РЕЗУЛЬТАТ:</a:t>
            </a:r>
            <a:r>
              <a:rPr lang="ru-RU" sz="1600" b="0" dirty="0" smtClean="0"/>
              <a:t> </a:t>
            </a:r>
            <a:br>
              <a:rPr lang="ru-RU" sz="1600" b="0" dirty="0" smtClean="0"/>
            </a:br>
            <a:r>
              <a:rPr lang="ru-RU" sz="1600" b="0" dirty="0" smtClean="0"/>
              <a:t>Для точных измерений нужен точный инструмент.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1268761"/>
            <a:ext cx="7772400" cy="1296143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ОПЫТ «ИЗМЕРИМ СТУЛ»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1" y="836713"/>
            <a:ext cx="5760641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«НЕ ВЕРЬ ГЛАЗАМ СВОИМ»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1" y="2492896"/>
            <a:ext cx="7235081" cy="3384375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МАТЕРИАЛЫ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Табличка </a:t>
            </a:r>
            <a:r>
              <a:rPr lang="ru-RU" sz="1400" dirty="0" smtClean="0">
                <a:solidFill>
                  <a:schemeClr val="tx1"/>
                </a:solidFill>
              </a:rPr>
              <a:t>«Измерение длины» для каждого ребёнка.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Линейка </a:t>
            </a:r>
            <a:r>
              <a:rPr lang="ru-RU" sz="1400" dirty="0" smtClean="0">
                <a:solidFill>
                  <a:schemeClr val="tx1"/>
                </a:solidFill>
              </a:rPr>
              <a:t>для каждого ребёнка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ДЕЙСТВИЯ: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</a:t>
            </a:r>
            <a:r>
              <a:rPr lang="ru-RU" sz="1400" dirty="0" smtClean="0">
                <a:solidFill>
                  <a:schemeClr val="tx1"/>
                </a:solidFill>
              </a:rPr>
              <a:t>Предложить детям взглянуть на два отрезка и сделать вывод: равны ли отрезки.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 Визуально </a:t>
            </a:r>
            <a:r>
              <a:rPr lang="ru-RU" sz="1400" dirty="0" smtClean="0">
                <a:solidFill>
                  <a:schemeClr val="tx1"/>
                </a:solidFill>
              </a:rPr>
              <a:t>отрезки кажутся разными по длине.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 Предложить </a:t>
            </a:r>
            <a:r>
              <a:rPr lang="ru-RU" sz="1400" dirty="0" smtClean="0">
                <a:solidFill>
                  <a:schemeClr val="tx1"/>
                </a:solidFill>
              </a:rPr>
              <a:t>измерить оба отрезка с помощью линейки.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            Измерение </a:t>
            </a:r>
            <a:r>
              <a:rPr lang="ru-RU" sz="1400" dirty="0" smtClean="0">
                <a:solidFill>
                  <a:schemeClr val="tx1"/>
                </a:solidFill>
              </a:rPr>
              <a:t>точным прибором (линейкой) покажет, что оба отрезка одинаковы </a:t>
            </a:r>
            <a:r>
              <a:rPr lang="ru-RU" sz="1400" dirty="0" smtClean="0">
                <a:solidFill>
                  <a:schemeClr val="tx1"/>
                </a:solidFill>
              </a:rPr>
              <a:t>по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           длине.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РЕЗУЛЬТАТ: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Часто глаз не может точно определить, равны ли по длине отрезки. Для точного измерения необходима линейка.</a:t>
            </a:r>
          </a:p>
          <a:p>
            <a:pPr lvl="0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52737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СВОЙСТВА ВОСКА»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060848"/>
            <a:ext cx="6120680" cy="3960440"/>
          </a:xfrm>
        </p:spPr>
        <p:txBody>
          <a:bodyPr>
            <a:normAutofit fontScale="40000" lnSpcReduction="20000"/>
          </a:bodyPr>
          <a:lstStyle/>
          <a:p>
            <a:r>
              <a:rPr lang="ru-RU" sz="4300" dirty="0" smtClean="0">
                <a:solidFill>
                  <a:schemeClr val="tx1"/>
                </a:solidFill>
              </a:rPr>
              <a:t>МАТЕРИАЛЫ</a:t>
            </a:r>
            <a:r>
              <a:rPr lang="ru-RU" sz="43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4300" dirty="0" smtClean="0">
                <a:solidFill>
                  <a:schemeClr val="tx1"/>
                </a:solidFill>
              </a:rPr>
              <a:t>Восковая свеча.</a:t>
            </a:r>
          </a:p>
          <a:p>
            <a:pPr lvl="0"/>
            <a:r>
              <a:rPr lang="ru-RU" sz="4300" dirty="0" smtClean="0">
                <a:solidFill>
                  <a:schemeClr val="tx1"/>
                </a:solidFill>
              </a:rPr>
              <a:t>Зажигалка.</a:t>
            </a:r>
          </a:p>
          <a:p>
            <a:pPr lvl="0"/>
            <a:r>
              <a:rPr lang="ru-RU" sz="4300" dirty="0" smtClean="0">
                <a:solidFill>
                  <a:schemeClr val="tx1"/>
                </a:solidFill>
              </a:rPr>
              <a:t>Подставка для свечи.</a:t>
            </a:r>
          </a:p>
          <a:p>
            <a:pPr lvl="0"/>
            <a:r>
              <a:rPr lang="ru-RU" sz="4300" dirty="0" smtClean="0">
                <a:solidFill>
                  <a:schemeClr val="tx1"/>
                </a:solidFill>
              </a:rPr>
              <a:t>Лист пластика или мисочка. 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ДЕЙСТВИЯ: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1.Изучаем внешний вид восковой свечи.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2.Нагреваем свечу (воск).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3.Охлаждаем свечу (воск).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РЕЗУЛЬТАТ: </a:t>
            </a:r>
          </a:p>
          <a:p>
            <a:r>
              <a:rPr lang="ru-RU" sz="4300" dirty="0" smtClean="0">
                <a:solidFill>
                  <a:schemeClr val="tx1"/>
                </a:solidFill>
              </a:rPr>
              <a:t> Воск - твердое вещество, когда он нагревается, он тает и становится жидким. Затем он застывает и вновь становится твердым. Воск способен изменяться снова и снова.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80728"/>
            <a:ext cx="7772400" cy="15841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СВОЙСТВА ТВЕРДОГО ТЕЛА И ЖИДКОСТИ».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1" y="2906713"/>
            <a:ext cx="6408713" cy="3186583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МАТЕРИАЛЫ</a:t>
            </a:r>
            <a:r>
              <a:rPr lang="ru-RU" sz="1400" dirty="0" smtClean="0">
                <a:solidFill>
                  <a:schemeClr val="tx1"/>
                </a:solidFill>
              </a:rPr>
              <a:t>: 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Стаканчики с вареньем, металлические пластинки. 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Стаканчики.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Соль.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Вода.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ДЕЙСТВИЯ: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1.Опустить палец в варенье.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2. Попробовать проткнуть пальцем сталь (стекло).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3. Перелить воду из одного стакана в другой.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4.Налить  воды в стакан с солью.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РЕЗУЛЬТАТ: Палец по-разному проходит сквозь вещества, т.к. частички из которых они состоят, по-разному расположены. (Молекулы и молекулярная структура веществ).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«ПРЕВРАЩЕНИЕ ЖИДКОСТИ В ГАЗ И ЕЁ ИСПАРЕНИЕ».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132857"/>
            <a:ext cx="6264696" cy="35283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МАТЕРИАЛЫ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Спиртовка (осторожное обращение с огнем).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Вода.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Емкость для воды.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Два платка, одинаковые по размеру и ткани.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ДЕЙСТВИЯ: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На огне спиртовки довести воду до кипения.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Наблюдать за паром.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Свернуть два платка вчетверо.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Намочить их в воде.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Положить их на солнце.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РЕЗУЛЬТАТ: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При нагревании вода испаряется, то есть превращается в пар (газ). Так исчезают лужи после дождя, высыхает земля, белье после стирки. Чем больше поверхность испарения, тем быстрее поверхность сохнёт.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64705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 </a:t>
            </a:r>
            <a:r>
              <a:rPr lang="ru-RU" dirty="0" smtClean="0"/>
              <a:t>ВОЗДУХ ИМЕЕТ МАССУ (ВЕС)».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1" y="1916833"/>
            <a:ext cx="6624737" cy="41044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МАТЕРИАЛЫ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Два одинаковых воздушных шарика.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Нитки.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Стержень.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Иголка.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ДЕЙСТВИЯ: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Надуть шары (одинаково).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Закрепить на концах стержня.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Привязать нитку к середине стержня, чтобы он висел параллельно земле.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Проколите один из шаров иголкой.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РЕЗУЛЬТАТ: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Ровно висящий стержень перевешивается в сторону целого шара, т.к. воздуха в нём теперь больше и он тяжелее сдутого, в котором воздуха мало.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Использованные ресурсы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413338"/>
            <a:ext cx="792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hlinkClick r:id="rId2"/>
              </a:rPr>
              <a:t>http://i.allday.ru/uploads/posts/2009-02/1234353658_ramka-u-okna.jpg</a:t>
            </a:r>
            <a:r>
              <a:rPr lang="ru-RU" sz="1400" dirty="0"/>
              <a:t> - ОКНО;</a:t>
            </a:r>
          </a:p>
          <a:p>
            <a:r>
              <a:rPr lang="ru-RU" sz="1400" u="sng" dirty="0">
                <a:hlinkClick r:id="rId3"/>
              </a:rPr>
              <a:t>http://img-fotki.yandex.ru/get/5411/94689460.88/0_6396f_514793a9_XL</a:t>
            </a:r>
            <a:r>
              <a:rPr lang="ru-RU" sz="1400" dirty="0"/>
              <a:t> - ПЛЮЩ;</a:t>
            </a:r>
          </a:p>
          <a:p>
            <a:r>
              <a:rPr lang="ru-RU" sz="1400" u="sng" dirty="0">
                <a:hlinkClick r:id="rId4"/>
              </a:rPr>
              <a:t>http://s41.radikal.ru/i092/1206/2b/da3927222ce7.jpg</a:t>
            </a:r>
            <a:r>
              <a:rPr lang="ru-RU" sz="1400" dirty="0"/>
              <a:t> - КОШКА.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 «ИЗМЕРИМ РОСТ»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59632" y="2420888"/>
            <a:ext cx="6696744" cy="309634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МАТЕРИАЛЫ: </a:t>
            </a:r>
          </a:p>
          <a:p>
            <a:pPr lvl="0"/>
            <a:r>
              <a:rPr lang="ru-RU" dirty="0" smtClean="0"/>
              <a:t>Ростомер.</a:t>
            </a:r>
          </a:p>
          <a:p>
            <a:pPr lvl="0"/>
            <a:r>
              <a:rPr lang="ru-RU" dirty="0" smtClean="0"/>
              <a:t>Линейка.</a:t>
            </a:r>
          </a:p>
          <a:p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Стать спиной и пятками плотно к стене.</a:t>
            </a:r>
          </a:p>
          <a:p>
            <a:pPr lvl="0"/>
            <a:r>
              <a:rPr lang="ru-RU" dirty="0" smtClean="0"/>
              <a:t>Приложить линейку к макушке измеряемого ребёнка, плотно к ростомеру.</a:t>
            </a:r>
          </a:p>
          <a:p>
            <a:pPr lvl="0"/>
            <a:r>
              <a:rPr lang="ru-RU" dirty="0" smtClean="0"/>
              <a:t>Отметить рост на ростомере.</a:t>
            </a:r>
          </a:p>
          <a:p>
            <a:r>
              <a:rPr lang="ru-RU" dirty="0" smtClean="0"/>
              <a:t>РЕЗУЛЬТАТ: </a:t>
            </a:r>
          </a:p>
          <a:p>
            <a:r>
              <a:rPr lang="ru-RU" dirty="0" smtClean="0"/>
              <a:t>Правильно измерить рост можно только с помощью специального медицинского измерительного прибора.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ОПЫТ</a:t>
            </a:r>
            <a:r>
              <a:rPr lang="ru-RU" sz="3100" b="1" dirty="0" smtClean="0"/>
              <a:t> 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/>
              <a:t>«</a:t>
            </a:r>
            <a:r>
              <a:rPr lang="ru-RU" sz="3100" dirty="0" smtClean="0"/>
              <a:t>ВЗВЕШИВАЕМ ВЕСАМИ И КАНТОРОМ».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1"/>
            <a:ext cx="6768752" cy="42050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Кантор.</a:t>
            </a:r>
          </a:p>
          <a:p>
            <a:pPr lvl="0"/>
            <a:r>
              <a:rPr lang="ru-RU" dirty="0" smtClean="0"/>
              <a:t> Весы аптекарские с разновесами.</a:t>
            </a:r>
          </a:p>
          <a:p>
            <a:pPr lvl="0"/>
            <a:r>
              <a:rPr lang="ru-RU" dirty="0" smtClean="0"/>
              <a:t>Небольшие предметы для взвешивания.</a:t>
            </a:r>
          </a:p>
          <a:p>
            <a:pPr lvl="0"/>
            <a:r>
              <a:rPr lang="ru-RU" dirty="0" smtClean="0"/>
              <a:t>Карта для записи результатов.</a:t>
            </a:r>
          </a:p>
          <a:p>
            <a:pPr>
              <a:buNone/>
            </a:pPr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Взвесить один предмет кантором.</a:t>
            </a:r>
          </a:p>
          <a:p>
            <a:pPr lvl="0"/>
            <a:r>
              <a:rPr lang="ru-RU" dirty="0" smtClean="0"/>
              <a:t>Перевесить этот же предмет на аптекарских весах.</a:t>
            </a:r>
          </a:p>
          <a:p>
            <a:pPr lvl="0"/>
            <a:r>
              <a:rPr lang="ru-RU" dirty="0" smtClean="0"/>
              <a:t>Сделать «запись» результатов.</a:t>
            </a:r>
          </a:p>
          <a:p>
            <a:pPr lvl="0"/>
            <a:r>
              <a:rPr lang="ru-RU" dirty="0" smtClean="0"/>
              <a:t>Сделать вывод о том, где измерение точнее.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pPr lvl="0"/>
            <a:r>
              <a:rPr lang="ru-RU" dirty="0" smtClean="0"/>
              <a:t>Аптекарские весы более точные. Их используют при взвешивании лекарств.</a:t>
            </a:r>
          </a:p>
          <a:p>
            <a:pPr lvl="0"/>
            <a:r>
              <a:rPr lang="ru-RU" dirty="0" smtClean="0"/>
              <a:t>Кантор менее точный инструмент, его лучше использовать для более крупных предметов.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ОПЫТ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ИЗМЕРИМ ТЕМПЕРАТУРУ СВОЕГО ТЕЛА».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6912768" cy="3849291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МАТЕРИАЛЫ: </a:t>
            </a:r>
            <a:endParaRPr lang="ru-RU" dirty="0" smtClean="0"/>
          </a:p>
          <a:p>
            <a:pPr lvl="0"/>
            <a:r>
              <a:rPr lang="ru-RU" dirty="0" smtClean="0"/>
              <a:t>Термометр </a:t>
            </a:r>
            <a:r>
              <a:rPr lang="ru-RU" dirty="0" smtClean="0"/>
              <a:t>медицинский электронный (на каждого ребёнка).</a:t>
            </a:r>
          </a:p>
          <a:p>
            <a:pPr lvl="0"/>
            <a:r>
              <a:rPr lang="ru-RU" dirty="0" smtClean="0"/>
              <a:t>Часы.</a:t>
            </a:r>
          </a:p>
          <a:p>
            <a:pPr>
              <a:buNone/>
            </a:pPr>
            <a:r>
              <a:rPr lang="ru-RU" dirty="0" smtClean="0"/>
              <a:t>ДЕЙСТВИЯ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Включить термометр.</a:t>
            </a:r>
          </a:p>
          <a:p>
            <a:pPr lvl="0"/>
            <a:r>
              <a:rPr lang="ru-RU" dirty="0" smtClean="0"/>
              <a:t>Поставить его под мышку.</a:t>
            </a:r>
          </a:p>
          <a:p>
            <a:pPr lvl="0"/>
            <a:r>
              <a:rPr lang="ru-RU" dirty="0" smtClean="0"/>
              <a:t>Подождать 3 минуты или до сигнала термометра.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r>
              <a:rPr lang="ru-RU" dirty="0" smtClean="0"/>
              <a:t>У всех людей температура 36,5 градусов. Плюс – минус один – два градуса.</a:t>
            </a:r>
          </a:p>
          <a:p>
            <a:r>
              <a:rPr lang="ru-RU" dirty="0" smtClean="0"/>
              <a:t>Это нормальная температура тела. Если выше – необходимо обратится к врачу.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ОПЫТ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 </a:t>
            </a:r>
            <a:r>
              <a:rPr lang="ru-RU" sz="3600" dirty="0" smtClean="0"/>
              <a:t>ИЗМЕРЯЕМ ТЕМПЕРАТУРУ ВОДЫ И ВОДУХА».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564904"/>
            <a:ext cx="6480720" cy="35612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Термометр для измерения температуры воздуха (на каждого ребёнка).</a:t>
            </a:r>
          </a:p>
          <a:p>
            <a:pPr lvl="0"/>
            <a:r>
              <a:rPr lang="ru-RU" dirty="0" smtClean="0"/>
              <a:t>Термометр для измерения температуры воды (на каждого ребёнка).</a:t>
            </a:r>
          </a:p>
          <a:p>
            <a:pPr lvl="0"/>
            <a:r>
              <a:rPr lang="ru-RU" dirty="0" smtClean="0"/>
              <a:t>Емкости с водой разной температуры.</a:t>
            </a:r>
          </a:p>
          <a:p>
            <a:pPr>
              <a:buNone/>
            </a:pPr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Положить термометры для воздуха между оконными рамами, на пол возле входной двери.</a:t>
            </a:r>
          </a:p>
          <a:p>
            <a:pPr lvl="0"/>
            <a:r>
              <a:rPr lang="ru-RU" dirty="0" smtClean="0"/>
              <a:t>Термометры  для воды  положить в ёмкости с водой.</a:t>
            </a:r>
          </a:p>
          <a:p>
            <a:pPr lvl="0"/>
            <a:r>
              <a:rPr lang="ru-RU" dirty="0" smtClean="0"/>
              <a:t>Вынуть термометры, зафиксировать результаты в карте опыта.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r>
              <a:rPr lang="ru-RU" dirty="0" smtClean="0"/>
              <a:t>Для измерения температуры необходим специальный прибор – термометр. Он может быть предназначен либо для воды, либо для воздуха. В одно и то же время температура воздуха в одном и том же помещении может быть разной. Температура воды также бывает разной.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КАК СДЕЛАТЬ ЭКВАТОР?»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92896"/>
            <a:ext cx="6336704" cy="363326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В данном опыте нет специальных материалов. Опыт предполагает взаимодействие непосредственно детей между собой.</a:t>
            </a:r>
          </a:p>
          <a:p>
            <a:pPr>
              <a:buNone/>
            </a:pPr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Предложить детям представить большой воздушный шар.</a:t>
            </a:r>
          </a:p>
          <a:p>
            <a:pPr lvl="0"/>
            <a:r>
              <a:rPr lang="ru-RU" dirty="0" smtClean="0"/>
              <a:t>Взявшись за руки построить круг – хоровод.</a:t>
            </a:r>
          </a:p>
          <a:p>
            <a:pPr lvl="0"/>
            <a:r>
              <a:rPr lang="ru-RU" dirty="0" smtClean="0"/>
              <a:t>Линия соединённых рук и будет экватором, если предположить что дети обнимают огромный шар – Землю.</a:t>
            </a:r>
          </a:p>
          <a:p>
            <a:pPr>
              <a:buNone/>
            </a:pPr>
            <a:r>
              <a:rPr lang="ru-RU" dirty="0" smtClean="0"/>
              <a:t>РЕЗУЛЬТАТ:</a:t>
            </a:r>
          </a:p>
          <a:p>
            <a:r>
              <a:rPr lang="ru-RU" dirty="0" smtClean="0"/>
              <a:t>Небольшая сценка показывает детям, как люди представляют экватор, что он делит Землю точно на две равные половины.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</a:t>
            </a:r>
            <a:br>
              <a:rPr lang="ru-RU" dirty="0" smtClean="0"/>
            </a:br>
            <a:r>
              <a:rPr lang="ru-RU" dirty="0" smtClean="0"/>
              <a:t>«ПУТЕШЕСТВИЕ </a:t>
            </a:r>
            <a:r>
              <a:rPr lang="ru-RU" dirty="0" smtClean="0"/>
              <a:t>ПО КАРТЕ».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492896"/>
            <a:ext cx="6336704" cy="363326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Физическая карта одной из частей света на каждую мини-группу ( 2-3 человека).</a:t>
            </a:r>
          </a:p>
          <a:p>
            <a:pPr lvl="0"/>
            <a:r>
              <a:rPr lang="ru-RU" dirty="0" smtClean="0"/>
              <a:t>Флажки – метки или любые другие доступные варианты удобных меток.</a:t>
            </a:r>
          </a:p>
          <a:p>
            <a:pPr>
              <a:buNone/>
            </a:pPr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Выбор пункта назначения. </a:t>
            </a:r>
          </a:p>
          <a:p>
            <a:pPr lvl="0"/>
            <a:r>
              <a:rPr lang="ru-RU" dirty="0" smtClean="0"/>
              <a:t>Выбор транспортного средства передвижения. </a:t>
            </a:r>
          </a:p>
          <a:p>
            <a:pPr lvl="0"/>
            <a:r>
              <a:rPr lang="ru-RU" dirty="0" smtClean="0"/>
              <a:t>Определение маршрута по карте и прокладывание его цветными маркерами на карте. </a:t>
            </a:r>
          </a:p>
          <a:p>
            <a:pPr lvl="0"/>
            <a:r>
              <a:rPr lang="ru-RU" dirty="0" smtClean="0"/>
              <a:t>Высказывание предположений о том, что и кто может встретиться в пути, в данной местности; что дети знают о пункте назначения. </a:t>
            </a:r>
          </a:p>
          <a:p>
            <a:pPr lvl="0">
              <a:buNone/>
            </a:pPr>
            <a:r>
              <a:rPr lang="ru-RU" dirty="0" smtClean="0"/>
              <a:t>РЕЗУЛЬТАТ:</a:t>
            </a:r>
          </a:p>
          <a:p>
            <a:r>
              <a:rPr lang="ru-RU" dirty="0" smtClean="0"/>
              <a:t>Карта – незаменимый помощник в любом путешествии.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ОПЫТ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РАСТВОРИМОСТЬ ВЕЩЕСТВ В ВОДЕ»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060848"/>
            <a:ext cx="6408712" cy="40653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6 одноразовых стаканов, ложка.</a:t>
            </a:r>
          </a:p>
          <a:p>
            <a:pPr lvl="0"/>
            <a:r>
              <a:rPr lang="ru-RU" dirty="0" smtClean="0"/>
              <a:t>Соль, сахар.</a:t>
            </a:r>
          </a:p>
          <a:p>
            <a:pPr lvl="0"/>
            <a:r>
              <a:rPr lang="ru-RU" dirty="0" smtClean="0"/>
              <a:t>Порошок из мела, песок.</a:t>
            </a:r>
          </a:p>
          <a:p>
            <a:pPr lvl="0"/>
            <a:r>
              <a:rPr lang="ru-RU" dirty="0" smtClean="0"/>
              <a:t>Рис, мёд, вода.</a:t>
            </a:r>
          </a:p>
          <a:p>
            <a:pPr>
              <a:buNone/>
            </a:pPr>
            <a:r>
              <a:rPr lang="ru-RU" dirty="0" smtClean="0"/>
              <a:t>ДЕЙСТВВИЯ:</a:t>
            </a:r>
          </a:p>
          <a:p>
            <a:pPr lvl="0"/>
            <a:r>
              <a:rPr lang="ru-RU" dirty="0" smtClean="0"/>
              <a:t>Разлить воду по стаканам.</a:t>
            </a:r>
          </a:p>
          <a:p>
            <a:pPr lvl="0"/>
            <a:r>
              <a:rPr lang="ru-RU" dirty="0" smtClean="0"/>
              <a:t>Положить в каждый по ложке каждого вещества.</a:t>
            </a:r>
          </a:p>
          <a:p>
            <a:pPr lvl="0"/>
            <a:r>
              <a:rPr lang="ru-RU" dirty="0" smtClean="0"/>
              <a:t>Размешайте.</a:t>
            </a:r>
          </a:p>
          <a:p>
            <a:pPr>
              <a:buNone/>
            </a:pPr>
            <a:r>
              <a:rPr lang="ru-RU" dirty="0" smtClean="0"/>
              <a:t>РЕЗУЛЬТАТ:</a:t>
            </a:r>
          </a:p>
          <a:p>
            <a:r>
              <a:rPr lang="ru-RU" dirty="0" smtClean="0"/>
              <a:t>Есть вещества растворимые (соль, сахар, мёд). Есть нерастворимые (мел, песок, рис). Молекулы воды просачивается между молекулами растворимых и растворяют их. С нерастворимыми такого не происходит.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7281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ОПЫТ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 smtClean="0"/>
              <a:t>ВОЗДУХ  - СРЕДА РАСПРОСТРАНЕНИЯ ЗВУКА»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636912"/>
            <a:ext cx="6480720" cy="35283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МАТЕРИАЛЫ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Лист пластика ( прозрачный целлофановый пакет).</a:t>
            </a:r>
          </a:p>
          <a:p>
            <a:pPr lvl="0"/>
            <a:r>
              <a:rPr lang="ru-RU" dirty="0" smtClean="0"/>
              <a:t>Резинка.</a:t>
            </a:r>
          </a:p>
          <a:p>
            <a:pPr lvl="0"/>
            <a:r>
              <a:rPr lang="ru-RU" dirty="0" smtClean="0"/>
              <a:t>Пластиковая миска.</a:t>
            </a:r>
          </a:p>
          <a:p>
            <a:pPr lvl="0"/>
            <a:r>
              <a:rPr lang="ru-RU" dirty="0" smtClean="0"/>
              <a:t>Сковорода.</a:t>
            </a:r>
          </a:p>
          <a:p>
            <a:pPr lvl="0"/>
            <a:r>
              <a:rPr lang="ru-RU" dirty="0" smtClean="0"/>
              <a:t>Деревянная ложка.</a:t>
            </a:r>
          </a:p>
          <a:p>
            <a:pPr lvl="0"/>
            <a:r>
              <a:rPr lang="ru-RU" dirty="0" smtClean="0"/>
              <a:t>Несколько зёрен риса или других лёгких семян.</a:t>
            </a:r>
          </a:p>
          <a:p>
            <a:pPr>
              <a:buNone/>
            </a:pPr>
            <a:r>
              <a:rPr lang="ru-RU" dirty="0" smtClean="0"/>
              <a:t>ДЕЙСТВИЯ:</a:t>
            </a:r>
          </a:p>
          <a:p>
            <a:pPr lvl="0"/>
            <a:r>
              <a:rPr lang="ru-RU" dirty="0" smtClean="0"/>
              <a:t>Накройте миску листом пластика (пакетом).</a:t>
            </a:r>
          </a:p>
          <a:p>
            <a:pPr lvl="0"/>
            <a:r>
              <a:rPr lang="ru-RU" dirty="0" smtClean="0"/>
              <a:t>Закрепите лист на миске резинкой (следите, чтобы было хорошо натянуто).</a:t>
            </a:r>
          </a:p>
          <a:p>
            <a:pPr lvl="0"/>
            <a:r>
              <a:rPr lang="ru-RU" dirty="0" smtClean="0"/>
              <a:t>Положите семена на лист пластика (пакет).</a:t>
            </a:r>
          </a:p>
          <a:p>
            <a:pPr lvl="0"/>
            <a:r>
              <a:rPr lang="ru-RU" dirty="0" smtClean="0"/>
              <a:t>Держите сковороду близко к миске, не касаясь её.</a:t>
            </a:r>
          </a:p>
          <a:p>
            <a:pPr lvl="0"/>
            <a:r>
              <a:rPr lang="ru-RU" dirty="0" smtClean="0"/>
              <a:t>Ударьте по сковороде деревянной ложкой несколько раз.</a:t>
            </a:r>
          </a:p>
          <a:p>
            <a:pPr>
              <a:buNone/>
            </a:pPr>
            <a:r>
              <a:rPr lang="ru-RU" dirty="0" smtClean="0"/>
              <a:t>РЕЗУЛЬТАТ: Зёрна «прыгают»! Удары ложкой создают звуковые волны, воздух вибрирует. Звуковые волны заставляют вибрировать и миску и семена.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  <p:tag name="ISPRING_RESOURCE_PATHS_HASH_2" val="e520cd16bb532249a0b8776ee3848b4b7cb75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08102014_2201</Template>
  <TotalTime>52</TotalTime>
  <Words>1081</Words>
  <Application>Microsoft Office PowerPoint</Application>
  <PresentationFormat>Экран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КАРТОТЕКА  ОПЫТОВ  ПО  ДЕТСКОМУ  ЭКСПЕРИМЕНТИРОВАНИЮ. </vt:lpstr>
      <vt:lpstr>ОПЫТ «ИЗМЕРИМ РОСТ» </vt:lpstr>
      <vt:lpstr>ОПЫТ   «ВЗВЕШИВАЕМ ВЕСАМИ И КАНТОРОМ». </vt:lpstr>
      <vt:lpstr>ОПЫТ  «ИЗМЕРИМ ТЕМПЕРАТУРУ СВОЕГО ТЕЛА».  </vt:lpstr>
      <vt:lpstr>ОПЫТ  « ИЗМЕРЯЕМ ТЕМПЕРАТУРУ ВОДЫ И ВОДУХА». </vt:lpstr>
      <vt:lpstr>ОПЫТ  «КАК СДЕЛАТЬ ЭКВАТОР?» </vt:lpstr>
      <vt:lpstr>ОПЫТ «ПУТЕШЕСТВИЕ ПО КАРТЕ». </vt:lpstr>
      <vt:lpstr>ОПЫТ  «РАСТВОРИМОСТЬ ВЕЩЕСТВ В ВОДЕ» </vt:lpstr>
      <vt:lpstr>ОПЫТ  «ВОЗДУХ  - СРЕДА РАСПРОСТРАНЕНИЯ ЗВУКА» </vt:lpstr>
      <vt:lpstr>МАТЕРИАЛЫ: (на каждую пару детей). Стул. Карта измерений стула (рисунок вверху). Тапочек, шарфик, карандаш для «измерения» стула. Рулетка строительная. ДЕЙСТВИЯ: 1. Измерить стул тапочком, внести результат в карту. 2. Измерить стул шарфиком, внести результат в карту. 3. Измерить стул карандашом, внести результат в карту. 4. Измерить стул рулеткой, внести результат в карту. 5. Сравнить результаты с результатами своих «коллег». 6. Сделать вывод о том, что только результат измерений рулеткой у всех            одинаков, а, следовательно, верен. РЕЗУЛЬТАТ:  Для точных измерений нужен точный инструмент. </vt:lpstr>
      <vt:lpstr>ОПЫТ  «НЕ ВЕРЬ ГЛАЗАМ СВОИМ» </vt:lpstr>
      <vt:lpstr>ОПЫТ  «СВОЙСТВА ВОСКА» </vt:lpstr>
      <vt:lpstr>ОПЫТ  «СВОЙСТВА ТВЕРДОГО ТЕЛА И ЖИДКОСТИ». </vt:lpstr>
      <vt:lpstr>ОПЫТ  «ПРЕВРАЩЕНИЕ ЖИДКОСТИ В ГАЗ И ЕЁ ИСПАРЕНИЕ». </vt:lpstr>
      <vt:lpstr>ОПЫТ  « ВОЗДУХ ИМЕЕТ МАССУ (ВЕС)». </vt:lpstr>
      <vt:lpstr>Использованные ресурсы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Олег Грибан</dc:creator>
  <cp:lastModifiedBy>Евгений</cp:lastModifiedBy>
  <cp:revision>8</cp:revision>
  <dcterms:created xsi:type="dcterms:W3CDTF">2014-11-30T15:44:12Z</dcterms:created>
  <dcterms:modified xsi:type="dcterms:W3CDTF">2015-08-22T11:26:45Z</dcterms:modified>
</cp:coreProperties>
</file>