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81" r:id="rId9"/>
    <p:sldId id="268" r:id="rId10"/>
    <p:sldId id="269" r:id="rId11"/>
    <p:sldId id="278" r:id="rId12"/>
    <p:sldId id="280" r:id="rId13"/>
    <p:sldId id="279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98" autoAdjust="0"/>
  </p:normalViewPr>
  <p:slideViewPr>
    <p:cSldViewPr>
      <p:cViewPr>
        <p:scale>
          <a:sx n="76" d="100"/>
          <a:sy n="76" d="100"/>
        </p:scale>
        <p:origin x="-66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1585081585081723E-2"/>
          <c:y val="0.15232722143864597"/>
          <c:w val="0.84848484848484862"/>
          <c:h val="0.5133991537376577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юг</c:v>
                </c:pt>
              </c:strCache>
            </c:strRef>
          </c:tx>
          <c:spPr>
            <a:solidFill>
              <a:srgbClr val="9999FF"/>
            </a:solidFill>
            <a:ln w="5656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623" b="1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 38%</a:t>
                    </a:r>
                  </a:p>
                </c:rich>
              </c:tx>
              <c:spPr>
                <a:noFill/>
                <a:ln w="11306">
                  <a:noFill/>
                </a:ln>
              </c:spPr>
            </c:dLbl>
            <c:dLbl>
              <c:idx val="2"/>
              <c:layout/>
              <c:showPercent val="1"/>
            </c:dLbl>
            <c:dLbl>
              <c:idx val="3"/>
              <c:delete val="1"/>
            </c:dLbl>
            <c:numFmt formatCode="0%" sourceLinked="0"/>
            <c:spPr>
              <a:noFill/>
              <a:ln w="11306">
                <a:noFill/>
              </a:ln>
            </c:spPr>
            <c:txPr>
              <a:bodyPr/>
              <a:lstStyle/>
              <a:p>
                <a:pPr>
                  <a:defRPr sz="62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CatName val="1"/>
            <c:showSerName val="1"/>
            <c:showPercent val="1"/>
          </c:dLbls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 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23</c:v>
                </c:pt>
                <c:pt idx="1">
                  <c:v>38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3366"/>
            </a:solidFill>
            <a:ln w="5656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 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23</c:v>
                </c:pt>
                <c:pt idx="1">
                  <c:v>38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Север</c:v>
                </c:pt>
              </c:strCache>
            </c:strRef>
          </c:tx>
          <c:spPr>
            <a:solidFill>
              <a:srgbClr val="FFFFCC"/>
            </a:solidFill>
            <a:ln w="5656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5656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1 кв</c:v>
                </c:pt>
                <c:pt idx="1">
                  <c:v>2 кв</c:v>
                </c:pt>
                <c:pt idx="2">
                  <c:v>3 кв</c:v>
                </c:pt>
                <c:pt idx="3">
                  <c:v> 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23</c:v>
                </c:pt>
                <c:pt idx="1">
                  <c:v>38</c:v>
                </c:pt>
                <c:pt idx="2">
                  <c:v>39</c:v>
                </c:pt>
                <c:pt idx="3">
                  <c:v>0</c:v>
                </c:pt>
              </c:numCache>
            </c:numRef>
          </c:val>
        </c:ser>
        <c:firstSliceAng val="210"/>
      </c:pieChart>
      <c:spPr>
        <a:solidFill>
          <a:srgbClr val="C0C0C0"/>
        </a:solidFill>
        <a:ln w="5656">
          <a:solidFill>
            <a:srgbClr val="808080"/>
          </a:solidFill>
          <a:prstDash val="solid"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 sz="824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721D6C-5F80-4276-9CF9-609A0914B4EB}" type="datetimeFigureOut">
              <a:rPr lang="ru-RU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16FC66-0927-4CE5-BB08-009140737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0963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99761-5339-49BC-9098-9EA255D2EAAA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CA752-0A9D-4F04-AC6B-E57CD0EA97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B631D7-82B7-4DFA-85C2-E355ED95BB90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41945-1B80-4D4D-B5B1-027D79C2EC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47692-ECBC-4855-BE14-E27479387BDC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7FE7F-7F29-486B-B71E-1FEC2AD98A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D5BCE-DD10-42A8-A4EC-7708D8021AB9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79AF3-97DA-4E73-BD1D-127748C0F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58C135-3711-4556-AB07-699DB4549962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08AD5E83-D1EB-4C46-BA4A-8FE6EB00EB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FD7260-EDE1-44AB-9DF8-301FE2A3982B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DD18B-3FAE-4D71-86EE-EFE0C4B4E2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AE325B-81DE-4793-BDF7-3F28BB997BCC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D5AB5-A5D0-400B-8298-85E47C1278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FBA149-A509-4E49-8773-007C1550C124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64FA-C1C3-4823-ABF0-42343D371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2DA279-8E35-4A7B-B28E-E35A2EFBDA95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1E7D3-60B3-42D1-8617-459B896A97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B1A95-A2E5-4096-A6E1-E8157B00B392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D3E89-2958-4623-A42C-D020892C40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D907B7-BBC3-4DCA-92A1-7D5E24918AAD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C4413-A681-4A6C-AA8A-2043BCCFD0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9FF7198-A98F-4DD8-B0D8-0CAB6441E331}" type="datetimeFigureOut">
              <a:rPr lang="ru-RU" smtClean="0"/>
              <a:pPr>
                <a:defRPr/>
              </a:pPr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19836A5-EE63-4754-AA87-D0AF3889A6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549275"/>
            <a:ext cx="8424863" cy="431988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</a:t>
            </a:r>
            <a:r>
              <a:rPr lang="ru-RU" b="1" dirty="0" smtClean="0"/>
              <a:t>Презентация </a:t>
            </a:r>
            <a:r>
              <a:rPr lang="ru-RU" b="1" dirty="0"/>
              <a:t>проекта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>«Безопасность вашего ребенка</a:t>
            </a:r>
            <a:r>
              <a:rPr lang="ru-RU" b="1" i="1" dirty="0" smtClean="0"/>
              <a:t>»</a:t>
            </a:r>
            <a:br>
              <a:rPr lang="ru-RU" b="1" i="1" dirty="0" smtClean="0"/>
            </a:br>
            <a:r>
              <a:rPr lang="ru-RU" b="1" i="1" dirty="0" smtClean="0"/>
              <a:t>  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437112"/>
            <a:ext cx="4664968" cy="1536576"/>
          </a:xfrm>
        </p:spPr>
        <p:txBody>
          <a:bodyPr/>
          <a:lstStyle/>
          <a:p>
            <a:pPr marL="63500"/>
            <a:r>
              <a:rPr lang="ru-RU" sz="2000" dirty="0" smtClean="0"/>
              <a:t>     Подготовила воспитатель: </a:t>
            </a:r>
            <a:r>
              <a:rPr lang="ru-RU" sz="2000" dirty="0" err="1" smtClean="0"/>
              <a:t>Городнянская</a:t>
            </a:r>
            <a:r>
              <a:rPr lang="ru-RU" sz="2000" dirty="0" smtClean="0"/>
              <a:t> С. И.</a:t>
            </a:r>
            <a:endParaRPr lang="ru-RU" sz="20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КОУ ВО «Центр сопровождения и развития ребёнка» Кантемировского муниципального района.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1628775"/>
            <a:ext cx="8280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Приложение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Анкета для родителей.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Темы консультаций и бесед с родителями.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Памятки для родителей.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Прямоугольник 1"/>
          <p:cNvSpPr>
            <a:spLocks noChangeArrowheads="1"/>
          </p:cNvSpPr>
          <p:nvPr/>
        </p:nvSpPr>
        <p:spPr bwMode="auto">
          <a:xfrm>
            <a:off x="0" y="620713"/>
            <a:ext cx="9144000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 </a:t>
            </a:r>
            <a:r>
              <a:rPr lang="ru-RU" sz="2400" b="1">
                <a:latin typeface="Georgia" pitchFamily="18" charset="0"/>
              </a:rPr>
              <a:t>Анкета для родителей"Безопасность вашего ребенка"</a:t>
            </a:r>
            <a:endParaRPr lang="ru-RU" sz="2400">
              <a:latin typeface="Georgia" pitchFamily="18" charset="0"/>
            </a:endParaRPr>
          </a:p>
          <a:p>
            <a:pPr algn="just"/>
            <a:r>
              <a:rPr lang="ru-RU">
                <a:latin typeface="Georgia" pitchFamily="18" charset="0"/>
              </a:rPr>
              <a:t> </a:t>
            </a:r>
            <a:r>
              <a:rPr lang="ru-RU" i="1">
                <a:latin typeface="Georgia" pitchFamily="18" charset="0"/>
              </a:rPr>
              <a:t>Уважаемые родители! </a:t>
            </a:r>
            <a:r>
              <a:rPr lang="ru-RU">
                <a:latin typeface="Georgia" pitchFamily="18" charset="0"/>
              </a:rPr>
              <a:t>Для того чтобы оценить актуальность проблемы безопасности жизнедеятельности вашего ребенка и целе­сообразность проведения специально организованных занятий по данной теме, просим вас ответить на сле­дующие вопросы.</a:t>
            </a:r>
          </a:p>
          <a:p>
            <a:r>
              <a:rPr lang="ru-RU">
                <a:latin typeface="Georgia" pitchFamily="18" charset="0"/>
              </a:rPr>
              <a:t>1.   Попадал ли ваш ребенок в опасную ситуацию дома, на улице, природе? </a:t>
            </a:r>
            <a:r>
              <a:rPr lang="ru-RU" i="1">
                <a:latin typeface="Georgia" pitchFamily="18" charset="0"/>
              </a:rPr>
              <a:t>(Приведите пример) </a:t>
            </a:r>
            <a:r>
              <a:rPr lang="ru-RU">
                <a:latin typeface="Georgia" pitchFamily="18" charset="0"/>
              </a:rPr>
              <a:t>_</a:t>
            </a:r>
          </a:p>
          <a:p>
            <a:r>
              <a:rPr lang="ru-RU">
                <a:latin typeface="Georgia" pitchFamily="18" charset="0"/>
              </a:rPr>
              <a:t>2.  Если бы ребенок заранее знал о последствиях своего поведения, смог бы он избежать опасности?.</a:t>
            </a:r>
          </a:p>
          <a:p>
            <a:r>
              <a:rPr lang="ru-RU">
                <a:latin typeface="Georgia" pitchFamily="18" charset="0"/>
              </a:rPr>
              <a:t>3.  Знакомите ли вы своего ребенка с правилами обращения с опасными предметами? </a:t>
            </a:r>
            <a:r>
              <a:rPr lang="ru-RU" i="1">
                <a:latin typeface="Georgia" pitchFamily="18" charset="0"/>
              </a:rPr>
              <a:t>(Приведите пример)</a:t>
            </a:r>
            <a:endParaRPr lang="ru-RU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Говорите ли вы с ребенком о правилах поведения при контактах с незнакомыми людьми? </a:t>
            </a:r>
            <a:r>
              <a:rPr lang="ru-RU" i="1">
                <a:latin typeface="Georgia" pitchFamily="18" charset="0"/>
              </a:rPr>
              <a:t>(Приведите при­мер)</a:t>
            </a:r>
            <a:r>
              <a:rPr lang="ru-RU">
                <a:latin typeface="Georgia" pitchFamily="18" charset="0"/>
              </a:rPr>
              <a:t>	</a:t>
            </a:r>
          </a:p>
          <a:p>
            <a:r>
              <a:rPr lang="ru-RU">
                <a:latin typeface="Georgia" pitchFamily="18" charset="0"/>
              </a:rPr>
              <a:t>Знает ли ваш ребенок некоторые правила дорожного движения? </a:t>
            </a:r>
            <a:r>
              <a:rPr lang="ru-RU" i="1">
                <a:latin typeface="Georgia" pitchFamily="18" charset="0"/>
              </a:rPr>
              <a:t>(Какие?)</a:t>
            </a:r>
            <a:r>
              <a:rPr lang="ru-RU">
                <a:latin typeface="Georgia" pitchFamily="18" charset="0"/>
              </a:rPr>
              <a:t>	</a:t>
            </a:r>
          </a:p>
          <a:p>
            <a:r>
              <a:rPr lang="ru-RU">
                <a:latin typeface="Georgia" pitchFamily="18" charset="0"/>
              </a:rPr>
              <a:t>б.  Формируя безопасное поведение ребенка, вы действуете:</a:t>
            </a:r>
          </a:p>
          <a:p>
            <a:r>
              <a:rPr lang="ru-RU">
                <a:latin typeface="Georgia" pitchFamily="18" charset="0"/>
              </a:rPr>
              <a:t>путем прямых запретов: </a:t>
            </a:r>
          </a:p>
          <a:p>
            <a:r>
              <a:rPr lang="ru-RU">
                <a:latin typeface="Georgia" pitchFamily="18" charset="0"/>
              </a:rPr>
              <a:t>"не трогай", </a:t>
            </a:r>
          </a:p>
          <a:p>
            <a:r>
              <a:rPr lang="ru-RU">
                <a:latin typeface="Georgia" pitchFamily="18" charset="0"/>
              </a:rPr>
              <a:t>"отойди", </a:t>
            </a:r>
          </a:p>
          <a:p>
            <a:r>
              <a:rPr lang="ru-RU">
                <a:latin typeface="Georgia" pitchFamily="18" charset="0"/>
              </a:rPr>
              <a:t>"нельзя";</a:t>
            </a:r>
          </a:p>
          <a:p>
            <a:r>
              <a:rPr lang="ru-RU">
                <a:latin typeface="Georgia" pitchFamily="18" charset="0"/>
              </a:rPr>
              <a:t>пытаетесь подробно объяснить ситуацию;</a:t>
            </a:r>
          </a:p>
          <a:p>
            <a:r>
              <a:rPr lang="ru-RU">
                <a:latin typeface="Georgia" pitchFamily="18" charset="0"/>
              </a:rPr>
              <a:t>поступаете иначе 	</a:t>
            </a:r>
          </a:p>
          <a:p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250825" y="692150"/>
            <a:ext cx="8785225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7.   Поощряете ли вы ребенка за соблюдение правил безопасного поведения? Каким образом?</a:t>
            </a:r>
          </a:p>
          <a:p>
            <a:r>
              <a:rPr lang="ru-RU">
                <a:latin typeface="Georgia" pitchFamily="18" charset="0"/>
              </a:rPr>
              <a:t>  8.	Придерживаетесь ли вы сами данных правил?</a:t>
            </a:r>
          </a:p>
          <a:p>
            <a:r>
              <a:rPr lang="ru-RU">
                <a:latin typeface="Georgia" pitchFamily="18" charset="0"/>
              </a:rPr>
              <a:t>всегда;</a:t>
            </a:r>
          </a:p>
          <a:p>
            <a:r>
              <a:rPr lang="ru-RU">
                <a:latin typeface="Georgia" pitchFamily="18" charset="0"/>
              </a:rPr>
              <a:t>часто;</a:t>
            </a:r>
          </a:p>
          <a:p>
            <a:r>
              <a:rPr lang="ru-RU">
                <a:latin typeface="Georgia" pitchFamily="18" charset="0"/>
              </a:rPr>
              <a:t>иногда; редко;</a:t>
            </a:r>
          </a:p>
          <a:p>
            <a:r>
              <a:rPr lang="ru-RU">
                <a:latin typeface="Georgia" pitchFamily="18" charset="0"/>
              </a:rPr>
              <a:t>никогда.</a:t>
            </a:r>
          </a:p>
          <a:p>
            <a:r>
              <a:rPr lang="ru-RU">
                <a:latin typeface="Georgia" pitchFamily="18" charset="0"/>
              </a:rPr>
              <a:t> 9.  Целесообразно ли проводить специально организованные занятия с детьми по основам безопасности жиз­недеятельности в детском саду? 	</a:t>
            </a:r>
          </a:p>
          <a:p>
            <a:r>
              <a:rPr lang="ru-RU">
                <a:latin typeface="Georgia" pitchFamily="18" charset="0"/>
              </a:rPr>
              <a:t>10  Какие темы занятий по ОБЖ вы считаете наиболее актуальными?</a:t>
            </a:r>
          </a:p>
          <a:p>
            <a:r>
              <a:rPr lang="ru-RU">
                <a:latin typeface="Georgia" pitchFamily="18" charset="0"/>
              </a:rPr>
              <a:t> "Ребенок и незнакомые люди";</a:t>
            </a:r>
          </a:p>
          <a:p>
            <a:r>
              <a:rPr lang="ru-RU">
                <a:latin typeface="Georgia" pitchFamily="18" charset="0"/>
              </a:rPr>
              <a:t>"Ребенок дома";</a:t>
            </a:r>
          </a:p>
          <a:p>
            <a:r>
              <a:rPr lang="ru-RU">
                <a:latin typeface="Georgia" pitchFamily="18" charset="0"/>
              </a:rPr>
              <a:t>"Ребенок и природа";</a:t>
            </a:r>
          </a:p>
          <a:p>
            <a:r>
              <a:rPr lang="ru-RU">
                <a:latin typeface="Georgia" pitchFamily="18" charset="0"/>
              </a:rPr>
              <a:t>"Здоровье и эмоциональное благополучие ребенка";</a:t>
            </a:r>
          </a:p>
          <a:p>
            <a:r>
              <a:rPr lang="ru-RU">
                <a:latin typeface="Georgia" pitchFamily="18" charset="0"/>
              </a:rPr>
              <a:t>"Ребенок и дорога";</a:t>
            </a:r>
          </a:p>
          <a:p>
            <a:r>
              <a:rPr lang="ru-RU">
                <a:latin typeface="Georgia" pitchFamily="18" charset="0"/>
              </a:rPr>
              <a:t>"Ребенок и огонь";</a:t>
            </a:r>
          </a:p>
          <a:p>
            <a:r>
              <a:rPr lang="ru-RU">
                <a:latin typeface="Georgia" pitchFamily="18" charset="0"/>
              </a:rPr>
              <a:t>"Ребенок и животные".</a:t>
            </a:r>
          </a:p>
          <a:p>
            <a:r>
              <a:rPr lang="ru-RU">
                <a:latin typeface="Georgia" pitchFamily="18" charset="0"/>
              </a:rPr>
              <a:t> 11.  Готовы ли вы принимать участие в обсуждении данных тем, проведении различных мероприятий, а также поддерживать и закреплять навыки безопасного поведения вне детского сада? 	</a:t>
            </a:r>
          </a:p>
          <a:p>
            <a:r>
              <a:rPr lang="ru-RU">
                <a:latin typeface="Georgia" pitchFamily="18" charset="0"/>
              </a:rPr>
              <a:t>12.  Ваши пожелания________________________________________	</a:t>
            </a:r>
          </a:p>
          <a:p>
            <a:r>
              <a:rPr lang="ru-RU">
                <a:latin typeface="Georgia" pitchFamily="18" charset="0"/>
              </a:rPr>
              <a:t>                                                                          Благодарим за сотрудничество!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0" y="1444625"/>
            <a:ext cx="8964613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Темы консультаций и бесед с родителями:</a:t>
            </a:r>
          </a:p>
          <a:p>
            <a:pPr algn="ctr"/>
            <a:endParaRPr lang="ru-RU" sz="2400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 </a:t>
            </a:r>
            <a:endParaRPr lang="ru-RU">
              <a:latin typeface="Georgia" pitchFamily="18" charset="0"/>
            </a:endParaRPr>
          </a:p>
          <a:p>
            <a:pPr algn="just"/>
            <a:r>
              <a:rPr lang="ru-RU" b="1">
                <a:latin typeface="Georgia" pitchFamily="18" charset="0"/>
              </a:rPr>
              <a:t>-  </a:t>
            </a:r>
            <a:r>
              <a:rPr lang="ru-RU" sz="2400">
                <a:latin typeface="Georgia" pitchFamily="18" charset="0"/>
              </a:rPr>
              <a:t>Причины и условия, влекущие за собой дорожно-транспортные происшествия с участием	дошкольников.</a:t>
            </a:r>
          </a:p>
          <a:p>
            <a:pPr algn="just"/>
            <a:r>
              <a:rPr lang="ru-RU" sz="2400">
                <a:latin typeface="Georgia" pitchFamily="18" charset="0"/>
              </a:rPr>
              <a:t> </a:t>
            </a:r>
          </a:p>
          <a:p>
            <a:pPr algn="just"/>
            <a:r>
              <a:rPr lang="ru-RU" sz="2400">
                <a:latin typeface="Georgia" pitchFamily="18" charset="0"/>
              </a:rPr>
              <a:t>- Психофизиологические и возрастные особенности поведения дошкольников на улице.</a:t>
            </a:r>
          </a:p>
          <a:p>
            <a:pPr algn="just"/>
            <a:r>
              <a:rPr lang="ru-RU" sz="2400">
                <a:latin typeface="Georgia" pitchFamily="18" charset="0"/>
              </a:rPr>
              <a:t> </a:t>
            </a:r>
          </a:p>
          <a:p>
            <a:pPr algn="just"/>
            <a:r>
              <a:rPr lang="ru-RU" sz="2400">
                <a:latin typeface="Georgia" pitchFamily="18" charset="0"/>
              </a:rPr>
              <a:t>  -    Как научить ребенка наблюдательности на улице.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07950" y="620713"/>
            <a:ext cx="89281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Georgia" pitchFamily="18" charset="0"/>
              </a:rPr>
              <a:t>Памятка для родителей</a:t>
            </a:r>
          </a:p>
          <a:p>
            <a:pPr algn="ctr"/>
            <a:r>
              <a:rPr lang="ru-RU" sz="2400" b="1">
                <a:latin typeface="Georgia" pitchFamily="18" charset="0"/>
              </a:rPr>
              <a:t> «Обучение детей наблюдательности на улице»</a:t>
            </a:r>
          </a:p>
          <a:p>
            <a:pPr algn="ctr"/>
            <a:endParaRPr lang="ru-RU" sz="2400">
              <a:latin typeface="Georgia" pitchFamily="18" charset="0"/>
            </a:endParaRPr>
          </a:p>
          <a:p>
            <a:pPr algn="just"/>
            <a:r>
              <a:rPr lang="ru-RU">
                <a:latin typeface="Georgia" pitchFamily="18" charset="0"/>
              </a:rPr>
              <a:t>-   Находясь на улице с дошкольником, крепко держите его за руку.</a:t>
            </a:r>
          </a:p>
          <a:p>
            <a:pPr algn="just"/>
            <a:r>
              <a:rPr lang="ru-RU">
                <a:latin typeface="Georgia" pitchFamily="18" charset="0"/>
              </a:rPr>
              <a:t>-  Учите ребенка наблюдательности. Если у подъезда стоят транспортные средства или растут деревья, кусты, остановитесь, научите ребенка осматриваться по сторонам и определять, нет ли опасности приближающегося транспорта. Если у подъезда дома есть движение транспорта, обратите на это его внимание. Вместе с ним посмотрите, не приближается ли транспорт.</a:t>
            </a:r>
          </a:p>
          <a:p>
            <a:pPr algn="just"/>
            <a:r>
              <a:rPr lang="ru-RU">
                <a:latin typeface="Georgia" pitchFamily="18" charset="0"/>
              </a:rPr>
              <a:t>-  При движении по тротуару держитесь подальше от проезжей части. Взрослый должен находиться со стороны проезжей части.</a:t>
            </a:r>
          </a:p>
          <a:p>
            <a:pPr algn="just"/>
            <a:r>
              <a:rPr lang="ru-RU">
                <a:latin typeface="Georgia" pitchFamily="18" charset="0"/>
              </a:rPr>
              <a:t>-   Приучите ребенка, идя по тротуару, внимательно наблюдать за выездом автомобилей из арок дворов и поворотами транспорта на перекрестках.</a:t>
            </a:r>
          </a:p>
          <a:p>
            <a:pPr algn="just"/>
            <a:r>
              <a:rPr lang="ru-RU">
                <a:latin typeface="Georgia" pitchFamily="18" charset="0"/>
              </a:rPr>
              <a:t> -  При переходе проезжей части дороги остановитесь и осмотритесь по сторонам. Показывайте ребен­ку следующие действия по осмотру дороги: поворот головы налево, направо, еще раз налево. Дойдя до разделительной линии, делайте вместе с ним поворот головы направо. Если нет движения транс­порта, продолжайте переход, не останавливаясь, а если есть — остановитесь на линии и пропустите транспорт, держа ребенка за руку.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2700338" y="3068638"/>
            <a:ext cx="3743325" cy="15573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zh-TW" b="1" i="1">
                <a:latin typeface="Calibri" pitchFamily="34" charset="0"/>
                <a:cs typeface="Arial" pitchFamily="34" charset="0"/>
              </a:rPr>
              <a:t>  </a:t>
            </a:r>
            <a:endParaRPr lang="ru-RU" altLang="zh-TW" b="1" i="1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zh-TW" sz="1000" b="1" i="1">
                <a:latin typeface="Calibri" pitchFamily="34" charset="0"/>
                <a:cs typeface="Arial" pitchFamily="34" charset="0"/>
              </a:rPr>
              <a:t>Ежегодно в России более одной тысячи детей гибнут и около 25 тысяч получают различные травмы в дорожных происшествиях.</a:t>
            </a:r>
          </a:p>
          <a:p>
            <a:endParaRPr lang="ru-RU">
              <a:ea typeface="PMingLiU" pitchFamily="18" charset="-120"/>
              <a:cs typeface="Arial" pitchFamily="34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82563" y="617538"/>
            <a:ext cx="86375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Одна из задач воспитания и обучения детей в ДОУ – подготовка ребенка к процессу обеспечения личной безопасности (самосохранению).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64163" y="1412875"/>
            <a:ext cx="3168650" cy="14398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altLang="zh-TW" sz="1000" b="1" i="1">
              <a:latin typeface="Times New Roman" pitchFamily="18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zh-TW" sz="1000" b="1" i="1">
                <a:latin typeface="Calibri" pitchFamily="34" charset="0"/>
                <a:cs typeface="Arial" pitchFamily="34" charset="0"/>
              </a:rPr>
              <a:t>По беспечности граждан в стране происходит до 70 % пожара, причем каждый 14-й вследствие детской шалости. Ежегодно в них гибнут сотни детей.</a:t>
            </a:r>
          </a:p>
          <a:p>
            <a:pPr algn="ctr">
              <a:spcAft>
                <a:spcPts val="1000"/>
              </a:spcAft>
            </a:pPr>
            <a:endParaRPr lang="ru-RU" altLang="zh-TW" sz="1400" b="1" i="1">
              <a:latin typeface="Times New Roman" pitchFamily="18" charset="0"/>
              <a:cs typeface="Arial" pitchFamily="34" charset="0"/>
            </a:endParaRPr>
          </a:p>
          <a:p>
            <a:endParaRPr lang="ru-RU">
              <a:ea typeface="PMingLiU" pitchFamily="18" charset="-120"/>
              <a:cs typeface="Arial" pitchFamily="34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3850" y="1412875"/>
            <a:ext cx="3328988" cy="143986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zh-TW" sz="1000" b="1" i="1">
                <a:latin typeface="Calibri" pitchFamily="34" charset="0"/>
                <a:cs typeface="Arial" pitchFamily="34" charset="0"/>
              </a:rPr>
              <a:t>Согласно статистике МВД РФ , в России ежегодно находится в розыске более 350 тысяч детей. Судьбу каждого пятого выяснить так и не удается. По данным российского отделения Детского фонда ООН  ЮНИСЕФ, за</a:t>
            </a:r>
            <a:r>
              <a:rPr lang="ru-RU" altLang="zh-TW" sz="1200" b="1" i="1">
                <a:latin typeface="Calibri" pitchFamily="34" charset="0"/>
                <a:cs typeface="Arial" pitchFamily="34" charset="0"/>
              </a:rPr>
              <a:t> </a:t>
            </a:r>
            <a:r>
              <a:rPr lang="ru-RU" altLang="zh-TW" sz="1000" b="1" i="1">
                <a:latin typeface="Calibri" pitchFamily="34" charset="0"/>
                <a:cs typeface="Arial" pitchFamily="34" charset="0"/>
              </a:rPr>
              <a:t>последние несколько лет количество пропавших в стране детей увеличилось</a:t>
            </a:r>
            <a:r>
              <a:rPr lang="ru-RU" altLang="zh-TW" sz="1200" b="1" i="1">
                <a:latin typeface="Calibri" pitchFamily="34" charset="0"/>
                <a:cs typeface="Arial" pitchFamily="34" charset="0"/>
              </a:rPr>
              <a:t> </a:t>
            </a:r>
            <a:r>
              <a:rPr lang="ru-RU" altLang="zh-TW" sz="1000" b="1" i="1">
                <a:latin typeface="Calibri" pitchFamily="34" charset="0"/>
                <a:cs typeface="Arial" pitchFamily="34" charset="0"/>
              </a:rPr>
              <a:t>на 25 %.</a:t>
            </a:r>
          </a:p>
          <a:p>
            <a:endParaRPr lang="ru-RU">
              <a:ea typeface="PMingLiU" pitchFamily="18" charset="-120"/>
              <a:cs typeface="Arial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8532813" y="6583363"/>
            <a:ext cx="203200" cy="44450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182563" y="476250"/>
            <a:ext cx="8853487" cy="6151563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700" dirty="0" smtClean="0"/>
          </a:p>
          <a:p>
            <a:pPr marL="109728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900" dirty="0" smtClean="0"/>
              <a:t>Особую роль при создании обучающей среды играет использование технологий и методов обучения. Здесь Важно отметить роль игровых технологий, а в качестве основных методов обучения рекомендуется использовать методы проблемного изложения информации и моделирования.</a:t>
            </a:r>
          </a:p>
          <a:p>
            <a:pPr marL="109728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79388" y="549275"/>
            <a:ext cx="8856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На </a:t>
            </a:r>
            <a:r>
              <a:rPr lang="ru-RU" dirty="0">
                <a:latin typeface="Georgia" pitchFamily="18" charset="0"/>
              </a:rPr>
              <a:t>данный момент наиболее оптимальный вариант – это учебно-методическое пособие по </a:t>
            </a:r>
            <a:r>
              <a:rPr lang="ru-RU" b="1" dirty="0">
                <a:latin typeface="Georgia" pitchFamily="18" charset="0"/>
              </a:rPr>
              <a:t>«Основам безопасности и жизнедеятельности» детей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старшего дошкольного возраста Авдеева Н</a:t>
            </a:r>
            <a:r>
              <a:rPr lang="ru-RU" b="1" dirty="0" smtClean="0">
                <a:latin typeface="Georgia" pitchFamily="18" charset="0"/>
              </a:rPr>
              <a:t>.Н</a:t>
            </a:r>
            <a:r>
              <a:rPr lang="ru-RU" b="1" dirty="0">
                <a:latin typeface="Georgia" pitchFamily="18" charset="0"/>
              </a:rPr>
              <a:t>., Князева Н.Л., </a:t>
            </a:r>
            <a:r>
              <a:rPr lang="ru-RU" b="1" dirty="0" err="1">
                <a:latin typeface="Georgia" pitchFamily="18" charset="0"/>
              </a:rPr>
              <a:t>Стеркина</a:t>
            </a:r>
            <a:r>
              <a:rPr lang="ru-RU" b="1" dirty="0">
                <a:latin typeface="Georgia" pitchFamily="18" charset="0"/>
              </a:rPr>
              <a:t> Р.Б.</a:t>
            </a:r>
            <a:endParaRPr lang="ru-RU" dirty="0">
              <a:latin typeface="Georgia" pitchFamily="18" charset="0"/>
            </a:endParaRPr>
          </a:p>
          <a:p>
            <a:r>
              <a:rPr lang="ru-RU" dirty="0">
                <a:latin typeface="Georgia" pitchFamily="18" charset="0"/>
              </a:rPr>
              <a:t>Оно включает программу для дошкольных образовательных учреждений и систему развивающих заданий. Задания предполагают разные формы взаимодействия детей и взрослых и направлены на формирование основ экологической культуры, ценностей здорового образа жизни, осторожного обращения с опасными предметами, безопасного поведения на улице. (недостаток –представляет старший дошкольный возраст)</a:t>
            </a:r>
          </a:p>
          <a:p>
            <a:r>
              <a:rPr lang="ru-RU" dirty="0">
                <a:latin typeface="Georgia" pitchFamily="18" charset="0"/>
              </a:rPr>
              <a:t>Для повышения дошкольников в вопросах личной безопасности в нашем детском саду разработан проект «Безопасность вашего ребенка».</a:t>
            </a:r>
          </a:p>
          <a:p>
            <a:r>
              <a:rPr lang="ru-RU" dirty="0">
                <a:latin typeface="Georgia" pitchFamily="18" charset="0"/>
              </a:rPr>
              <a:t>Основная цель проекта – содействие в становлении адекватного поведения дошкольников в опасных ситуациях.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250825" y="908050"/>
            <a:ext cx="86423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В качестве задач проекта были определены</a:t>
            </a:r>
            <a:r>
              <a:rPr lang="ru-RU">
                <a:latin typeface="Georgia" pitchFamily="18" charset="0"/>
              </a:rPr>
              <a:t>:</a:t>
            </a:r>
          </a:p>
          <a:p>
            <a:r>
              <a:rPr lang="ru-RU">
                <a:latin typeface="Georgia" pitchFamily="18" charset="0"/>
              </a:rPr>
              <a:t> </a:t>
            </a:r>
          </a:p>
          <a:p>
            <a:r>
              <a:rPr lang="ru-RU" b="1">
                <a:latin typeface="Georgia" pitchFamily="18" charset="0"/>
              </a:rPr>
              <a:t>-знакомство детей с правилами поведения в опасных ситуациях;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-формирование навыков безопасного поведения в опасных </a:t>
            </a:r>
          </a:p>
          <a:p>
            <a:r>
              <a:rPr lang="ru-RU" b="1">
                <a:latin typeface="Georgia" pitchFamily="18" charset="0"/>
              </a:rPr>
              <a:t>ситуациях путем участия в различных видах деятельности;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-закрепление правил поведения в опасных ситуациях и практических навыков в условиях игрового пространства;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-обучение детей применению полученных знаний в конкретных ситуациях;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-развитие чувства ответственности за свои поступки;</a:t>
            </a:r>
          </a:p>
          <a:p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-повышение педагогической компетентности родителей в вопросах безопасности детей.</a:t>
            </a:r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 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79388" y="476250"/>
            <a:ext cx="88566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Georgia" pitchFamily="18" charset="0"/>
              </a:rPr>
              <a:t>П</a:t>
            </a:r>
            <a:r>
              <a:rPr lang="ru-RU" dirty="0" smtClean="0">
                <a:latin typeface="Georgia" pitchFamily="18" charset="0"/>
              </a:rPr>
              <a:t>еред </a:t>
            </a:r>
            <a:r>
              <a:rPr lang="ru-RU" dirty="0">
                <a:latin typeface="Georgia" pitchFamily="18" charset="0"/>
              </a:rPr>
              <a:t>педагогами нашего ДОУ была поставлена задача:</a:t>
            </a:r>
          </a:p>
          <a:p>
            <a:pPr algn="just"/>
            <a:r>
              <a:rPr lang="ru-RU" dirty="0">
                <a:latin typeface="Georgia" pitchFamily="18" charset="0"/>
              </a:rPr>
              <a:t>-научить воспитанников адекватному поведению в сложных, опасных ситуациях, повысить их компетентность в вопросах личной безопасности.</a:t>
            </a:r>
          </a:p>
          <a:p>
            <a:pPr algn="just"/>
            <a:r>
              <a:rPr lang="ru-RU" dirty="0">
                <a:latin typeface="Georgia" pitchFamily="18" charset="0"/>
              </a:rPr>
              <a:t> В рамках реализации этого проекта педагогами каждой возрастной группы разработано:</a:t>
            </a:r>
          </a:p>
          <a:p>
            <a:pPr algn="just"/>
            <a:r>
              <a:rPr lang="ru-RU" dirty="0">
                <a:latin typeface="Georgia" pitchFamily="18" charset="0"/>
              </a:rPr>
              <a:t>-перспективное планирование (раздать посмотреть планы);</a:t>
            </a:r>
          </a:p>
          <a:p>
            <a:pPr algn="just"/>
            <a:r>
              <a:rPr lang="ru-RU" dirty="0">
                <a:latin typeface="Georgia" pitchFamily="18" charset="0"/>
              </a:rPr>
              <a:t>-были проведены консультации для родителей.</a:t>
            </a:r>
          </a:p>
          <a:p>
            <a:pPr algn="just"/>
            <a:r>
              <a:rPr lang="ru-RU" dirty="0">
                <a:latin typeface="Georgia" pitchFamily="18" charset="0"/>
              </a:rPr>
              <a:t>Реализация проекта осуществлялась в течение 3 недель в 3 этапа </a:t>
            </a:r>
            <a:r>
              <a:rPr lang="ru-RU" b="1" dirty="0">
                <a:latin typeface="Georgia" pitchFamily="18" charset="0"/>
              </a:rPr>
              <a:t>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20663" y="3500438"/>
            <a:ext cx="3600450" cy="1368425"/>
          </a:xfrm>
          <a:prstGeom prst="flowChartAlternateProces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altLang="zh-TW" sz="2400" b="1" i="1">
              <a:latin typeface="Arial Black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zh-TW" sz="2400" b="1" i="1">
                <a:latin typeface="Arial Black" pitchFamily="34" charset="0"/>
                <a:cs typeface="Arial" pitchFamily="34" charset="0"/>
              </a:rPr>
              <a:t>Незнакомые люди</a:t>
            </a:r>
            <a:endParaRPr lang="ru-RU">
              <a:ea typeface="PMingLiU" pitchFamily="18" charset="-120"/>
              <a:cs typeface="Arial" pitchFamily="34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4608513" y="3644900"/>
            <a:ext cx="3779837" cy="1368425"/>
          </a:xfrm>
          <a:prstGeom prst="flowChartAlternateProces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zh-TW" sz="2400" b="1" i="1">
                <a:latin typeface="Arial Black" pitchFamily="34" charset="0"/>
                <a:cs typeface="Arial" pitchFamily="34" charset="0"/>
              </a:rPr>
              <a:t>Пожарная безопасность</a:t>
            </a:r>
            <a:endParaRPr lang="ru-RU">
              <a:ea typeface="PMingLiU" pitchFamily="18" charset="-120"/>
              <a:cs typeface="Arial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2084388" y="5445125"/>
            <a:ext cx="4503737" cy="1152525"/>
          </a:xfrm>
          <a:prstGeom prst="flowChartAlternateProcess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altLang="zh-TW" sz="2400" b="1" i="1">
              <a:latin typeface="Arial Black" pitchFamily="34" charset="0"/>
              <a:cs typeface="Arial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ru-RU" altLang="zh-TW" sz="2400" b="1" i="1">
                <a:latin typeface="Arial Black" pitchFamily="34" charset="0"/>
                <a:cs typeface="Arial" pitchFamily="34" charset="0"/>
              </a:rPr>
              <a:t>Безопасная дорога</a:t>
            </a:r>
            <a:endParaRPr lang="ru-RU"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50825" y="476250"/>
            <a:ext cx="87852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b="1">
              <a:latin typeface="Georgia" pitchFamily="18" charset="0"/>
            </a:endParaRPr>
          </a:p>
          <a:p>
            <a:r>
              <a:rPr lang="en-US" b="1">
                <a:latin typeface="Georgia" pitchFamily="18" charset="0"/>
              </a:rPr>
              <a:t>I</a:t>
            </a:r>
            <a:r>
              <a:rPr lang="ru-RU" b="1">
                <a:latin typeface="Georgia" pitchFamily="18" charset="0"/>
              </a:rPr>
              <a:t> этап – 1 неделя.</a:t>
            </a:r>
          </a:p>
          <a:p>
            <a:r>
              <a:rPr lang="ru-RU" b="1">
                <a:latin typeface="Georgia" pitchFamily="18" charset="0"/>
              </a:rPr>
              <a:t>Тема</a:t>
            </a:r>
            <a:r>
              <a:rPr lang="ru-RU">
                <a:latin typeface="Georgia" pitchFamily="18" charset="0"/>
              </a:rPr>
              <a:t> – </a:t>
            </a:r>
            <a:r>
              <a:rPr lang="ru-RU" b="1">
                <a:latin typeface="Georgia" pitchFamily="18" charset="0"/>
              </a:rPr>
              <a:t>незнакомые люди</a:t>
            </a:r>
            <a:r>
              <a:rPr lang="ru-RU">
                <a:latin typeface="Georgia" pitchFamily="18" charset="0"/>
              </a:rPr>
              <a:t> – главная задача педагогического коллектива в рамках – расширить знания детей о ситуациях опасности при контакте с незнакомыми людьми.</a:t>
            </a:r>
          </a:p>
          <a:p>
            <a:endParaRPr lang="ru-RU">
              <a:latin typeface="Georgia" pitchFamily="18" charset="0"/>
            </a:endParaRPr>
          </a:p>
          <a:p>
            <a:endParaRPr lang="ru-RU">
              <a:latin typeface="Georgia" pitchFamily="18" charset="0"/>
            </a:endParaRPr>
          </a:p>
          <a:p>
            <a:r>
              <a:rPr lang="en-US" b="1">
                <a:latin typeface="Georgia" pitchFamily="18" charset="0"/>
              </a:rPr>
              <a:t>II</a:t>
            </a:r>
            <a:r>
              <a:rPr lang="ru-RU" b="1">
                <a:latin typeface="Georgia" pitchFamily="18" charset="0"/>
              </a:rPr>
              <a:t> – 2 неделя.</a:t>
            </a:r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Тема 2 недели «Пожарная безопасность».</a:t>
            </a:r>
            <a:endParaRPr lang="ru-RU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Задачами педагогов на этом этапе стали:</a:t>
            </a:r>
          </a:p>
          <a:p>
            <a:r>
              <a:rPr lang="ru-RU">
                <a:latin typeface="Georgia" pitchFamily="18" charset="0"/>
              </a:rPr>
              <a:t>-научить дошкольников правилам поведения во время пожара, а главное – формирование знаний о том, как его не допустить.</a:t>
            </a:r>
          </a:p>
          <a:p>
            <a:endParaRPr lang="ru-RU">
              <a:latin typeface="Georgia" pitchFamily="18" charset="0"/>
            </a:endParaRPr>
          </a:p>
          <a:p>
            <a:r>
              <a:rPr lang="en-US" b="1">
                <a:latin typeface="Georgia" pitchFamily="18" charset="0"/>
              </a:rPr>
              <a:t>III</a:t>
            </a:r>
            <a:r>
              <a:rPr lang="ru-RU" b="1">
                <a:latin typeface="Georgia" pitchFamily="18" charset="0"/>
              </a:rPr>
              <a:t> этап – 3 неделя.</a:t>
            </a:r>
            <a:endParaRPr lang="ru-RU">
              <a:latin typeface="Georgia" pitchFamily="18" charset="0"/>
            </a:endParaRPr>
          </a:p>
          <a:p>
            <a:r>
              <a:rPr lang="ru-RU" b="1">
                <a:latin typeface="Georgia" pitchFamily="18" charset="0"/>
              </a:rPr>
              <a:t>Темой 3 недели стала «Безопасная дорога».</a:t>
            </a:r>
            <a:endParaRPr lang="ru-RU">
              <a:latin typeface="Georgia" pitchFamily="18" charset="0"/>
            </a:endParaRPr>
          </a:p>
          <a:p>
            <a:r>
              <a:rPr lang="ru-RU">
                <a:latin typeface="Georgia" pitchFamily="18" charset="0"/>
              </a:rPr>
              <a:t>Главными задачами при изучении темы были:</a:t>
            </a:r>
          </a:p>
          <a:p>
            <a:r>
              <a:rPr lang="ru-RU">
                <a:latin typeface="Georgia" pitchFamily="18" charset="0"/>
              </a:rPr>
              <a:t>-обобщение и систематизация знаний детей о правилах дорожной безопасности;</a:t>
            </a:r>
          </a:p>
          <a:p>
            <a:r>
              <a:rPr lang="ru-RU">
                <a:latin typeface="Georgia" pitchFamily="18" charset="0"/>
              </a:rPr>
              <a:t>-воспитание у детей чувства ответственности за свои поступки.</a:t>
            </a:r>
          </a:p>
          <a:p>
            <a:r>
              <a:rPr lang="ru-RU" b="1">
                <a:latin typeface="Georgia" pitchFamily="18" charset="0"/>
              </a:rPr>
              <a:t> 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323850" y="1028700"/>
            <a:ext cx="81359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Georgia" pitchFamily="18" charset="0"/>
              </a:rPr>
              <a:t>В течение этих трех недель  с  детьми была проведена следующая работа</a:t>
            </a:r>
            <a:r>
              <a:rPr lang="ru-RU" b="1" dirty="0" smtClean="0">
                <a:latin typeface="Georgia" pitchFamily="18" charset="0"/>
              </a:rPr>
              <a:t>:</a:t>
            </a:r>
            <a:endParaRPr lang="ru-RU" b="1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</a:rPr>
              <a:t>-</a:t>
            </a:r>
            <a:r>
              <a:rPr lang="ru-RU" dirty="0" smtClean="0">
                <a:latin typeface="Georgia" pitchFamily="18" charset="0"/>
              </a:rPr>
              <a:t>беседы</a:t>
            </a:r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</a:rPr>
              <a:t>-чтение художественной </a:t>
            </a:r>
            <a:r>
              <a:rPr lang="ru-RU" dirty="0" smtClean="0">
                <a:latin typeface="Georgia" pitchFamily="18" charset="0"/>
              </a:rPr>
              <a:t>литературы</a:t>
            </a:r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</a:rPr>
              <a:t>-занятие на заданные темы по познавательному развитию, по </a:t>
            </a:r>
            <a:r>
              <a:rPr lang="ru-RU" dirty="0" smtClean="0">
                <a:latin typeface="Georgia" pitchFamily="18" charset="0"/>
              </a:rPr>
              <a:t>изо деятельности</a:t>
            </a:r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</a:rPr>
              <a:t>-викторины</a:t>
            </a:r>
          </a:p>
          <a:p>
            <a:pPr algn="just"/>
            <a:r>
              <a:rPr lang="ru-RU" dirty="0" smtClean="0">
                <a:latin typeface="Georgia" pitchFamily="18" charset="0"/>
              </a:rPr>
              <a:t>                                                                                                                                                   -проведения тренинга по действиям в чрезвычайных ситуациях (эвакуация детей при пожаре)</a:t>
            </a:r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 smtClean="0">
                <a:latin typeface="Georgia" pitchFamily="18" charset="0"/>
              </a:rPr>
              <a:t>                                                                                                                                                             -»Неделя безопасности дорожного движения» Встреча с сотрудником ГИПДД.</a:t>
            </a:r>
            <a:endParaRPr lang="ru-RU" dirty="0">
              <a:latin typeface="Georgia" pitchFamily="18" charset="0"/>
            </a:endParaRPr>
          </a:p>
          <a:p>
            <a:pPr algn="just"/>
            <a:endParaRPr lang="ru-RU" dirty="0">
              <a:latin typeface="Georgia" pitchFamily="18" charset="0"/>
            </a:endParaRPr>
          </a:p>
          <a:p>
            <a:pPr algn="just"/>
            <a:r>
              <a:rPr lang="ru-RU" dirty="0">
                <a:latin typeface="Georgia" pitchFamily="18" charset="0"/>
              </a:rPr>
              <a:t> </a:t>
            </a:r>
          </a:p>
          <a:p>
            <a:r>
              <a:rPr lang="ru-RU" dirty="0">
                <a:latin typeface="Georgia" pitchFamily="18" charset="0"/>
              </a:rPr>
              <a:t> 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725144"/>
            <a:ext cx="3528392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38311"/>
            <a:ext cx="7067966" cy="5540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7" y="208012"/>
            <a:ext cx="7776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Проведение тренинга по действиям в чрезвычайных ситуациях (эвакуация детей при пожаре)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14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/>
          </p:cNvGraphicFramePr>
          <p:nvPr/>
        </p:nvGraphicFramePr>
        <p:xfrm>
          <a:off x="395288" y="2789238"/>
          <a:ext cx="3384550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40025"/>
            <a:ext cx="46085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90538"/>
            <a:ext cx="88201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9875"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повышения педагогической компетентности родителей были изготовлены:</a:t>
            </a:r>
            <a:endParaRPr lang="ru-RU">
              <a:ea typeface="Calibri" pitchFamily="34" charset="0"/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-памятки для родителей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</a:rPr>
              <a:t>(  памятки  прилагаются)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</a:rPr>
              <a:t>-папки-передвижки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</a:rPr>
              <a:t>(вниманию предлагается папки-передвижки)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</a:rPr>
              <a:t>-родительские газеты «Уголки безопасности»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>
                <a:latin typeface="Times New Roman" pitchFamily="18" charset="0"/>
              </a:rPr>
              <a:t>(вниманию предлагается газеты)</a:t>
            </a:r>
            <a:endParaRPr lang="ru-RU">
              <a:cs typeface="Arial" pitchFamily="34" charset="0"/>
            </a:endParaRPr>
          </a:p>
          <a:p>
            <a:pPr indent="269875" algn="just" eaLnBrk="0" hangingPunct="0"/>
            <a:r>
              <a:rPr lang="ru-RU" b="1">
                <a:latin typeface="Times New Roman" pitchFamily="18" charset="0"/>
              </a:rPr>
              <a:t>В конце проекта была проведена итоговая диагностики детей.</a:t>
            </a:r>
            <a:endParaRPr lang="ru-RU"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6199188"/>
            <a:ext cx="266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100">
                <a:ea typeface="Calibri" pitchFamily="34" charset="0"/>
                <a:cs typeface="Arial" pitchFamily="34" charset="0"/>
              </a:rPr>
              <a:t> </a:t>
            </a:r>
            <a:endParaRPr lang="ru-RU">
              <a:ea typeface="Calibri" pitchFamily="34" charset="0"/>
              <a:cs typeface="Arial" pitchFamily="34" charset="0"/>
            </a:endParaRPr>
          </a:p>
        </p:txBody>
      </p:sp>
      <p:sp>
        <p:nvSpPr>
          <p:cNvPr id="28678" name="Прямоугольник 6"/>
          <p:cNvSpPr>
            <a:spLocks noChangeArrowheads="1"/>
          </p:cNvSpPr>
          <p:nvPr/>
        </p:nvSpPr>
        <p:spPr bwMode="auto">
          <a:xfrm rot="10800000" flipV="1">
            <a:off x="107950" y="5229225"/>
            <a:ext cx="8856663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dirty="0">
                <a:latin typeface="Georgia" pitchFamily="18" charset="0"/>
              </a:rPr>
              <a:t>Анализ полученных результатов и их сравнение с данными первой диагностики, показали, что уровень знаний детей повысился  </a:t>
            </a:r>
          </a:p>
          <a:p>
            <a:r>
              <a:rPr lang="ru-RU" dirty="0">
                <a:latin typeface="Georgia" pitchFamily="18" charset="0"/>
              </a:rPr>
              <a:t>Таким образом, проект «Безопасность вашего </a:t>
            </a:r>
            <a:r>
              <a:rPr lang="ru-RU" dirty="0" smtClean="0">
                <a:latin typeface="Georgia" pitchFamily="18" charset="0"/>
              </a:rPr>
              <a:t>ребенка», </a:t>
            </a:r>
            <a:r>
              <a:rPr lang="ru-RU" dirty="0">
                <a:latin typeface="Georgia" pitchFamily="18" charset="0"/>
              </a:rPr>
              <a:t>показал необходимость формирования компетентности в вопросах личной безопасности детей и их родителей, а также актуальность систематической работы по данному разделу.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858</Words>
  <Application>Microsoft Office PowerPoint</Application>
  <PresentationFormat>Экран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          Презентация проекта «Безопасность вашего ребенка» 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User</cp:lastModifiedBy>
  <cp:revision>43</cp:revision>
  <dcterms:created xsi:type="dcterms:W3CDTF">2012-02-16T04:12:56Z</dcterms:created>
  <dcterms:modified xsi:type="dcterms:W3CDTF">2015-08-26T09:54:24Z</dcterms:modified>
</cp:coreProperties>
</file>