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78" r:id="rId15"/>
    <p:sldId id="269" r:id="rId16"/>
    <p:sldId id="287" r:id="rId17"/>
    <p:sldId id="279" r:id="rId18"/>
    <p:sldId id="270" r:id="rId19"/>
    <p:sldId id="280" r:id="rId20"/>
    <p:sldId id="282" r:id="rId21"/>
    <p:sldId id="289" r:id="rId22"/>
    <p:sldId id="281" r:id="rId23"/>
    <p:sldId id="284" r:id="rId24"/>
    <p:sldId id="285" r:id="rId25"/>
    <p:sldId id="274" r:id="rId26"/>
    <p:sldId id="286" r:id="rId27"/>
    <p:sldId id="288" r:id="rId28"/>
    <p:sldId id="28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31" autoAdjust="0"/>
    <p:restoredTop sz="94660"/>
  </p:normalViewPr>
  <p:slideViewPr>
    <p:cSldViewPr>
      <p:cViewPr varScale="1">
        <p:scale>
          <a:sx n="78" d="100"/>
          <a:sy n="78" d="100"/>
        </p:scale>
        <p:origin x="-3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7AC00D-71C7-4804-891D-EFD9B4A0C896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0862BA1-3927-4395-8251-8AE5BF8D6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6AC24-C56A-4F92-B243-5F005D65A36F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1BF3F-CC9F-46F0-89C3-165916DB8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41E0-491C-402A-AABB-87EC72F2EEC5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A08D4-AB8A-489E-94E8-BD0A16845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9BE3-2694-4421-9D28-82C38BA212A7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ED61C-2FF4-43E4-881D-52BF409BB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2822E-0D18-4328-B80E-6E619059B254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DC2F-1D27-4456-908C-8FD9E4058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2AA07-6F48-4F89-9D28-4F5BAD6E4A4D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EC86D-8C49-4032-BF1B-2EA13FC5C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7DD8-E837-470B-8F5F-CF096DF06564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8394-49F6-4DED-908A-A93A8CD26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A9740-FA28-4013-AF63-CCF5426BCB95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7960C-0FC3-4F95-9691-B7DAD7CDB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A889F-2929-488A-AD36-A859270BAB3E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98FC-E292-49B5-91C1-5DE750106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6F197-1054-484F-845D-5742ED54431D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118E9-81A2-49CF-B71A-4056277D0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FD6A7-A618-4348-BC42-F8D6E71CC4AD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2365B-D814-483D-8DDB-ADAF1597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0CD89-A765-4202-8684-EE415A00B634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62F41-8A70-47F2-B924-CDD007C6F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02663A-75F8-4051-8DC1-EFCDEED8AD77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A039EC-AD5E-4B03-91B7-08DB57B04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smiles.rc-mir.com/smile.2940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hyperlink" Target="http://smiles.33b.ru/smile.148551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smiles.33b.ru/smile.148547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smiles.rc-mir.com/smile.29414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smiles.rc-mir.com/smile.67670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smiles.rc-mir.com/smile.16552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smiles.rc-mir.com/smile.29399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http://smiles.rc-mir.com/smile.106252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1.gif"/><Relationship Id="rId2" Type="http://schemas.openxmlformats.org/officeDocument/2006/relationships/hyperlink" Target="http://smiles.33b.ru/smile.14854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file.ru/28/47/62/485619.gif" TargetMode="External"/><Relationship Id="rId5" Type="http://schemas.openxmlformats.org/officeDocument/2006/relationships/image" Target="../media/image10.gif"/><Relationship Id="rId4" Type="http://schemas.openxmlformats.org/officeDocument/2006/relationships/hyperlink" Target="http://smiles.rc-mir.com/smile.105752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rc-mir.com/smile.29400.html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323850" y="476250"/>
            <a:ext cx="8569325" cy="4608513"/>
          </a:xfrm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ru-RU" sz="4000" smtClean="0"/>
              <a:t>Практикум</a:t>
            </a:r>
            <a:br>
              <a:rPr lang="ru-RU" sz="4000" smtClean="0"/>
            </a:br>
            <a:r>
              <a:rPr lang="ru-RU" sz="4000" smtClean="0">
                <a:latin typeface="Arial" charset="0"/>
              </a:rPr>
              <a:t>Тема: </a:t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>«Организация и проведение и</a:t>
            </a:r>
            <a:r>
              <a:rPr lang="ru-RU" sz="4000" smtClean="0"/>
              <a:t>гр на развитие телесного опыта</a:t>
            </a:r>
            <a:r>
              <a:rPr lang="ru-RU" sz="4000" smtClean="0">
                <a:latin typeface="Arial" charset="0"/>
              </a:rPr>
              <a:t> </a:t>
            </a:r>
            <a:r>
              <a:rPr lang="ru-RU" sz="4000" smtClean="0"/>
              <a:t>с детьми</a:t>
            </a:r>
            <a:r>
              <a:rPr lang="ru-RU" sz="4000" smtClean="0">
                <a:latin typeface="Arial" charset="0"/>
              </a:rPr>
              <a:t> раннего возраста</a:t>
            </a:r>
            <a:r>
              <a:rPr lang="ru-RU" sz="4000" smtClean="0"/>
              <a:t> </a:t>
            </a:r>
            <a:r>
              <a:rPr lang="ru-RU" sz="4000" smtClean="0">
                <a:latin typeface="Arial" charset="0"/>
              </a:rPr>
              <a:t>в доме ребёнка»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675" y="5300663"/>
            <a:ext cx="5905500" cy="129698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tx1"/>
                </a:solidFill>
              </a:rPr>
              <a:t>Выполнила: старший воспитатель: Н.С. Оболдина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tx1"/>
                </a:solidFill>
              </a:rPr>
              <a:t>Сыктывкар,2015г.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Режим дня!!!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895850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	Правильная организация режима дня способствует  нормальному функционированию всего организма и предохраняет  нервную систему от утомления.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23556" name="Picture 4" descr="137772-i_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149725"/>
            <a:ext cx="2592387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d4e393852572c3a96d6d66df217db3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76700"/>
            <a:ext cx="295275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97217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sz="30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Игры и упражнения на правленые на осознание своего тела и эмоциональное реагирование помогают ребёнку обрести телесно – сенсорный опыт. </a:t>
            </a:r>
            <a:endParaRPr lang="ru-RU" sz="2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 Такие игры можно проводить с детьми в группе, на коврике.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В  проведение таких игр вам поможет активное использование фольклорного жанра ( потешки, прибаутки, стишки, песенки и т. п.). 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65532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ru-RU" b="1" smtClean="0"/>
              <a:t>Практическая часть </a:t>
            </a:r>
            <a:br>
              <a:rPr lang="ru-RU" b="1" smtClean="0"/>
            </a:br>
            <a:r>
              <a:rPr lang="ru-RU" b="1" smtClean="0"/>
              <a:t>практикума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424863" cy="1944687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700" b="1" dirty="0" smtClean="0">
                <a:latin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</a:rPr>
              <a:t>Парная работа в игре:</a:t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2700" b="1" dirty="0">
                <a:latin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</a:rPr>
            </a:br>
            <a:r>
              <a:rPr lang="ru-RU" sz="2800" dirty="0">
                <a:latin typeface="Times New Roman" pitchFamily="18" charset="0"/>
              </a:rPr>
              <a:t>«Большие- маленькие  ноги».</a:t>
            </a:r>
            <a:br>
              <a:rPr lang="ru-RU" sz="2800" dirty="0">
                <a:latin typeface="Times New Roman" pitchFamily="18" charset="0"/>
              </a:rPr>
            </a:br>
            <a:r>
              <a:rPr lang="ru-RU" sz="2800" dirty="0">
                <a:latin typeface="Times New Roman" pitchFamily="18" charset="0"/>
              </a:rPr>
              <a:t>Дети встают на ноги взрослому и взрослый идет. При этом можно ритмично читать </a:t>
            </a:r>
            <a:r>
              <a:rPr lang="ru-RU" sz="2800" dirty="0" err="1">
                <a:latin typeface="Times New Roman" pitchFamily="18" charset="0"/>
              </a:rPr>
              <a:t>потешку</a:t>
            </a:r>
            <a:r>
              <a:rPr lang="ru-RU" sz="2800" dirty="0">
                <a:latin typeface="Times New Roman" pitchFamily="18" charset="0"/>
              </a:rPr>
              <a:t>, стих. Например: </a:t>
            </a:r>
            <a:br>
              <a:rPr lang="ru-RU" sz="2800" dirty="0">
                <a:latin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</a:rPr>
            </a:b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713" y="2060575"/>
            <a:ext cx="5256212" cy="40655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ru-RU" sz="2000" smtClean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По ровненькой дорожке,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Шагают наши ножки.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Топ – топ.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Большие ноги шли по дороге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Топ – топ.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Маленькие ножки шли по дорожке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Топ – топ.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641475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200" dirty="0" smtClean="0">
                <a:solidFill>
                  <a:prstClr val="black"/>
                </a:solidFill>
              </a:rPr>
              <a:t/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 smtClean="0">
                <a:solidFill>
                  <a:prstClr val="black"/>
                </a:solidFill>
              </a:rPr>
              <a:t>«</a:t>
            </a:r>
            <a:r>
              <a:rPr lang="ru-RU" sz="3200" dirty="0">
                <a:solidFill>
                  <a:prstClr val="black"/>
                </a:solidFill>
              </a:rPr>
              <a:t>Ворота» </a:t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>
                <a:solidFill>
                  <a:prstClr val="black"/>
                </a:solidFill>
              </a:rPr>
              <a:t>Взрослые встают против друга берутся вверху за руки: </a:t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>
                <a:solidFill>
                  <a:prstClr val="black"/>
                </a:solidFill>
              </a:rPr>
              <a:t> </a:t>
            </a:r>
            <a:br>
              <a:rPr lang="ru-RU" sz="3200" dirty="0">
                <a:solidFill>
                  <a:prstClr val="black"/>
                </a:solidFill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546600" cy="4137025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«</a:t>
            </a:r>
            <a:r>
              <a:rPr lang="ru-RU" sz="2400" dirty="0">
                <a:solidFill>
                  <a:prstClr val="black"/>
                </a:solidFill>
              </a:rPr>
              <a:t>Золотые ворота проходите детвора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prstClr val="black"/>
                </a:solidFill>
              </a:rPr>
              <a:t>На </a:t>
            </a:r>
            <a:r>
              <a:rPr lang="ru-RU" sz="2400" dirty="0" smtClean="0">
                <a:solidFill>
                  <a:prstClr val="black"/>
                </a:solidFill>
              </a:rPr>
              <a:t>первый </a:t>
            </a:r>
            <a:r>
              <a:rPr lang="ru-RU" sz="2400" dirty="0">
                <a:solidFill>
                  <a:prstClr val="black"/>
                </a:solidFill>
              </a:rPr>
              <a:t>раз прощается,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prstClr val="black"/>
                </a:solidFill>
              </a:rPr>
              <a:t>Второй раз разрешается ,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prstClr val="black"/>
                </a:solidFill>
              </a:rPr>
              <a:t>А на третий раз не пропустим вас.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prstClr val="black"/>
                </a:solidFill>
              </a:rPr>
              <a:t>Ворота опускаются и обнимают попавшего ребёнка.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dirty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2276475"/>
            <a:ext cx="3822700" cy="3498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549275"/>
            <a:ext cx="7416800" cy="561657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80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mtClean="0"/>
              <a:t>« Туннель»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mtClean="0"/>
              <a:t>	Взрослые встают на корточки, делая туннель через который проползают дети.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mtClean="0"/>
              <a:t>	Туннель может быть широкий, а может сужаться. И дети пролазят сквозь него.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3946525"/>
          </a:xfrm>
        </p:spPr>
        <p:txBody>
          <a:bodyPr/>
          <a:lstStyle/>
          <a:p>
            <a:pPr eaLnBrk="1" hangingPunct="1"/>
            <a:r>
              <a:rPr lang="ru-RU" sz="1800" b="1" smtClean="0"/>
              <a:t>«Парашют»( с платком)</a:t>
            </a:r>
            <a:br>
              <a:rPr lang="ru-RU" sz="1800" b="1" smtClean="0"/>
            </a:br>
            <a:r>
              <a:rPr lang="ru-RU" sz="1800" b="1" i="1" smtClean="0"/>
              <a:t> Ветер по морю гуляет,</a:t>
            </a: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i="1" smtClean="0"/>
              <a:t>Ветер парус раздувает,</a:t>
            </a: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i="1" smtClean="0"/>
              <a:t>Парус /Андрюшу / накрывает</a:t>
            </a:r>
            <a:r>
              <a:rPr lang="ru-RU" sz="1800" b="1" smtClean="0"/>
              <a:t>.</a:t>
            </a:r>
            <a:br>
              <a:rPr lang="ru-RU" sz="1800" b="1" smtClean="0"/>
            </a:br>
            <a:r>
              <a:rPr lang="ru-RU" sz="1800" b="1" smtClean="0"/>
              <a:t>Затем накрываем голову ребенка платком и поизносим «Куку»(Ау), побуждаем ребенка стянуть платок с головы. Сразу после того как ребёнок сделает это, поём</a:t>
            </a:r>
            <a:br>
              <a:rPr lang="ru-RU" sz="1800" b="1" smtClean="0"/>
            </a:br>
            <a:r>
              <a:rPr lang="ru-RU" sz="1800" b="1" i="1" smtClean="0"/>
              <a:t>А где наш Андрюша?</a:t>
            </a: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i="1" smtClean="0"/>
              <a:t>Там, там, там. (воспитатель показывает на ребенка)</a:t>
            </a: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i="1" smtClean="0"/>
              <a:t>А где наш Андрюша?</a:t>
            </a: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i="1" smtClean="0"/>
              <a:t>Здесь, здесь, здесь (воспитатель прижимает руку ребенка к его груди)</a:t>
            </a:r>
            <a:r>
              <a:rPr lang="ru-RU" sz="1800" b="1" smtClean="0"/>
              <a:t/>
            </a:r>
            <a:br>
              <a:rPr lang="ru-RU" sz="1800" b="1" smtClean="0"/>
            </a:br>
            <a:endParaRPr lang="ru-RU" sz="1800" b="1" smtClean="0"/>
          </a:p>
        </p:txBody>
      </p:sp>
      <p:pic>
        <p:nvPicPr>
          <p:cNvPr id="30722" name="Picture 7" descr="485_059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4508500"/>
            <a:ext cx="2886075" cy="1924050"/>
          </a:xfrm>
        </p:spPr>
      </p:pic>
      <p:pic>
        <p:nvPicPr>
          <p:cNvPr id="30723" name="Picture 8" descr="DSCN3209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4365625"/>
            <a:ext cx="2886075" cy="2165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0825" y="2924175"/>
            <a:ext cx="8713788" cy="352901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	</a:t>
            </a:r>
            <a:r>
              <a:rPr lang="ru-RU" sz="2400" b="1" i="1" smtClean="0"/>
              <a:t>«Тянем репу»</a:t>
            </a:r>
            <a:r>
              <a:rPr lang="ru-RU" sz="2400" smtClean="0"/>
              <a:t> </a:t>
            </a:r>
            <a:endParaRPr lang="ru-RU" sz="2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Arial" charset="0"/>
              </a:rPr>
              <a:t>		Д</a:t>
            </a:r>
            <a:r>
              <a:rPr lang="ru-RU" sz="2400" smtClean="0"/>
              <a:t>ети садятся друг за другом и обхватывают впереди сидящего руками  за живот. Воспитатель  говорит что будет тянуть самую сладкую большую реку и под строчки из сказки: « Тянем потянем» старается вытянуть репки, но дети не дают. ( Важно не травмировать ребенка. Тянуть осторожно держа за кисти рук).  Вытянутые репки встают вместе с ведущим и помогают тянуть следующую репу.</a:t>
            </a:r>
          </a:p>
        </p:txBody>
      </p:sp>
      <p:pic>
        <p:nvPicPr>
          <p:cNvPr id="31746" name="Picture 4" descr="687474703a2f2f7777772e63726f7374692e72752f7061747465726e732f30302f30302f39302f353535386663643633322f707265766965772e6a70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33375"/>
            <a:ext cx="4681537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Ритмизированные игры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Цель </a:t>
            </a:r>
            <a:r>
              <a:rPr lang="ru-RU" dirty="0"/>
              <a:t>ритмизированной игры – эмоциональное единение ребенка и взрослого, заражение эмоциями.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Внешние ритм созданный педагогом помогает ребёнку организовать собственную активность, многим легче  хлопать в ладоши, качать головой в ритме  звучащего стихотворения, песни.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Ритмичные игры помогают  объединить детей, организовать эмоционально насыщенную паузу.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350"/>
            <a:ext cx="3609975" cy="6121400"/>
          </a:xfrm>
          <a:solidFill>
            <a:srgbClr val="FFFF00"/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/>
              <a:t>1.Ребёнок сидит на коленях взрослого: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Еду</a:t>
            </a:r>
            <a:r>
              <a:rPr lang="ru-RU" dirty="0"/>
              <a:t>, еду к бабе, к деду,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На лошадке, в красной шапке,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В </a:t>
            </a:r>
            <a:r>
              <a:rPr lang="ru-RU" dirty="0" smtClean="0"/>
              <a:t>лопаточках,</a:t>
            </a: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По кочкам, по кочкам,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В ямку - бух!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8913"/>
            <a:ext cx="4038600" cy="6408737"/>
          </a:xfrm>
          <a:solidFill>
            <a:srgbClr val="FFC000"/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2. </a:t>
            </a:r>
            <a:r>
              <a:rPr lang="ru-RU" i="1" dirty="0"/>
              <a:t>Ребенок лежит на коленях взрослого (дети садятся друг за другом и рисуют на спинах впереди сидящего): </a:t>
            </a:r>
            <a:endParaRPr lang="ru-RU" i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«Рисуем </a:t>
            </a:r>
            <a:r>
              <a:rPr lang="ru-RU" dirty="0"/>
              <a:t>истории, сказки на теле (спина, ноги, живот);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«Пошел человек гулять»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«Играем на пианино.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Цель практикума: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609600" indent="-609600" eaLnBrk="1" hangingPunct="1">
              <a:buFont typeface="Arial" charset="0"/>
              <a:buNone/>
            </a:pPr>
            <a:endParaRPr lang="ru-RU" smtClean="0"/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000" smtClean="0">
                <a:latin typeface="Times New Roman" pitchFamily="18" charset="0"/>
              </a:rPr>
              <a:t>Обозначить значение телесного опыта в развитии детей раннего возраста в доме ребёнка.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000" smtClean="0">
                <a:latin typeface="Times New Roman" pitchFamily="18" charset="0"/>
              </a:rPr>
              <a:t>Формировать   практический опыт педагогов  в проведении игр на развитие телесного опыта детей.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000" smtClean="0">
                <a:latin typeface="Times New Roman" pitchFamily="18" charset="0"/>
              </a:rPr>
              <a:t>Обучить воспитателей  играм, приёмам организации двигательной активности детей.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solidFill>
            <a:srgbClr val="FFC0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prstClr val="black"/>
                </a:solidFill>
              </a:rPr>
              <a:t/>
            </a:r>
            <a:br>
              <a:rPr lang="ru-RU" sz="2400" i="1" dirty="0" smtClean="0">
                <a:solidFill>
                  <a:prstClr val="black"/>
                </a:solidFill>
              </a:rPr>
            </a:br>
            <a:r>
              <a:rPr lang="ru-RU" sz="2400" i="1" dirty="0">
                <a:solidFill>
                  <a:prstClr val="black"/>
                </a:solidFill>
              </a:rPr>
              <a:t/>
            </a:r>
            <a:br>
              <a:rPr lang="ru-RU" sz="2400" i="1" dirty="0">
                <a:solidFill>
                  <a:prstClr val="black"/>
                </a:solidFill>
              </a:rPr>
            </a:br>
            <a:r>
              <a:rPr lang="ru-RU" sz="2400" i="1" dirty="0" smtClean="0">
                <a:solidFill>
                  <a:prstClr val="black"/>
                </a:solidFill>
              </a:rPr>
              <a:t>Если </a:t>
            </a:r>
            <a:r>
              <a:rPr lang="ru-RU" sz="2400" i="1" dirty="0">
                <a:solidFill>
                  <a:prstClr val="black"/>
                </a:solidFill>
              </a:rPr>
              <a:t>дети участвуют в простых ритмических играх, им предлагают </a:t>
            </a:r>
            <a:r>
              <a:rPr lang="ru-RU" sz="2400" b="1" i="1" u="sng" dirty="0">
                <a:solidFill>
                  <a:prstClr val="black"/>
                </a:solidFill>
              </a:rPr>
              <a:t>игры на подражание</a:t>
            </a:r>
            <a:r>
              <a:rPr lang="ru-RU" sz="2400" i="1" dirty="0">
                <a:solidFill>
                  <a:prstClr val="black"/>
                </a:solidFill>
              </a:rPr>
              <a:t>.</a:t>
            </a:r>
            <a:br>
              <a:rPr lang="ru-RU" sz="2400" i="1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34818" name="Объект 3" descr="http://www.mspros.ru/images/photo/20259_larg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rgbClr val="00FF00"/>
          </a:solidFill>
        </p:spPr>
        <p:txBody>
          <a:bodyPr/>
          <a:lstStyle/>
          <a:p>
            <a:r>
              <a:rPr lang="ru-RU" sz="4000" smtClean="0"/>
              <a:t>Примеры игр:</a:t>
            </a:r>
          </a:p>
        </p:txBody>
      </p:sp>
      <p:sp>
        <p:nvSpPr>
          <p:cNvPr id="45061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4038600" cy="5073650"/>
          </a:xfrm>
          <a:solidFill>
            <a:srgbClr val="FFCC99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i="1" smtClean="0"/>
              <a:t>«Свинка Ненила»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i="1" smtClean="0"/>
              <a:t>	 Каждый из участников сначала гладит соседа, потом ставит руки в боки, показывает, какие у свинки ушки (руки на голове), хвостик (выставить согнутый указательный пальчик) и нос (кулачок возле носа</a:t>
            </a:r>
            <a:r>
              <a:rPr lang="ru-RU" sz="1800" smtClean="0"/>
              <a:t>). 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 Свинка Ненила сыночка хвалила: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«Ты, мой хорошенький,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ты мой пригоженький,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Ходит бочком,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Ушки торчком,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Хвостик крючком,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Нос пятачком</a:t>
            </a:r>
          </a:p>
        </p:txBody>
      </p:sp>
      <p:sp>
        <p:nvSpPr>
          <p:cNvPr id="45062" name="Rectangle 6"/>
          <p:cNvSpPr>
            <a:spLocks noGrp="1"/>
          </p:cNvSpPr>
          <p:nvPr>
            <p:ph type="body" sz="half" idx="2"/>
          </p:nvPr>
        </p:nvSpPr>
        <p:spPr>
          <a:xfrm>
            <a:off x="4643438" y="1125538"/>
            <a:ext cx="4038600" cy="5029200"/>
          </a:xfrm>
          <a:solidFill>
            <a:srgbClr val="CCFFFF"/>
          </a:solidFill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400" b="1" smtClean="0"/>
              <a:t>«Зайка»</a:t>
            </a:r>
            <a:endParaRPr lang="ru-RU" sz="1400" smtClean="0"/>
          </a:p>
          <a:p>
            <a:pPr algn="ctr">
              <a:buFont typeface="Arial" charset="0"/>
              <a:buNone/>
            </a:pPr>
            <a:r>
              <a:rPr lang="ru-RU" sz="1600" smtClean="0"/>
              <a:t>Зайка беленький сидит.</a:t>
            </a:r>
          </a:p>
          <a:p>
            <a:pPr algn="ctr">
              <a:buFont typeface="Arial" charset="0"/>
              <a:buNone/>
            </a:pPr>
            <a:r>
              <a:rPr lang="ru-RU" sz="1600" smtClean="0"/>
              <a:t>он ушами  шевелит,</a:t>
            </a:r>
          </a:p>
          <a:p>
            <a:pPr algn="ctr">
              <a:buFont typeface="Arial" charset="0"/>
              <a:buNone/>
            </a:pPr>
            <a:r>
              <a:rPr lang="ru-RU" sz="1600" smtClean="0"/>
              <a:t>Вот так, вот так,</a:t>
            </a:r>
          </a:p>
          <a:p>
            <a:pPr algn="ctr">
              <a:buFont typeface="Arial" charset="0"/>
              <a:buNone/>
            </a:pPr>
            <a:r>
              <a:rPr lang="ru-RU" sz="1600" smtClean="0"/>
              <a:t>Он ушами шевелит.</a:t>
            </a:r>
          </a:p>
          <a:p>
            <a:pPr algn="ctr">
              <a:buFont typeface="Arial" charset="0"/>
              <a:buNone/>
            </a:pPr>
            <a:r>
              <a:rPr lang="ru-RU" sz="1600" smtClean="0"/>
              <a:t>Зайке холодно сидеть</a:t>
            </a:r>
          </a:p>
          <a:p>
            <a:pPr algn="ctr">
              <a:buFont typeface="Arial" charset="0"/>
              <a:buNone/>
            </a:pPr>
            <a:r>
              <a:rPr lang="ru-RU" sz="1600" smtClean="0"/>
              <a:t>Надо лапочки погреть,</a:t>
            </a:r>
          </a:p>
          <a:p>
            <a:pPr algn="ctr">
              <a:buFont typeface="Arial" charset="0"/>
              <a:buNone/>
            </a:pPr>
            <a:r>
              <a:rPr lang="ru-RU" sz="1600" smtClean="0"/>
              <a:t>Хлоп. Хлоп. Хлоп, хлоп.</a:t>
            </a:r>
          </a:p>
          <a:p>
            <a:pPr algn="ctr">
              <a:buFont typeface="Arial" charset="0"/>
              <a:buNone/>
            </a:pPr>
            <a:r>
              <a:rPr lang="ru-RU" sz="1600" smtClean="0"/>
              <a:t>Надо лапочки погреть.</a:t>
            </a:r>
          </a:p>
          <a:p>
            <a:pPr algn="ctr">
              <a:buFont typeface="Arial" charset="0"/>
              <a:buNone/>
            </a:pPr>
            <a:r>
              <a:rPr lang="ru-RU" sz="1600" smtClean="0"/>
              <a:t>Зайке холодно стоять,</a:t>
            </a:r>
          </a:p>
          <a:p>
            <a:pPr algn="ctr">
              <a:buFont typeface="Arial" charset="0"/>
              <a:buNone/>
            </a:pPr>
            <a:r>
              <a:rPr lang="ru-RU" sz="1600" smtClean="0"/>
              <a:t>Надо зайке поскакать,</a:t>
            </a:r>
          </a:p>
          <a:p>
            <a:pPr algn="ctr">
              <a:buFont typeface="Arial" charset="0"/>
              <a:buNone/>
            </a:pPr>
            <a:r>
              <a:rPr lang="ru-RU" sz="1600" smtClean="0"/>
              <a:t>Скок, скок, скок, скок,</a:t>
            </a:r>
          </a:p>
          <a:p>
            <a:pPr algn="ctr">
              <a:buFont typeface="Arial" charset="0"/>
              <a:buNone/>
            </a:pPr>
            <a:r>
              <a:rPr lang="ru-RU" sz="1600" smtClean="0"/>
              <a:t>Надо зайке поскакать.</a:t>
            </a:r>
          </a:p>
          <a:p>
            <a:pPr algn="ctr">
              <a:buFont typeface="Arial" charset="0"/>
              <a:buNone/>
            </a:pPr>
            <a:r>
              <a:rPr lang="ru-RU" sz="1600" smtClean="0"/>
              <a:t>Кто - то зайку испугал</a:t>
            </a:r>
          </a:p>
          <a:p>
            <a:pPr algn="ctr">
              <a:buFont typeface="Arial" charset="0"/>
              <a:buNone/>
            </a:pPr>
            <a:r>
              <a:rPr lang="ru-RU" sz="1600" smtClean="0"/>
              <a:t>Зайка прыг,  и убежал.</a:t>
            </a:r>
          </a:p>
          <a:p>
            <a:pPr algn="ctr"/>
            <a:endParaRPr lang="ru-RU" sz="36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15888"/>
            <a:ext cx="4316412" cy="6408737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/>
              <a:t>2. «Шла большая черепаха»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Педагог </a:t>
            </a:r>
            <a:r>
              <a:rPr lang="ru-RU" sz="2000" dirty="0"/>
              <a:t>рассказывает стихотворение и вместе с детьми одновременно стучат руками по коленкам или по полу. Когда ведущий называет часть тела, которую «кусает» черепаха (например, ножки), все прячут свои ножки от черепахи. Со словами «</a:t>
            </a:r>
            <a:r>
              <a:rPr lang="ru-RU" sz="2000" dirty="0" err="1"/>
              <a:t>Кусь-кусь-кусь-кусь</a:t>
            </a:r>
            <a:r>
              <a:rPr lang="ru-RU" sz="2000" dirty="0"/>
              <a:t> — никого я не боюсь!» педагог щипает за ножки тех детей, которые их не спрятали, привлекая внимание к соответствующей части тела, дожидаясь эмоциональной реакции. Игра повторяется, называются другие части тела.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260350"/>
            <a:ext cx="4043362" cy="5865813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Шла большая черепаха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И кусала всех со страха.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За плечи (ножки / бока / спинку...).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/>
              <a:t>Кусь-кусь-кусь-кусь</a:t>
            </a:r>
            <a:r>
              <a:rPr lang="ru-RU" dirty="0"/>
              <a:t> -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Никого я не боюсь!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 </a:t>
            </a:r>
            <a:endParaRPr lang="ru-RU" dirty="0"/>
          </a:p>
        </p:txBody>
      </p:sp>
      <p:pic>
        <p:nvPicPr>
          <p:cNvPr id="37891" name="Picture 4" descr="WdH_a7y7DM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860800"/>
            <a:ext cx="20589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«Та-та </a:t>
            </a:r>
            <a:r>
              <a:rPr lang="ru-RU" dirty="0"/>
              <a:t>— два </a:t>
            </a:r>
            <a:r>
              <a:rPr lang="ru-RU" dirty="0" smtClean="0"/>
              <a:t>кота»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Та-та — два </a:t>
            </a:r>
            <a:r>
              <a:rPr lang="ru-RU" dirty="0" smtClean="0"/>
              <a:t>кота</a:t>
            </a: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Та-та - два кота.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Два оранжевых хвоста,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Один кот в стакане,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Весь живот в сметане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Педагог  рассказывает стихотворение и одновременно хлопают в ладоши или по коленям. На последнюю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строчку гладят (отряхивают) живот. Игра повторяется для других частей тела.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93775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3100" smtClean="0"/>
              <a:t>Воспитатель качает ребёнка на мяче и приговаривает: </a:t>
            </a:r>
            <a:br>
              <a:rPr lang="ru-RU" sz="3100" smtClean="0"/>
            </a:br>
            <a:r>
              <a:rPr lang="ru-RU" sz="3100" smtClean="0"/>
              <a:t/>
            </a:r>
            <a:br>
              <a:rPr lang="ru-RU" sz="3100" smtClean="0"/>
            </a:b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800" i="1" smtClean="0"/>
              <a:t>***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i="1" smtClean="0"/>
              <a:t>На болоте старый пень, шевелится ему лень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i="1" smtClean="0"/>
              <a:t>Ты пенёк вставай из болота вылезай,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i="1" smtClean="0"/>
              <a:t>Кого хочешь, выбирай</a:t>
            </a:r>
            <a:r>
              <a:rPr lang="ru-RU" sz="1800" b="1" i="1" smtClean="0"/>
              <a:t>!</a:t>
            </a:r>
            <a:endParaRPr lang="ru-RU" sz="1800" i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Вариант игры: участвовать в раскачивании мяча могу и другие дети. Дети по очереди ложатся, садятся на пень.</a:t>
            </a:r>
          </a:p>
          <a:p>
            <a:pPr marL="0" indent="0" eaLnBrk="1" hangingPunct="1">
              <a:buFont typeface="Arial" charset="0"/>
              <a:buNone/>
            </a:pPr>
            <a:endParaRPr lang="ru-RU" sz="180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628775"/>
            <a:ext cx="4038600" cy="49688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800" i="1" smtClean="0"/>
              <a:t>***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i="1" smtClean="0"/>
              <a:t>В поле гуляли трое гуляк»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i="1" smtClean="0"/>
              <a:t>В поле гуляли трое гуляк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i="1" smtClean="0"/>
              <a:t>После прогулки делали так: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i="1" smtClean="0"/>
              <a:t>«Апчхи, апчхи, апчхи!»</a:t>
            </a:r>
          </a:p>
          <a:p>
            <a:pPr marL="0" indent="0" algn="ctr">
              <a:buFont typeface="Arial" charset="0"/>
              <a:buNone/>
            </a:pPr>
            <a:r>
              <a:rPr lang="ru-RU" sz="1800" i="1" smtClean="0"/>
              <a:t>***</a:t>
            </a:r>
          </a:p>
          <a:p>
            <a:pPr marL="0" indent="0" algn="ctr">
              <a:buFont typeface="Arial" charset="0"/>
              <a:buNone/>
            </a:pPr>
            <a:r>
              <a:rPr lang="ru-RU" sz="1800" i="1" smtClean="0"/>
              <a:t> Еле, еле, еле, еле</a:t>
            </a:r>
          </a:p>
          <a:p>
            <a:pPr marL="0" indent="0" algn="ctr">
              <a:buFont typeface="Arial" charset="0"/>
              <a:buNone/>
            </a:pPr>
            <a:r>
              <a:rPr lang="ru-RU" sz="1800" i="1" smtClean="0"/>
              <a:t>Завертелись карусели, </a:t>
            </a:r>
          </a:p>
          <a:p>
            <a:pPr marL="0" indent="0" algn="ctr">
              <a:buFont typeface="Arial" charset="0"/>
              <a:buNone/>
            </a:pPr>
            <a:r>
              <a:rPr lang="ru-RU" sz="1800" i="1" smtClean="0"/>
              <a:t>А потом кругом, кругом</a:t>
            </a:r>
          </a:p>
          <a:p>
            <a:pPr marL="0" indent="0" algn="ctr">
              <a:buFont typeface="Arial" charset="0"/>
              <a:buNone/>
            </a:pPr>
            <a:r>
              <a:rPr lang="ru-RU" sz="1800" i="1" smtClean="0"/>
              <a:t>Все бегом, бегом, бегом.</a:t>
            </a:r>
          </a:p>
          <a:p>
            <a:pPr marL="0" indent="0" algn="ctr">
              <a:buFont typeface="Arial" charset="0"/>
              <a:buNone/>
            </a:pPr>
            <a:r>
              <a:rPr lang="ru-RU" sz="1800" i="1" smtClean="0"/>
              <a:t>Тише, тише, не спешите</a:t>
            </a:r>
          </a:p>
          <a:p>
            <a:pPr marL="0" indent="0" algn="ctr">
              <a:buFont typeface="Arial" charset="0"/>
              <a:buNone/>
            </a:pPr>
            <a:r>
              <a:rPr lang="ru-RU" sz="1800" i="1" smtClean="0"/>
              <a:t>Карусель остановите</a:t>
            </a:r>
          </a:p>
          <a:p>
            <a:pPr marL="0" indent="0" algn="ctr">
              <a:buFont typeface="Arial" charset="0"/>
              <a:buNone/>
            </a:pPr>
            <a:r>
              <a:rPr lang="ru-RU" sz="1800" i="1" smtClean="0"/>
              <a:t>Раз, два, раз, два</a:t>
            </a:r>
          </a:p>
          <a:p>
            <a:pPr marL="0" indent="0" algn="ctr">
              <a:buFont typeface="Arial" charset="0"/>
              <a:buNone/>
            </a:pPr>
            <a:r>
              <a:rPr lang="ru-RU" sz="1800" i="1" smtClean="0"/>
              <a:t>Вот и кончилась игра.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964612" cy="6477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3200" smtClean="0"/>
              <a:t> «Шалтай-болтай» </a:t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196975"/>
            <a:ext cx="8281987" cy="540067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Педагог вместе с детьми садятся поплотнее (обычно для этого делают круг поменьше), берутся за руки и педагог читает стихотворение «Шалтай-Болтай», раскачиваясь из стороны в сторону и подталкивая при этом соседей плечами или локтями. Со словами «свалился во сне» наклоняются вперед, а со словом «собрать» — сначала поднимают руки вверх, а потом снова наклоняются.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1800" smtClean="0"/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Вариант: если участники сидят на полу на подушках, то в конце стихотворения можно «падать» назад.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Шалтай-Болтай сидел на стене,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Шалтай-Болтай свалился во сне.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Вся королевская конница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И вся королевская рать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Не могут Шалтая,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Не могут Болтая,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Шлатая-Болтая собрать.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 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40963" name="Picture 4" descr="shaltay-boltay-1310465506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644900"/>
            <a:ext cx="2103437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77875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ea typeface="Batang" pitchFamily="18" charset="-127"/>
              </a:rPr>
              <a:t/>
            </a:r>
            <a:br>
              <a:rPr lang="ru-RU" sz="2800" smtClean="0">
                <a:latin typeface="Times New Roman" pitchFamily="18" charset="0"/>
                <a:ea typeface="Batang" pitchFamily="18" charset="-127"/>
              </a:rPr>
            </a:br>
            <a:r>
              <a:rPr lang="ru-RU" sz="2800" b="1" smtClean="0">
                <a:latin typeface="Times New Roman" pitchFamily="18" charset="0"/>
                <a:ea typeface="Batang" pitchFamily="18" charset="-127"/>
              </a:rPr>
              <a:t>«Сижу – сижу на камушке»</a:t>
            </a:r>
            <a:br>
              <a:rPr lang="ru-RU" sz="2800" b="1" smtClean="0">
                <a:latin typeface="Times New Roman" pitchFamily="18" charset="0"/>
                <a:ea typeface="Batang" pitchFamily="18" charset="-127"/>
              </a:rPr>
            </a:br>
            <a:endParaRPr lang="ru-RU" sz="2800" b="1" smtClean="0"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7338"/>
            <a:ext cx="8218488" cy="42481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В центре круга сидит на стульчике ребенок, взрослый приговаривает: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Сижу – сижу на камушке,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Сижу на горючем.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А кто меня верно любит,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А кто приголубит,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А кто пожалеет,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Кто меня сменит?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Любой ребёнок из круга может подойти, обнять, пожалеть, и сменить ведущего.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ru-RU" sz="3600" smtClean="0">
                <a:latin typeface="Arial" charset="0"/>
              </a:rPr>
              <a:t>Использованная литература: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solidFill>
            <a:srgbClr val="CC99FF"/>
          </a:solidFill>
        </p:spPr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ru-RU" sz="1800" smtClean="0">
                <a:latin typeface="Arial" charset="0"/>
              </a:rPr>
              <a:t>Аксарина Н. М. Воспитание детей раннего возраста. М., Медицина, 1977.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sz="1800" smtClean="0">
                <a:latin typeface="Arial" charset="0"/>
              </a:rPr>
              <a:t>Адаптация ребёнка в группе и развитие общения на игровом занятии КРУГ</a:t>
            </a:r>
            <a:r>
              <a:rPr lang="en-US" sz="1800" smtClean="0">
                <a:latin typeface="Arial" charset="0"/>
              </a:rPr>
              <a:t>/ </a:t>
            </a:r>
            <a:r>
              <a:rPr lang="ru-RU" sz="1800" smtClean="0">
                <a:latin typeface="Arial" charset="0"/>
              </a:rPr>
              <a:t>Зарубина Ю.Г. М.: Теревинф, 2009. – 56с.(Лечебная педагогика: метдические разработки).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sz="1800" smtClean="0">
                <a:latin typeface="Arial" charset="0"/>
              </a:rPr>
              <a:t>Елецкая О.В., Вареница Е. Ю. День за днем говорим и растём. Пособие по развитию речи детей. М., 2010.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sz="1800" smtClean="0">
                <a:latin typeface="Arial" charset="0"/>
              </a:rPr>
              <a:t>Севостьянова Е. О. Дружная семейка. Программа адаптации детей к ДОУ. М.,2007.</a:t>
            </a:r>
          </a:p>
          <a:p>
            <a:pPr marL="609600" indent="-609600">
              <a:buFont typeface="Arial" charset="0"/>
              <a:buAutoNum type="arabicPeriod"/>
            </a:pPr>
            <a:endParaRPr lang="ru-RU" sz="18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14297195430430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476250"/>
            <a:ext cx="576103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1212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ru-RU" b="1" i="1" smtClean="0"/>
              <a:t>Теоретическая часть</a:t>
            </a:r>
            <a:br>
              <a:rPr lang="ru-RU" b="1" i="1" smtClean="0"/>
            </a:br>
            <a:r>
              <a:rPr lang="ru-RU" b="1" i="1" smtClean="0"/>
              <a:t>практикума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</a:rPr>
              <a:t>Значение развития движений в раннем возрасте: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3671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000" smtClean="0"/>
              <a:t>	</a:t>
            </a:r>
            <a:r>
              <a:rPr lang="ru-RU" sz="2400" smtClean="0">
                <a:latin typeface="Times New Roman" pitchFamily="18" charset="0"/>
              </a:rPr>
              <a:t>При воспитаний детей раннего возраста  большое внимание должно  быть уделено   развитию движений. </a:t>
            </a:r>
            <a:endParaRPr lang="ru-RU" sz="24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	</a:t>
            </a:r>
            <a:r>
              <a:rPr lang="ru-RU" sz="2400" smtClean="0">
                <a:latin typeface="Times New Roman" pitchFamily="18" charset="0"/>
              </a:rPr>
              <a:t>Движения имеют существенное значение для  физического развития. </a:t>
            </a:r>
            <a:endParaRPr lang="ru-RU" sz="24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	</a:t>
            </a:r>
            <a:r>
              <a:rPr lang="ru-RU" sz="2400" smtClean="0">
                <a:latin typeface="Times New Roman" pitchFamily="18" charset="0"/>
              </a:rPr>
              <a:t>Ребёнку свойственна большая потребность в движении. </a:t>
            </a:r>
            <a:endParaRPr lang="ru-RU" sz="24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	</a:t>
            </a:r>
            <a:r>
              <a:rPr lang="ru-RU" sz="2400" smtClean="0">
                <a:latin typeface="Times New Roman" pitchFamily="18" charset="0"/>
              </a:rPr>
              <a:t>Движения являются одним из источников радости ребёнка, по этому они оказывают  большое влияние на психическое развитие. </a:t>
            </a:r>
          </a:p>
        </p:txBody>
      </p:sp>
      <p:pic>
        <p:nvPicPr>
          <p:cNvPr id="17411" name="Picture 4" descr="0424d356048b93145293bdcfdddddc0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6213" y="4795838"/>
            <a:ext cx="13477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d2a52dd7bb8c929f2154b971c99b34f2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338" y="4991100"/>
            <a:ext cx="1316037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04825"/>
          </a:xfrm>
          <a:solidFill>
            <a:schemeClr val="accent3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</a:rPr>
              <a:t>Исследования  доказали: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/>
              <a:t>	</a:t>
            </a:r>
            <a:r>
              <a:rPr lang="ru-RU" smtClean="0">
                <a:latin typeface="Arial" charset="0"/>
              </a:rPr>
              <a:t>	</a:t>
            </a:r>
            <a:r>
              <a:rPr lang="ru-RU" sz="2800" smtClean="0">
                <a:latin typeface="Times New Roman" pitchFamily="18" charset="0"/>
              </a:rPr>
              <a:t>Ученые В.М. Бехтерев, П.Н. Анохин, И.М. Сеченов  доказали, что двигательные упражнения способствуют стимуляции  интеллектуального развития. </a:t>
            </a:r>
            <a:endParaRPr lang="ru-RU" sz="2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		</a:t>
            </a:r>
            <a:r>
              <a:rPr lang="ru-RU" sz="2800" smtClean="0">
                <a:latin typeface="Times New Roman" pitchFamily="18" charset="0"/>
              </a:rPr>
              <a:t>Особое внимание они  уделяли влиянию на функции ВНД  манипуляции с руками. </a:t>
            </a:r>
          </a:p>
          <a:p>
            <a:pPr eaLnBrk="1" hangingPunct="1">
              <a:lnSpc>
                <a:spcPct val="90000"/>
              </a:lnSpc>
            </a:pP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18435" name="Picture 4" descr="c894c166deae50054e6243df5a0c0674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4149725"/>
            <a:ext cx="1389062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703a1a7b021366888b6ef1243654601b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149725"/>
            <a:ext cx="201612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chemeClr val="accent3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</a:rPr>
              <a:t>Ранний возраст – </a:t>
            </a:r>
            <a:r>
              <a:rPr lang="ru-RU" sz="2400" dirty="0" err="1" smtClean="0">
                <a:latin typeface="Times New Roman" pitchFamily="18" charset="0"/>
              </a:rPr>
              <a:t>синзетивный</a:t>
            </a:r>
            <a:r>
              <a:rPr lang="ru-RU" sz="2400" dirty="0" smtClean="0">
                <a:latin typeface="Times New Roman" pitchFamily="18" charset="0"/>
              </a:rPr>
              <a:t> период для развития ребёнка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2808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smtClean="0"/>
              <a:t>	</a:t>
            </a:r>
            <a:r>
              <a:rPr lang="ru-RU" sz="2200" smtClean="0">
                <a:latin typeface="Arial" charset="0"/>
              </a:rPr>
              <a:t>		</a:t>
            </a:r>
            <a:r>
              <a:rPr lang="ru-RU" sz="2200" smtClean="0"/>
              <a:t>С первых месяцев жизни взрослыми должны быть созданы благоприятные условия для развития движений. Необходимо  предоставить им свободную площадь, разнообразные пособия, стимулирующие те или иные движения. </a:t>
            </a:r>
            <a:endParaRPr lang="ru-RU" sz="22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smtClean="0">
                <a:latin typeface="Arial" charset="0"/>
              </a:rPr>
              <a:t>		</a:t>
            </a:r>
            <a:r>
              <a:rPr lang="ru-RU" sz="2200" smtClean="0"/>
              <a:t>Взрослые должны побуждать  детей к движениям, организовывать подвижные игры, занятия.</a:t>
            </a:r>
            <a:br>
              <a:rPr lang="ru-RU" sz="2200" smtClean="0"/>
            </a:br>
            <a:r>
              <a:rPr lang="ru-RU" sz="2200" smtClean="0"/>
              <a:t>В первые 3 года жизни  происходит быстрое развитие функций мозга ребёнка.  В этот период мозг ребенка гибок и восприимчив. </a:t>
            </a:r>
          </a:p>
        </p:txBody>
      </p:sp>
      <p:pic>
        <p:nvPicPr>
          <p:cNvPr id="19459" name="Picture 4" descr="174382d45c67ca8e5e986061328ee00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1488" y="5013325"/>
            <a:ext cx="1411287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d8b1b89fd1852884e05edcdb3ea60a57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5157788"/>
            <a:ext cx="17272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Показатель нормального функционирования мозга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3455988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smtClean="0"/>
              <a:t>	</a:t>
            </a:r>
            <a:r>
              <a:rPr lang="ru-RU" sz="2000" smtClean="0"/>
              <a:t>Как установлено физиологическими исследованиями ( И.П. Павлов,  Н.И. Красногорский), показателем нормального функционирования коры больших полушарий является состояние оптимальной возбудимости.  В таком состоянии кора головного мозга  ребенка  правильно реагирует на внешние воздействия окружающей среды: сильные раздражения вызывают более сильную ответную реакцию, чем слабые;  скорость ответных реакций соответствует ситуации.  « Не спеши, иди медленнее» - ребёнок замедляет движения, когда наступает время кормления, спокойно  и по первому предложению взрослого идет есть, спать, т. е. поведение соответствует его физиологическому состоянию.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	Состояние возбудимости нервной системы оказывает большое влияние на физическое развитие ребенка</a:t>
            </a:r>
          </a:p>
        </p:txBody>
      </p:sp>
      <p:pic>
        <p:nvPicPr>
          <p:cNvPr id="20483" name="Picture 4" descr="c8b8594ba9ccb7e5b81292e77825088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941888"/>
            <a:ext cx="155733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af6b0fd7410466f957341dfd544b0b77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5157788"/>
            <a:ext cx="194468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692275" y="333375"/>
            <a:ext cx="5832475" cy="647700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</a:rPr>
              <a:t>Общение ребёнка. Важность</a:t>
            </a:r>
            <a:r>
              <a:rPr lang="ru-RU" sz="2400" dirty="0" smtClean="0"/>
              <a:t> его.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500" smtClean="0"/>
              <a:t>С самого рождения ребёнок испытывает потребность в общении с окружающими людьми. У воспитанников дома ребёнка отсутствует общение с близким взрослым. Дети испытываю депривацию телесного и сенсорного опыта. </a:t>
            </a:r>
          </a:p>
        </p:txBody>
      </p:sp>
      <p:pic>
        <p:nvPicPr>
          <p:cNvPr id="21507" name="Picture 4" descr="c8da3830a0a104b5bcaa1abca1ec559b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500438"/>
            <a:ext cx="195580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d85606dcf4c96ee8fb250adbcab50ad6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33363"/>
            <a:ext cx="143986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Картинка 790 из 3385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4149725"/>
            <a:ext cx="20113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</a:rPr>
              <a:t>Недостаток телесного и сенсорного опыта приводит: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1871662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2700" smtClean="0"/>
              <a:t>	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2700" smtClean="0"/>
              <a:t>	Психолог ( Елисеев И. Р.),отмеча</a:t>
            </a:r>
            <a:r>
              <a:rPr lang="ru-RU" sz="2700" smtClean="0">
                <a:latin typeface="Arial" charset="0"/>
              </a:rPr>
              <a:t>е</a:t>
            </a:r>
            <a:r>
              <a:rPr lang="ru-RU" sz="2700" smtClean="0"/>
              <a:t>т, что нехватка телесно – сенсорного опыта вытекает  у детей в яктации, стучания и т. п.  вредные привычки.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2700" smtClean="0"/>
              <a:t> </a:t>
            </a:r>
          </a:p>
          <a:p>
            <a:pPr eaLnBrk="1" hangingPunct="1">
              <a:lnSpc>
                <a:spcPct val="70000"/>
              </a:lnSpc>
            </a:pPr>
            <a:endParaRPr lang="ru-RU" sz="2700" smtClean="0"/>
          </a:p>
        </p:txBody>
      </p:sp>
      <p:pic>
        <p:nvPicPr>
          <p:cNvPr id="22531" name="Picture 4" descr="baby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573463"/>
            <a:ext cx="1751012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1b6c74a6f4c79ae60c56e6aa434ef5f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3675" y="3644900"/>
            <a:ext cx="224790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baby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3573463"/>
            <a:ext cx="2122487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338</TotalTime>
  <Words>1248</Words>
  <Application>Microsoft Office PowerPoint</Application>
  <PresentationFormat>Экран (4:3)</PresentationFormat>
  <Paragraphs>168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Batang</vt:lpstr>
      <vt:lpstr>Тема2</vt:lpstr>
      <vt:lpstr>Практикум Тема:  «Организация и проведение игр на развитие телесного опыта с детьми раннего возраста в доме ребёнка» </vt:lpstr>
      <vt:lpstr>Цель практикума:</vt:lpstr>
      <vt:lpstr>Теоретическая часть практикума</vt:lpstr>
      <vt:lpstr>Значение развития движений в раннем возрасте:</vt:lpstr>
      <vt:lpstr>Исследования  доказали:</vt:lpstr>
      <vt:lpstr>Ранний возраст – синзетивный период для развития ребёнка</vt:lpstr>
      <vt:lpstr>Показатель нормального функционирования мозга</vt:lpstr>
      <vt:lpstr>Общение ребёнка. Важность его.</vt:lpstr>
      <vt:lpstr>Недостаток телесного и сенсорного опыта приводит:</vt:lpstr>
      <vt:lpstr>Режим дня!!!</vt:lpstr>
      <vt:lpstr>Слайд 11</vt:lpstr>
      <vt:lpstr>Практическая часть  практикума</vt:lpstr>
      <vt:lpstr> Парная работа в игре:  «Большие- маленькие  ноги». Дети встают на ноги взрослому и взрослый идет. При этом можно ритмично читать потешку, стих. Например:   </vt:lpstr>
      <vt:lpstr>  «Ворота»  Взрослые встают против друга берутся вверху за руки:    </vt:lpstr>
      <vt:lpstr>Слайд 15</vt:lpstr>
      <vt:lpstr>«Парашют»( с платком)  Ветер по морю гуляет, Ветер парус раздувает, Парус /Андрюшу / накрывает. Затем накрываем голову ребенка платком и поизносим «Куку»(Ау), побуждаем ребенка стянуть платок с головы. Сразу после того как ребёнок сделает это, поём А где наш Андрюша? Там, там, там. (воспитатель показывает на ребенка) А где наш Андрюша? Здесь, здесь, здесь (воспитатель прижимает руку ребенка к его груди) </vt:lpstr>
      <vt:lpstr>Слайд 17</vt:lpstr>
      <vt:lpstr>Ритмизированные игры</vt:lpstr>
      <vt:lpstr>Слайд 19</vt:lpstr>
      <vt:lpstr>  Если дети участвуют в простых ритмических играх, им предлагают игры на подражание. </vt:lpstr>
      <vt:lpstr>Примеры игр:</vt:lpstr>
      <vt:lpstr>Слайд 22</vt:lpstr>
      <vt:lpstr>«Та-та — два кота»</vt:lpstr>
      <vt:lpstr>  Воспитатель качает ребёнка на мяче и приговаривает:   </vt:lpstr>
      <vt:lpstr>  «Шалтай-болтай»  </vt:lpstr>
      <vt:lpstr> «Сижу – сижу на камушке» </vt:lpstr>
      <vt:lpstr>Использованная литература: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Практикум Игры с детьми на развитие телесного опыта </dc:title>
  <dc:creator>НОУТ ЦНТР</dc:creator>
  <cp:lastModifiedBy>user</cp:lastModifiedBy>
  <cp:revision>20</cp:revision>
  <dcterms:created xsi:type="dcterms:W3CDTF">2015-09-05T06:33:49Z</dcterms:created>
  <dcterms:modified xsi:type="dcterms:W3CDTF">2015-09-11T15:56:15Z</dcterms:modified>
</cp:coreProperties>
</file>