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3" r:id="rId3"/>
    <p:sldId id="258" r:id="rId4"/>
    <p:sldId id="257" r:id="rId5"/>
    <p:sldId id="259" r:id="rId6"/>
    <p:sldId id="260" r:id="rId7"/>
    <p:sldId id="261" r:id="rId8"/>
    <p:sldId id="275" r:id="rId9"/>
    <p:sldId id="262" r:id="rId10"/>
    <p:sldId id="263" r:id="rId11"/>
    <p:sldId id="264" r:id="rId12"/>
    <p:sldId id="265" r:id="rId13"/>
    <p:sldId id="276" r:id="rId14"/>
    <p:sldId id="266" r:id="rId15"/>
    <p:sldId id="267" r:id="rId16"/>
    <p:sldId id="268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Высокий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60</c:v>
                </c:pt>
                <c:pt idx="1">
                  <c:v>65</c:v>
                </c:pt>
              </c:numCache>
            </c:numRef>
          </c:val>
        </c:ser>
        <c:axId val="101018240"/>
        <c:axId val="101020032"/>
      </c:barChart>
      <c:catAx>
        <c:axId val="101018240"/>
        <c:scaling>
          <c:orientation val="minMax"/>
        </c:scaling>
        <c:axPos val="b"/>
        <c:numFmt formatCode="General" sourceLinked="1"/>
        <c:tickLblPos val="nextTo"/>
        <c:crossAx val="101020032"/>
        <c:crosses val="autoZero"/>
        <c:auto val="1"/>
        <c:lblAlgn val="ctr"/>
        <c:lblOffset val="100"/>
      </c:catAx>
      <c:valAx>
        <c:axId val="101020032"/>
        <c:scaling>
          <c:orientation val="minMax"/>
        </c:scaling>
        <c:axPos val="l"/>
        <c:majorGridlines/>
        <c:numFmt formatCode="General" sourceLinked="1"/>
        <c:tickLblPos val="nextTo"/>
        <c:crossAx val="10101824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plotArea>
      <c:layout>
        <c:manualLayout>
          <c:layoutTarget val="inner"/>
          <c:xMode val="edge"/>
          <c:yMode val="edge"/>
          <c:x val="0.13395405576955638"/>
          <c:y val="4.7355990388579072E-2"/>
          <c:w val="0.76695738457605567"/>
          <c:h val="0.7499639902605319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Высокий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30</c:v>
                </c:pt>
                <c:pt idx="1">
                  <c:v>35</c:v>
                </c:pt>
              </c:numCache>
            </c:numRef>
          </c:val>
        </c:ser>
        <c:axId val="101122432"/>
        <c:axId val="101123968"/>
      </c:barChart>
      <c:catAx>
        <c:axId val="101122432"/>
        <c:scaling>
          <c:orientation val="minMax"/>
        </c:scaling>
        <c:axPos val="b"/>
        <c:numFmt formatCode="General" sourceLinked="1"/>
        <c:tickLblPos val="nextTo"/>
        <c:crossAx val="101123968"/>
        <c:crosses val="autoZero"/>
        <c:auto val="1"/>
        <c:lblAlgn val="ctr"/>
        <c:lblOffset val="100"/>
      </c:catAx>
      <c:valAx>
        <c:axId val="101123968"/>
        <c:scaling>
          <c:orientation val="minMax"/>
        </c:scaling>
        <c:axPos val="l"/>
        <c:majorGridlines/>
        <c:numFmt formatCode="General" sourceLinked="1"/>
        <c:tickLblPos val="nextTo"/>
        <c:crossAx val="10112243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0442A-1A50-4530-8F53-229EB6ED59CC}" type="doc">
      <dgm:prSet loTypeId="urn:microsoft.com/office/officeart/2008/layout/VerticalCurvedList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3977CF1-2340-476E-BBB3-E6742EEBDF60}">
      <dgm:prSet custT="1"/>
      <dgm:spPr/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У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становить 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причин</a:t>
          </a:r>
          <a:r>
            <a: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y</a:t>
          </a:r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 низкой осознанности чтения детей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6E0B86E-719C-42ED-A4EF-DB780F6C5189}" type="sibTrans" cxnId="{7197E785-1F6D-401C-9243-2E35ACC068B0}">
      <dgm:prSet/>
      <dgm:spPr/>
      <dgm:t>
        <a:bodyPr/>
        <a:lstStyle/>
        <a:p>
          <a:endParaRPr lang="ru-RU"/>
        </a:p>
      </dgm:t>
    </dgm:pt>
    <dgm:pt modelId="{B4662E25-7B7C-45FA-8A70-03BD918087AF}" type="parTrans" cxnId="{7197E785-1F6D-401C-9243-2E35ACC068B0}">
      <dgm:prSet/>
      <dgm:spPr/>
      <dgm:t>
        <a:bodyPr/>
        <a:lstStyle/>
        <a:p>
          <a:endParaRPr lang="ru-RU"/>
        </a:p>
      </dgm:t>
    </dgm:pt>
    <dgm:pt modelId="{3B53D953-B808-432A-9107-255B415F0B7E}">
      <dgm:prSet/>
      <dgm:spPr/>
      <dgm:t>
        <a:bodyPr/>
        <a:lstStyle/>
        <a:p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46729183-2B2B-4E4F-925C-A429C4ABF55E}" type="sibTrans" cxnId="{04686484-9F03-4B68-93EC-3C9AE73D8483}">
      <dgm:prSet/>
      <dgm:spPr/>
      <dgm:t>
        <a:bodyPr/>
        <a:lstStyle/>
        <a:p>
          <a:endParaRPr lang="ru-RU"/>
        </a:p>
      </dgm:t>
    </dgm:pt>
    <dgm:pt modelId="{91DFF797-9868-4354-B4B8-049139D6E3A5}" type="parTrans" cxnId="{04686484-9F03-4B68-93EC-3C9AE73D8483}">
      <dgm:prSet/>
      <dgm:spPr/>
      <dgm:t>
        <a:bodyPr/>
        <a:lstStyle/>
        <a:p>
          <a:endParaRPr lang="ru-RU"/>
        </a:p>
      </dgm:t>
    </dgm:pt>
    <dgm:pt modelId="{C0F20813-EB14-4AA2-8124-2921E4F60B02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Применять современные инновационные технологии</a:t>
          </a:r>
          <a:endParaRPr lang="ru-RU" sz="1800" b="1" dirty="0">
            <a:solidFill>
              <a:schemeClr val="tx1"/>
            </a:solidFill>
          </a:endParaRPr>
        </a:p>
      </dgm:t>
    </dgm:pt>
    <dgm:pt modelId="{C9F0F9A0-912E-4A5E-A163-4301477A0B7E}" type="sibTrans" cxnId="{871B1388-2F61-4C32-B9EC-26F44A8BE1C2}">
      <dgm:prSet/>
      <dgm:spPr/>
      <dgm:t>
        <a:bodyPr/>
        <a:lstStyle/>
        <a:p>
          <a:endParaRPr lang="ru-RU"/>
        </a:p>
      </dgm:t>
    </dgm:pt>
    <dgm:pt modelId="{B0104A60-00F4-4DD7-952A-A29F861867CA}" type="parTrans" cxnId="{871B1388-2F61-4C32-B9EC-26F44A8BE1C2}">
      <dgm:prSet/>
      <dgm:spPr/>
      <dgm:t>
        <a:bodyPr/>
        <a:lstStyle/>
        <a:p>
          <a:endParaRPr lang="ru-RU"/>
        </a:p>
      </dgm:t>
    </dgm:pt>
    <dgm:pt modelId="{2CA3CEEF-4DAB-4888-8B28-7FE1F3C40890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Совершенствовать техник</a:t>
          </a:r>
          <a:r>
            <a:rPr lang="en-US" sz="1800" b="1" dirty="0" smtClean="0">
              <a:solidFill>
                <a:schemeClr val="tx1"/>
              </a:solidFill>
            </a:rPr>
            <a:t>y</a:t>
          </a:r>
          <a:r>
            <a:rPr lang="ru-RU" sz="1800" b="1" dirty="0" smtClean="0">
              <a:solidFill>
                <a:schemeClr val="tx1"/>
              </a:solidFill>
            </a:rPr>
            <a:t> чтения </a:t>
          </a:r>
          <a:r>
            <a:rPr lang="ru-RU" sz="1800" b="1" dirty="0" smtClean="0">
              <a:solidFill>
                <a:schemeClr val="tx1"/>
              </a:solidFill>
            </a:rPr>
            <a:t>учащихся</a:t>
          </a:r>
          <a:endParaRPr lang="ru-RU" sz="1800" b="1" dirty="0">
            <a:solidFill>
              <a:schemeClr val="tx1"/>
            </a:solidFill>
          </a:endParaRPr>
        </a:p>
      </dgm:t>
    </dgm:pt>
    <dgm:pt modelId="{596987A0-C6D7-4485-A336-167DF51847D0}" type="sibTrans" cxnId="{5CB2E281-0B48-4ABC-82C5-72DB808E985E}">
      <dgm:prSet/>
      <dgm:spPr/>
      <dgm:t>
        <a:bodyPr/>
        <a:lstStyle/>
        <a:p>
          <a:endParaRPr lang="ru-RU"/>
        </a:p>
      </dgm:t>
    </dgm:pt>
    <dgm:pt modelId="{64809FCE-8039-4EAC-8657-D5DEB6FF0B32}" type="parTrans" cxnId="{5CB2E281-0B48-4ABC-82C5-72DB808E985E}">
      <dgm:prSet/>
      <dgm:spPr/>
      <dgm:t>
        <a:bodyPr/>
        <a:lstStyle/>
        <a:p>
          <a:endParaRPr lang="ru-RU"/>
        </a:p>
      </dgm:t>
    </dgm:pt>
    <dgm:pt modelId="{8F970E41-B277-497B-91BC-4E2469FD65A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Довести до сведения воспитателей и родителей значение чтения для личностного развития </a:t>
          </a:r>
          <a:endParaRPr lang="ru-RU" sz="1800" b="1" dirty="0">
            <a:solidFill>
              <a:schemeClr val="tx1"/>
            </a:solidFill>
          </a:endParaRPr>
        </a:p>
      </dgm:t>
    </dgm:pt>
    <dgm:pt modelId="{8A58A187-F0AD-4009-B428-A5209C268EA5}" type="sibTrans" cxnId="{A29888A6-A71A-4EBF-BE2D-5DE3834FBD80}">
      <dgm:prSet/>
      <dgm:spPr/>
      <dgm:t>
        <a:bodyPr/>
        <a:lstStyle/>
        <a:p>
          <a:endParaRPr lang="ru-RU"/>
        </a:p>
      </dgm:t>
    </dgm:pt>
    <dgm:pt modelId="{BE5E896E-F3EE-421F-917B-66F9472F36C5}" type="parTrans" cxnId="{A29888A6-A71A-4EBF-BE2D-5DE3834FBD80}">
      <dgm:prSet/>
      <dgm:spPr/>
      <dgm:t>
        <a:bodyPr/>
        <a:lstStyle/>
        <a:p>
          <a:endParaRPr lang="ru-RU"/>
        </a:p>
      </dgm:t>
    </dgm:pt>
    <dgm:pt modelId="{BB98A501-7F59-481B-B5DE-64C7A97A1DF7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Вести контроль знаний по предмет</a:t>
          </a:r>
          <a:r>
            <a:rPr lang="en-US" sz="1800" b="1" dirty="0" smtClean="0">
              <a:solidFill>
                <a:schemeClr val="tx1"/>
              </a:solidFill>
            </a:rPr>
            <a:t>y</a:t>
          </a:r>
          <a:r>
            <a:rPr lang="ru-RU" sz="1800" b="1" dirty="0" smtClean="0">
              <a:solidFill>
                <a:schemeClr val="tx1"/>
              </a:solidFill>
            </a:rPr>
            <a:t> и технике чтения</a:t>
          </a:r>
          <a:endParaRPr lang="ru-RU" sz="1800" b="1" dirty="0">
            <a:solidFill>
              <a:schemeClr val="tx1"/>
            </a:solidFill>
          </a:endParaRPr>
        </a:p>
      </dgm:t>
    </dgm:pt>
    <dgm:pt modelId="{72538BA9-45A8-4EFE-BC06-A5F467AF83B6}" type="sibTrans" cxnId="{89745474-88F8-4B57-825C-09DEB8F7493B}">
      <dgm:prSet/>
      <dgm:spPr/>
      <dgm:t>
        <a:bodyPr/>
        <a:lstStyle/>
        <a:p>
          <a:endParaRPr lang="ru-RU"/>
        </a:p>
      </dgm:t>
    </dgm:pt>
    <dgm:pt modelId="{EAC2D87D-943F-4DF0-9BBE-3578CC16511D}" type="parTrans" cxnId="{89745474-88F8-4B57-825C-09DEB8F7493B}">
      <dgm:prSet/>
      <dgm:spPr/>
      <dgm:t>
        <a:bodyPr/>
        <a:lstStyle/>
        <a:p>
          <a:endParaRPr lang="ru-RU"/>
        </a:p>
      </dgm:t>
    </dgm:pt>
    <dgm:pt modelId="{A8EBF3C6-548F-4EC6-8A63-6CA62635BB2E}" type="pres">
      <dgm:prSet presAssocID="{85C0442A-1A50-4530-8F53-229EB6ED59C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DCF6CAF-8B15-4AF1-83F1-33BC03DFBA01}" type="pres">
      <dgm:prSet presAssocID="{85C0442A-1A50-4530-8F53-229EB6ED59CC}" presName="Name1" presStyleCnt="0"/>
      <dgm:spPr/>
      <dgm:t>
        <a:bodyPr/>
        <a:lstStyle/>
        <a:p>
          <a:endParaRPr lang="ru-RU"/>
        </a:p>
      </dgm:t>
    </dgm:pt>
    <dgm:pt modelId="{3AD21612-928B-4E38-A32C-7DD7A8F54363}" type="pres">
      <dgm:prSet presAssocID="{85C0442A-1A50-4530-8F53-229EB6ED59CC}" presName="cycle" presStyleCnt="0"/>
      <dgm:spPr/>
      <dgm:t>
        <a:bodyPr/>
        <a:lstStyle/>
        <a:p>
          <a:endParaRPr lang="ru-RU"/>
        </a:p>
      </dgm:t>
    </dgm:pt>
    <dgm:pt modelId="{D51CB4C1-D9D3-4978-A95A-9AEB86EADF8D}" type="pres">
      <dgm:prSet presAssocID="{85C0442A-1A50-4530-8F53-229EB6ED59CC}" presName="srcNode" presStyleLbl="node1" presStyleIdx="0" presStyleCnt="6"/>
      <dgm:spPr/>
      <dgm:t>
        <a:bodyPr/>
        <a:lstStyle/>
        <a:p>
          <a:endParaRPr lang="ru-RU"/>
        </a:p>
      </dgm:t>
    </dgm:pt>
    <dgm:pt modelId="{238DF466-3EF5-4E96-8BE7-431FC76C82C0}" type="pres">
      <dgm:prSet presAssocID="{85C0442A-1A50-4530-8F53-229EB6ED59CC}" presName="conn" presStyleLbl="parChTrans1D2" presStyleIdx="0" presStyleCnt="1"/>
      <dgm:spPr/>
      <dgm:t>
        <a:bodyPr/>
        <a:lstStyle/>
        <a:p>
          <a:endParaRPr lang="ru-RU"/>
        </a:p>
      </dgm:t>
    </dgm:pt>
    <dgm:pt modelId="{576951AD-1447-41BA-ACDE-734C80BAA0A6}" type="pres">
      <dgm:prSet presAssocID="{85C0442A-1A50-4530-8F53-229EB6ED59CC}" presName="extraNode" presStyleLbl="node1" presStyleIdx="0" presStyleCnt="6"/>
      <dgm:spPr/>
      <dgm:t>
        <a:bodyPr/>
        <a:lstStyle/>
        <a:p>
          <a:endParaRPr lang="ru-RU"/>
        </a:p>
      </dgm:t>
    </dgm:pt>
    <dgm:pt modelId="{EFADEAF3-31BE-4625-9993-EE4DA511900A}" type="pres">
      <dgm:prSet presAssocID="{85C0442A-1A50-4530-8F53-229EB6ED59CC}" presName="dstNode" presStyleLbl="node1" presStyleIdx="0" presStyleCnt="6"/>
      <dgm:spPr/>
      <dgm:t>
        <a:bodyPr/>
        <a:lstStyle/>
        <a:p>
          <a:endParaRPr lang="ru-RU"/>
        </a:p>
      </dgm:t>
    </dgm:pt>
    <dgm:pt modelId="{4BFC5702-00AD-4CF4-B37B-6826655428CE}" type="pres">
      <dgm:prSet presAssocID="{B3977CF1-2340-476E-BBB3-E6742EEBDF60}" presName="text_1" presStyleLbl="node1" presStyleIdx="0" presStyleCnt="6" custScaleX="83398" custScaleY="114343" custLinFactNeighborX="-6455" custLinFactNeighborY="-5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72020-0209-4EB5-A019-34549E6942B9}" type="pres">
      <dgm:prSet presAssocID="{B3977CF1-2340-476E-BBB3-E6742EEBDF60}" presName="accent_1" presStyleCnt="0"/>
      <dgm:spPr/>
      <dgm:t>
        <a:bodyPr/>
        <a:lstStyle/>
        <a:p>
          <a:endParaRPr lang="ru-RU"/>
        </a:p>
      </dgm:t>
    </dgm:pt>
    <dgm:pt modelId="{B6FD0089-001F-448C-90A1-B9BBA46D664B}" type="pres">
      <dgm:prSet presAssocID="{B3977CF1-2340-476E-BBB3-E6742EEBDF60}" presName="accentRepeatNode" presStyleLbl="solidFgAcc1" presStyleIdx="0" presStyleCnt="6" custLinFactNeighborX="-1551" custLinFactNeighborY="-64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88313211-212A-431C-B6E0-67E6F0762E3F}" type="pres">
      <dgm:prSet presAssocID="{3B53D953-B808-432A-9107-255B415F0B7E}" presName="text_2" presStyleLbl="node1" presStyleIdx="1" presStyleCnt="6" custScaleX="53512" custScaleY="105666" custLinFactNeighborX="-22683" custLinFactNeighborY="-14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0A3A8-722C-4037-8467-5738342B3196}" type="pres">
      <dgm:prSet presAssocID="{3B53D953-B808-432A-9107-255B415F0B7E}" presName="accent_2" presStyleCnt="0"/>
      <dgm:spPr/>
      <dgm:t>
        <a:bodyPr/>
        <a:lstStyle/>
        <a:p>
          <a:endParaRPr lang="ru-RU"/>
        </a:p>
      </dgm:t>
    </dgm:pt>
    <dgm:pt modelId="{BF010485-3DE6-42AA-BD55-A1331AA1E385}" type="pres">
      <dgm:prSet presAssocID="{3B53D953-B808-432A-9107-255B415F0B7E}" presName="accentRepeatNode" presStyleLbl="solidFgAcc1" presStyleIdx="1" presStyleCnt="6" custLinFactNeighborX="-2422" custLinFactNeighborY="-10361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D1769089-177C-411D-A4AF-F8F626993B70}" type="pres">
      <dgm:prSet presAssocID="{C0F20813-EB14-4AA2-8124-2921E4F60B02}" presName="text_3" presStyleLbl="node1" presStyleIdx="2" presStyleCnt="6" custScaleX="87181" custScaleY="128338" custLinFactNeighborX="-5472" custLinFactNeighborY="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8E017-24EB-4B87-9EAE-33490B77DC77}" type="pres">
      <dgm:prSet presAssocID="{C0F20813-EB14-4AA2-8124-2921E4F60B02}" presName="accent_3" presStyleCnt="0"/>
      <dgm:spPr/>
      <dgm:t>
        <a:bodyPr/>
        <a:lstStyle/>
        <a:p>
          <a:endParaRPr lang="ru-RU"/>
        </a:p>
      </dgm:t>
    </dgm:pt>
    <dgm:pt modelId="{7CBCEAF5-3086-4FE8-B339-33ACABC8AEA1}" type="pres">
      <dgm:prSet presAssocID="{C0F20813-EB14-4AA2-8124-2921E4F60B02}" presName="accentRepeatNode" presStyleLbl="solidFgAcc1" presStyleIdx="2" presStyleCnt="6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92A925CF-0A40-4EB3-96A2-292075666513}" type="pres">
      <dgm:prSet presAssocID="{2CA3CEEF-4DAB-4888-8B28-7FE1F3C40890}" presName="text_4" presStyleLbl="node1" presStyleIdx="3" presStyleCnt="6" custScaleX="84216" custScaleY="122262" custLinFactNeighborX="-6894" custLinFactNeighborY="-2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78C48-CC06-4776-A07B-745F5D5DF105}" type="pres">
      <dgm:prSet presAssocID="{2CA3CEEF-4DAB-4888-8B28-7FE1F3C40890}" presName="accent_4" presStyleCnt="0"/>
      <dgm:spPr/>
      <dgm:t>
        <a:bodyPr/>
        <a:lstStyle/>
        <a:p>
          <a:endParaRPr lang="ru-RU"/>
        </a:p>
      </dgm:t>
    </dgm:pt>
    <dgm:pt modelId="{716949FE-6A4A-463B-9335-5E014B090F90}" type="pres">
      <dgm:prSet presAssocID="{2CA3CEEF-4DAB-4888-8B28-7FE1F3C40890}" presName="accentRepeatNode" presStyleLbl="solidFgAcc1" presStyleIdx="3" presStyleCnt="6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1F5832BA-C901-42D0-BA9D-3206BC46D250}" type="pres">
      <dgm:prSet presAssocID="{8F970E41-B277-497B-91BC-4E2469FD65A8}" presName="text_5" presStyleLbl="node1" presStyleIdx="4" presStyleCnt="6" custScaleX="84824" custScaleY="126664" custLinFactNeighborX="-6422" custLinFactNeighborY="-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B5A63-E3A3-4328-A74A-806E9C07D26E}" type="pres">
      <dgm:prSet presAssocID="{8F970E41-B277-497B-91BC-4E2469FD65A8}" presName="accent_5" presStyleCnt="0"/>
      <dgm:spPr/>
      <dgm:t>
        <a:bodyPr/>
        <a:lstStyle/>
        <a:p>
          <a:endParaRPr lang="ru-RU"/>
        </a:p>
      </dgm:t>
    </dgm:pt>
    <dgm:pt modelId="{93DBFE58-424D-49FF-B28D-5664720D9F18}" type="pres">
      <dgm:prSet presAssocID="{8F970E41-B277-497B-91BC-4E2469FD65A8}" presName="accentRepeatNode" presStyleLbl="solidFgAcc1" presStyleIdx="4" presStyleCnt="6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3D23BDA5-20A6-48EA-98A6-A0AC07ADDFD0}" type="pres">
      <dgm:prSet presAssocID="{BB98A501-7F59-481B-B5DE-64C7A97A1DF7}" presName="text_6" presStyleLbl="node1" presStyleIdx="5" presStyleCnt="6" custScaleX="84562" custLinFactNeighborX="-5854" custLinFactNeighborY="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4C17A-08A7-4AC6-B9D5-EE6812368A14}" type="pres">
      <dgm:prSet presAssocID="{BB98A501-7F59-481B-B5DE-64C7A97A1DF7}" presName="accent_6" presStyleCnt="0"/>
      <dgm:spPr/>
    </dgm:pt>
    <dgm:pt modelId="{FA2AC6A0-D02B-4CBF-BCF0-CACB788A4488}" type="pres">
      <dgm:prSet presAssocID="{BB98A501-7F59-481B-B5DE-64C7A97A1DF7}" presName="accentRepeatNode" presStyleLbl="solidFgAcc1" presStyleIdx="5" presStyleCnt="6"/>
      <dgm:spPr>
        <a:solidFill>
          <a:srgbClr val="FFC000"/>
        </a:solidFill>
      </dgm:spPr>
      <dgm:t>
        <a:bodyPr/>
        <a:lstStyle/>
        <a:p>
          <a:endParaRPr lang="ru-RU"/>
        </a:p>
      </dgm:t>
    </dgm:pt>
  </dgm:ptLst>
  <dgm:cxnLst>
    <dgm:cxn modelId="{A29888A6-A71A-4EBF-BE2D-5DE3834FBD80}" srcId="{85C0442A-1A50-4530-8F53-229EB6ED59CC}" destId="{8F970E41-B277-497B-91BC-4E2469FD65A8}" srcOrd="4" destOrd="0" parTransId="{BE5E896E-F3EE-421F-917B-66F9472F36C5}" sibTransId="{8A58A187-F0AD-4009-B428-A5209C268EA5}"/>
    <dgm:cxn modelId="{5CB2E281-0B48-4ABC-82C5-72DB808E985E}" srcId="{85C0442A-1A50-4530-8F53-229EB6ED59CC}" destId="{2CA3CEEF-4DAB-4888-8B28-7FE1F3C40890}" srcOrd="3" destOrd="0" parTransId="{64809FCE-8039-4EAC-8657-D5DEB6FF0B32}" sibTransId="{596987A0-C6D7-4485-A336-167DF51847D0}"/>
    <dgm:cxn modelId="{D3B4E2F1-9259-4962-91B3-9B526968A1C9}" type="presOf" srcId="{C0F20813-EB14-4AA2-8124-2921E4F60B02}" destId="{D1769089-177C-411D-A4AF-F8F626993B70}" srcOrd="0" destOrd="0" presId="urn:microsoft.com/office/officeart/2008/layout/VerticalCurvedList"/>
    <dgm:cxn modelId="{4C91B1CC-7F59-4834-8FC0-2D858084F5E8}" type="presOf" srcId="{3B53D953-B808-432A-9107-255B415F0B7E}" destId="{88313211-212A-431C-B6E0-67E6F0762E3F}" srcOrd="0" destOrd="0" presId="urn:microsoft.com/office/officeart/2008/layout/VerticalCurvedList"/>
    <dgm:cxn modelId="{871B1388-2F61-4C32-B9EC-26F44A8BE1C2}" srcId="{85C0442A-1A50-4530-8F53-229EB6ED59CC}" destId="{C0F20813-EB14-4AA2-8124-2921E4F60B02}" srcOrd="2" destOrd="0" parTransId="{B0104A60-00F4-4DD7-952A-A29F861867CA}" sibTransId="{C9F0F9A0-912E-4A5E-A163-4301477A0B7E}"/>
    <dgm:cxn modelId="{E394A801-2335-4B00-8C0A-A1D9F9961AC3}" type="presOf" srcId="{85C0442A-1A50-4530-8F53-229EB6ED59CC}" destId="{A8EBF3C6-548F-4EC6-8A63-6CA62635BB2E}" srcOrd="0" destOrd="0" presId="urn:microsoft.com/office/officeart/2008/layout/VerticalCurvedList"/>
    <dgm:cxn modelId="{9A3E5916-44CB-4B1B-8AEA-96281A2947F3}" type="presOf" srcId="{8F970E41-B277-497B-91BC-4E2469FD65A8}" destId="{1F5832BA-C901-42D0-BA9D-3206BC46D250}" srcOrd="0" destOrd="0" presId="urn:microsoft.com/office/officeart/2008/layout/VerticalCurvedList"/>
    <dgm:cxn modelId="{D5BB2FF4-BBC0-4753-82CE-472D2105FC3C}" type="presOf" srcId="{E6E0B86E-719C-42ED-A4EF-DB780F6C5189}" destId="{238DF466-3EF5-4E96-8BE7-431FC76C82C0}" srcOrd="0" destOrd="0" presId="urn:microsoft.com/office/officeart/2008/layout/VerticalCurvedList"/>
    <dgm:cxn modelId="{89745474-88F8-4B57-825C-09DEB8F7493B}" srcId="{85C0442A-1A50-4530-8F53-229EB6ED59CC}" destId="{BB98A501-7F59-481B-B5DE-64C7A97A1DF7}" srcOrd="5" destOrd="0" parTransId="{EAC2D87D-943F-4DF0-9BBE-3578CC16511D}" sibTransId="{72538BA9-45A8-4EFE-BC06-A5F467AF83B6}"/>
    <dgm:cxn modelId="{26C4874F-4C13-483E-A80B-531C439E0058}" type="presOf" srcId="{2CA3CEEF-4DAB-4888-8B28-7FE1F3C40890}" destId="{92A925CF-0A40-4EB3-96A2-292075666513}" srcOrd="0" destOrd="0" presId="urn:microsoft.com/office/officeart/2008/layout/VerticalCurvedList"/>
    <dgm:cxn modelId="{36A30550-4784-4E52-8E67-976145E00698}" type="presOf" srcId="{BB98A501-7F59-481B-B5DE-64C7A97A1DF7}" destId="{3D23BDA5-20A6-48EA-98A6-A0AC07ADDFD0}" srcOrd="0" destOrd="0" presId="urn:microsoft.com/office/officeart/2008/layout/VerticalCurvedList"/>
    <dgm:cxn modelId="{04686484-9F03-4B68-93EC-3C9AE73D8483}" srcId="{85C0442A-1A50-4530-8F53-229EB6ED59CC}" destId="{3B53D953-B808-432A-9107-255B415F0B7E}" srcOrd="1" destOrd="0" parTransId="{91DFF797-9868-4354-B4B8-049139D6E3A5}" sibTransId="{46729183-2B2B-4E4F-925C-A429C4ABF55E}"/>
    <dgm:cxn modelId="{B5F37B91-3840-400D-BC59-45370E330354}" type="presOf" srcId="{B3977CF1-2340-476E-BBB3-E6742EEBDF60}" destId="{4BFC5702-00AD-4CF4-B37B-6826655428CE}" srcOrd="0" destOrd="0" presId="urn:microsoft.com/office/officeart/2008/layout/VerticalCurvedList"/>
    <dgm:cxn modelId="{7197E785-1F6D-401C-9243-2E35ACC068B0}" srcId="{85C0442A-1A50-4530-8F53-229EB6ED59CC}" destId="{B3977CF1-2340-476E-BBB3-E6742EEBDF60}" srcOrd="0" destOrd="0" parTransId="{B4662E25-7B7C-45FA-8A70-03BD918087AF}" sibTransId="{E6E0B86E-719C-42ED-A4EF-DB780F6C5189}"/>
    <dgm:cxn modelId="{542212F3-0346-499A-8290-2EF0DC8850A2}" type="presParOf" srcId="{A8EBF3C6-548F-4EC6-8A63-6CA62635BB2E}" destId="{5DCF6CAF-8B15-4AF1-83F1-33BC03DFBA01}" srcOrd="0" destOrd="0" presId="urn:microsoft.com/office/officeart/2008/layout/VerticalCurvedList"/>
    <dgm:cxn modelId="{A6F79B63-685D-46A5-AE1A-343B58FF1675}" type="presParOf" srcId="{5DCF6CAF-8B15-4AF1-83F1-33BC03DFBA01}" destId="{3AD21612-928B-4E38-A32C-7DD7A8F54363}" srcOrd="0" destOrd="0" presId="urn:microsoft.com/office/officeart/2008/layout/VerticalCurvedList"/>
    <dgm:cxn modelId="{AE1387C9-827C-4EAE-8D6B-CED692C987FB}" type="presParOf" srcId="{3AD21612-928B-4E38-A32C-7DD7A8F54363}" destId="{D51CB4C1-D9D3-4978-A95A-9AEB86EADF8D}" srcOrd="0" destOrd="0" presId="urn:microsoft.com/office/officeart/2008/layout/VerticalCurvedList"/>
    <dgm:cxn modelId="{4CEACA98-DEE9-4294-ACC9-F7C1C9D7CE9C}" type="presParOf" srcId="{3AD21612-928B-4E38-A32C-7DD7A8F54363}" destId="{238DF466-3EF5-4E96-8BE7-431FC76C82C0}" srcOrd="1" destOrd="0" presId="urn:microsoft.com/office/officeart/2008/layout/VerticalCurvedList"/>
    <dgm:cxn modelId="{AA17B390-BE9B-4EC6-8C5A-838594CB1530}" type="presParOf" srcId="{3AD21612-928B-4E38-A32C-7DD7A8F54363}" destId="{576951AD-1447-41BA-ACDE-734C80BAA0A6}" srcOrd="2" destOrd="0" presId="urn:microsoft.com/office/officeart/2008/layout/VerticalCurvedList"/>
    <dgm:cxn modelId="{5BF30B02-6574-4126-BF3A-8CCE9FB6753B}" type="presParOf" srcId="{3AD21612-928B-4E38-A32C-7DD7A8F54363}" destId="{EFADEAF3-31BE-4625-9993-EE4DA511900A}" srcOrd="3" destOrd="0" presId="urn:microsoft.com/office/officeart/2008/layout/VerticalCurvedList"/>
    <dgm:cxn modelId="{9C9CF31C-EEDA-4206-AD9F-3B129190258E}" type="presParOf" srcId="{5DCF6CAF-8B15-4AF1-83F1-33BC03DFBA01}" destId="{4BFC5702-00AD-4CF4-B37B-6826655428CE}" srcOrd="1" destOrd="0" presId="urn:microsoft.com/office/officeart/2008/layout/VerticalCurvedList"/>
    <dgm:cxn modelId="{A110BC3B-2ED6-401E-9952-B6836BD26DCD}" type="presParOf" srcId="{5DCF6CAF-8B15-4AF1-83F1-33BC03DFBA01}" destId="{45872020-0209-4EB5-A019-34549E6942B9}" srcOrd="2" destOrd="0" presId="urn:microsoft.com/office/officeart/2008/layout/VerticalCurvedList"/>
    <dgm:cxn modelId="{4D1A5D8B-8BFF-4765-8BAD-74D61936D078}" type="presParOf" srcId="{45872020-0209-4EB5-A019-34549E6942B9}" destId="{B6FD0089-001F-448C-90A1-B9BBA46D664B}" srcOrd="0" destOrd="0" presId="urn:microsoft.com/office/officeart/2008/layout/VerticalCurvedList"/>
    <dgm:cxn modelId="{E0DCD750-0A9D-44E0-8D68-9610FEC60258}" type="presParOf" srcId="{5DCF6CAF-8B15-4AF1-83F1-33BC03DFBA01}" destId="{88313211-212A-431C-B6E0-67E6F0762E3F}" srcOrd="3" destOrd="0" presId="urn:microsoft.com/office/officeart/2008/layout/VerticalCurvedList"/>
    <dgm:cxn modelId="{0F6F1E24-450F-40BB-8654-146D7E1C155D}" type="presParOf" srcId="{5DCF6CAF-8B15-4AF1-83F1-33BC03DFBA01}" destId="{1CC0A3A8-722C-4037-8467-5738342B3196}" srcOrd="4" destOrd="0" presId="urn:microsoft.com/office/officeart/2008/layout/VerticalCurvedList"/>
    <dgm:cxn modelId="{49E36C46-E2E3-48A0-B85D-885F95773DDD}" type="presParOf" srcId="{1CC0A3A8-722C-4037-8467-5738342B3196}" destId="{BF010485-3DE6-42AA-BD55-A1331AA1E385}" srcOrd="0" destOrd="0" presId="urn:microsoft.com/office/officeart/2008/layout/VerticalCurvedList"/>
    <dgm:cxn modelId="{177A7503-582E-4B93-BAA2-04DBED54645F}" type="presParOf" srcId="{5DCF6CAF-8B15-4AF1-83F1-33BC03DFBA01}" destId="{D1769089-177C-411D-A4AF-F8F626993B70}" srcOrd="5" destOrd="0" presId="urn:microsoft.com/office/officeart/2008/layout/VerticalCurvedList"/>
    <dgm:cxn modelId="{1462364C-E6E4-4782-8BC2-8D68DB8C1D94}" type="presParOf" srcId="{5DCF6CAF-8B15-4AF1-83F1-33BC03DFBA01}" destId="{79D8E017-24EB-4B87-9EAE-33490B77DC77}" srcOrd="6" destOrd="0" presId="urn:microsoft.com/office/officeart/2008/layout/VerticalCurvedList"/>
    <dgm:cxn modelId="{149B7FE0-BFE2-4501-A801-B739C6F250B6}" type="presParOf" srcId="{79D8E017-24EB-4B87-9EAE-33490B77DC77}" destId="{7CBCEAF5-3086-4FE8-B339-33ACABC8AEA1}" srcOrd="0" destOrd="0" presId="urn:microsoft.com/office/officeart/2008/layout/VerticalCurvedList"/>
    <dgm:cxn modelId="{C88E0298-87DE-4728-B522-3E2F64FE8C3B}" type="presParOf" srcId="{5DCF6CAF-8B15-4AF1-83F1-33BC03DFBA01}" destId="{92A925CF-0A40-4EB3-96A2-292075666513}" srcOrd="7" destOrd="0" presId="urn:microsoft.com/office/officeart/2008/layout/VerticalCurvedList"/>
    <dgm:cxn modelId="{ED98DB96-AAC5-4F0F-9250-74FFD393C323}" type="presParOf" srcId="{5DCF6CAF-8B15-4AF1-83F1-33BC03DFBA01}" destId="{D4D78C48-CC06-4776-A07B-745F5D5DF105}" srcOrd="8" destOrd="0" presId="urn:microsoft.com/office/officeart/2008/layout/VerticalCurvedList"/>
    <dgm:cxn modelId="{58939422-FB0E-4140-BEA8-BA40139F3826}" type="presParOf" srcId="{D4D78C48-CC06-4776-A07B-745F5D5DF105}" destId="{716949FE-6A4A-463B-9335-5E014B090F90}" srcOrd="0" destOrd="0" presId="urn:microsoft.com/office/officeart/2008/layout/VerticalCurvedList"/>
    <dgm:cxn modelId="{39FF2D85-F71E-4506-A319-06BF44ED36F5}" type="presParOf" srcId="{5DCF6CAF-8B15-4AF1-83F1-33BC03DFBA01}" destId="{1F5832BA-C901-42D0-BA9D-3206BC46D250}" srcOrd="9" destOrd="0" presId="urn:microsoft.com/office/officeart/2008/layout/VerticalCurvedList"/>
    <dgm:cxn modelId="{23B143E0-80BA-4E73-BD8C-1C424CC5065D}" type="presParOf" srcId="{5DCF6CAF-8B15-4AF1-83F1-33BC03DFBA01}" destId="{7CFB5A63-E3A3-4328-A74A-806E9C07D26E}" srcOrd="10" destOrd="0" presId="urn:microsoft.com/office/officeart/2008/layout/VerticalCurvedList"/>
    <dgm:cxn modelId="{DB4A034D-1D57-4BA1-9E79-B4848D66FC1B}" type="presParOf" srcId="{7CFB5A63-E3A3-4328-A74A-806E9C07D26E}" destId="{93DBFE58-424D-49FF-B28D-5664720D9F18}" srcOrd="0" destOrd="0" presId="urn:microsoft.com/office/officeart/2008/layout/VerticalCurvedList"/>
    <dgm:cxn modelId="{61BB69CD-CB76-4418-B7C2-41089CC391C8}" type="presParOf" srcId="{5DCF6CAF-8B15-4AF1-83F1-33BC03DFBA01}" destId="{3D23BDA5-20A6-48EA-98A6-A0AC07ADDFD0}" srcOrd="11" destOrd="0" presId="urn:microsoft.com/office/officeart/2008/layout/VerticalCurvedList"/>
    <dgm:cxn modelId="{336DDE32-CEE5-455D-89F0-61F59FBFD7F2}" type="presParOf" srcId="{5DCF6CAF-8B15-4AF1-83F1-33BC03DFBA01}" destId="{96F4C17A-08A7-4AC6-B9D5-EE6812368A14}" srcOrd="12" destOrd="0" presId="urn:microsoft.com/office/officeart/2008/layout/VerticalCurvedList"/>
    <dgm:cxn modelId="{6AA6E18D-3AC2-49C6-A834-7A8453609F48}" type="presParOf" srcId="{96F4C17A-08A7-4AC6-B9D5-EE6812368A14}" destId="{FA2AC6A0-D02B-4CBF-BCF0-CACB788A4488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C0442A-1A50-4530-8F53-229EB6ED59CC}" type="doc">
      <dgm:prSet loTypeId="urn:microsoft.com/office/officeart/2008/layout/VerticalCurvedList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F970E41-B277-497B-91BC-4E2469FD65A8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300" b="1" dirty="0" smtClean="0">
              <a:solidFill>
                <a:schemeClr val="accent6">
                  <a:lumMod val="50000"/>
                </a:schemeClr>
              </a:solidFill>
            </a:rPr>
            <a:t>.</a:t>
          </a:r>
          <a:r>
            <a:rPr lang="ru-RU" sz="1400" b="1" dirty="0" smtClean="0">
              <a:solidFill>
                <a:schemeClr val="tx1"/>
              </a:solidFill>
            </a:rPr>
            <a:t>Формирование </a:t>
          </a:r>
          <a:r>
            <a:rPr lang="ru-RU" sz="1400" b="1" dirty="0" smtClean="0">
              <a:solidFill>
                <a:schemeClr val="tx1"/>
              </a:solidFill>
            </a:rPr>
            <a:t>морфологических  и синтаксических обобщений. </a:t>
          </a:r>
          <a:r>
            <a:rPr lang="ru-RU" sz="1400" b="1" dirty="0" smtClean="0">
              <a:solidFill>
                <a:schemeClr val="tx1"/>
              </a:solidFill>
            </a:rPr>
            <a:t>Предложение</a:t>
          </a:r>
          <a:endParaRPr lang="ru-RU" sz="1300" b="1" dirty="0">
            <a:solidFill>
              <a:schemeClr val="tx1"/>
            </a:solidFill>
          </a:endParaRPr>
        </a:p>
      </dgm:t>
    </dgm:pt>
    <dgm:pt modelId="{BE5E896E-F3EE-421F-917B-66F9472F36C5}" type="parTrans" cxnId="{A29888A6-A71A-4EBF-BE2D-5DE3834FBD80}">
      <dgm:prSet/>
      <dgm:spPr/>
      <dgm:t>
        <a:bodyPr/>
        <a:lstStyle/>
        <a:p>
          <a:endParaRPr lang="ru-RU"/>
        </a:p>
      </dgm:t>
    </dgm:pt>
    <dgm:pt modelId="{8A58A187-F0AD-4009-B428-A5209C268EA5}" type="sibTrans" cxnId="{A29888A6-A71A-4EBF-BE2D-5DE3834FBD80}">
      <dgm:prSet/>
      <dgm:spPr/>
      <dgm:t>
        <a:bodyPr/>
        <a:lstStyle/>
        <a:p>
          <a:endParaRPr lang="ru-RU"/>
        </a:p>
      </dgm:t>
    </dgm:pt>
    <dgm:pt modelId="{B3977CF1-2340-476E-BBB3-E6742EEBDF6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Диагностический</a:t>
          </a:r>
          <a:endParaRPr lang="ru-RU" sz="1400" b="1" dirty="0">
            <a:solidFill>
              <a:schemeClr val="tx1"/>
            </a:solidFill>
          </a:endParaRPr>
        </a:p>
      </dgm:t>
    </dgm:pt>
    <dgm:pt modelId="{B4662E25-7B7C-45FA-8A70-03BD918087AF}" type="parTrans" cxnId="{7197E785-1F6D-401C-9243-2E35ACC068B0}">
      <dgm:prSet/>
      <dgm:spPr/>
      <dgm:t>
        <a:bodyPr/>
        <a:lstStyle/>
        <a:p>
          <a:endParaRPr lang="ru-RU"/>
        </a:p>
      </dgm:t>
    </dgm:pt>
    <dgm:pt modelId="{E6E0B86E-719C-42ED-A4EF-DB780F6C5189}" type="sibTrans" cxnId="{7197E785-1F6D-401C-9243-2E35ACC068B0}">
      <dgm:prSet/>
      <dgm:spPr/>
      <dgm:t>
        <a:bodyPr/>
        <a:lstStyle/>
        <a:p>
          <a:endParaRPr lang="ru-RU"/>
        </a:p>
      </dgm:t>
    </dgm:pt>
    <dgm:pt modelId="{3B53D953-B808-432A-9107-255B415F0B7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Совершенствование </a:t>
          </a:r>
          <a:r>
            <a:rPr lang="ru-RU" sz="1400" b="1" dirty="0" err="1" smtClean="0">
              <a:solidFill>
                <a:schemeClr val="tx1"/>
              </a:solidFill>
            </a:rPr>
            <a:t>зв</a:t>
          </a:r>
          <a:r>
            <a:rPr lang="en-US" sz="1400" b="1" dirty="0" smtClean="0">
              <a:solidFill>
                <a:schemeClr val="tx1"/>
              </a:solidFill>
            </a:rPr>
            <a:t>y</a:t>
          </a:r>
          <a:r>
            <a:rPr lang="ru-RU" sz="1400" b="1" dirty="0" err="1" smtClean="0">
              <a:solidFill>
                <a:schemeClr val="tx1"/>
              </a:solidFill>
            </a:rPr>
            <a:t>ко-слогового</a:t>
          </a:r>
          <a:r>
            <a:rPr lang="ru-RU" sz="1400" b="1" dirty="0" smtClean="0">
              <a:solidFill>
                <a:schemeClr val="tx1"/>
              </a:solidFill>
            </a:rPr>
            <a:t> синтеза</a:t>
          </a:r>
          <a:endParaRPr lang="ru-RU" sz="1400" b="1" dirty="0">
            <a:solidFill>
              <a:schemeClr val="tx1"/>
            </a:solidFill>
          </a:endParaRPr>
        </a:p>
      </dgm:t>
    </dgm:pt>
    <dgm:pt modelId="{91DFF797-9868-4354-B4B8-049139D6E3A5}" type="parTrans" cxnId="{04686484-9F03-4B68-93EC-3C9AE73D8483}">
      <dgm:prSet/>
      <dgm:spPr/>
      <dgm:t>
        <a:bodyPr/>
        <a:lstStyle/>
        <a:p>
          <a:endParaRPr lang="ru-RU"/>
        </a:p>
      </dgm:t>
    </dgm:pt>
    <dgm:pt modelId="{46729183-2B2B-4E4F-925C-A429C4ABF55E}" type="sibTrans" cxnId="{04686484-9F03-4B68-93EC-3C9AE73D8483}">
      <dgm:prSet/>
      <dgm:spPr/>
      <dgm:t>
        <a:bodyPr/>
        <a:lstStyle/>
        <a:p>
          <a:endParaRPr lang="ru-RU"/>
        </a:p>
      </dgm:t>
    </dgm:pt>
    <dgm:pt modelId="{C0F20813-EB14-4AA2-8124-2921E4F60B02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Составление слов. </a:t>
          </a:r>
          <a:r>
            <a:rPr lang="ru-RU" sz="1400" b="1" dirty="0" smtClean="0">
              <a:solidFill>
                <a:schemeClr val="tx1"/>
              </a:solidFill>
            </a:rPr>
            <a:t>Уточнение </a:t>
          </a:r>
          <a:r>
            <a:rPr lang="ru-RU" sz="1400" b="1" dirty="0" smtClean="0">
              <a:solidFill>
                <a:schemeClr val="tx1"/>
              </a:solidFill>
            </a:rPr>
            <a:t>и обогащение </a:t>
          </a:r>
          <a:r>
            <a:rPr lang="ru-RU" sz="1400" b="1" dirty="0" smtClean="0">
              <a:solidFill>
                <a:schemeClr val="tx1"/>
              </a:solidFill>
            </a:rPr>
            <a:t>словаря</a:t>
          </a:r>
          <a:endParaRPr lang="ru-RU" sz="1400" b="1" dirty="0">
            <a:solidFill>
              <a:schemeClr val="tx1"/>
            </a:solidFill>
          </a:endParaRPr>
        </a:p>
      </dgm:t>
    </dgm:pt>
    <dgm:pt modelId="{B0104A60-00F4-4DD7-952A-A29F861867CA}" type="parTrans" cxnId="{871B1388-2F61-4C32-B9EC-26F44A8BE1C2}">
      <dgm:prSet/>
      <dgm:spPr/>
      <dgm:t>
        <a:bodyPr/>
        <a:lstStyle/>
        <a:p>
          <a:endParaRPr lang="ru-RU"/>
        </a:p>
      </dgm:t>
    </dgm:pt>
    <dgm:pt modelId="{C9F0F9A0-912E-4A5E-A163-4301477A0B7E}" type="sibTrans" cxnId="{871B1388-2F61-4C32-B9EC-26F44A8BE1C2}">
      <dgm:prSet/>
      <dgm:spPr/>
      <dgm:t>
        <a:bodyPr/>
        <a:lstStyle/>
        <a:p>
          <a:endParaRPr lang="ru-RU"/>
        </a:p>
      </dgm:t>
    </dgm:pt>
    <dgm:pt modelId="{2CA3CEEF-4DAB-4888-8B28-7FE1F3C4089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Установление </a:t>
          </a:r>
          <a:r>
            <a:rPr lang="ru-RU" sz="1400" b="1" dirty="0" smtClean="0">
              <a:solidFill>
                <a:schemeClr val="tx1"/>
              </a:solidFill>
            </a:rPr>
            <a:t>смысловых связей </a:t>
          </a:r>
          <a:r>
            <a:rPr lang="ru-RU" sz="1400" b="1" dirty="0" smtClean="0">
              <a:solidFill>
                <a:schemeClr val="tx1"/>
              </a:solidFill>
            </a:rPr>
            <a:t>между </a:t>
          </a:r>
          <a:r>
            <a:rPr lang="ru-RU" sz="1400" b="1" dirty="0" smtClean="0">
              <a:solidFill>
                <a:schemeClr val="tx1"/>
              </a:solidFill>
            </a:rPr>
            <a:t>словами. </a:t>
          </a:r>
          <a:r>
            <a:rPr lang="ru-RU" sz="1400" b="1" dirty="0" smtClean="0">
              <a:solidFill>
                <a:schemeClr val="tx1"/>
              </a:solidFill>
            </a:rPr>
            <a:t>Словосочетание</a:t>
          </a:r>
          <a:endParaRPr lang="ru-RU" sz="1400" b="1" dirty="0">
            <a:solidFill>
              <a:schemeClr val="tx1"/>
            </a:solidFill>
          </a:endParaRPr>
        </a:p>
      </dgm:t>
    </dgm:pt>
    <dgm:pt modelId="{64809FCE-8039-4EAC-8657-D5DEB6FF0B32}" type="parTrans" cxnId="{5CB2E281-0B48-4ABC-82C5-72DB808E985E}">
      <dgm:prSet/>
      <dgm:spPr/>
      <dgm:t>
        <a:bodyPr/>
        <a:lstStyle/>
        <a:p>
          <a:endParaRPr lang="ru-RU"/>
        </a:p>
      </dgm:t>
    </dgm:pt>
    <dgm:pt modelId="{596987A0-C6D7-4485-A336-167DF51847D0}" type="sibTrans" cxnId="{5CB2E281-0B48-4ABC-82C5-72DB808E985E}">
      <dgm:prSet/>
      <dgm:spPr/>
      <dgm:t>
        <a:bodyPr/>
        <a:lstStyle/>
        <a:p>
          <a:endParaRPr lang="ru-RU"/>
        </a:p>
      </dgm:t>
    </dgm:pt>
    <dgm:pt modelId="{BB98A501-7F59-481B-B5DE-64C7A97A1DF7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1400" b="1" dirty="0" smtClean="0">
              <a:solidFill>
                <a:schemeClr val="tx1"/>
              </a:solidFill>
            </a:rPr>
            <a:t>Формирование навыков правильного  изложения прочитанного. </a:t>
          </a:r>
          <a:r>
            <a:rPr lang="ru-RU" sz="1400" b="1" dirty="0" smtClean="0">
              <a:solidFill>
                <a:schemeClr val="tx1"/>
              </a:solidFill>
            </a:rPr>
            <a:t>Текст</a:t>
          </a:r>
          <a:endParaRPr lang="ru-RU" sz="1400" b="1" dirty="0">
            <a:solidFill>
              <a:schemeClr val="tx1"/>
            </a:solidFill>
          </a:endParaRPr>
        </a:p>
      </dgm:t>
    </dgm:pt>
    <dgm:pt modelId="{EAC2D87D-943F-4DF0-9BBE-3578CC16511D}" type="parTrans" cxnId="{89745474-88F8-4B57-825C-09DEB8F7493B}">
      <dgm:prSet/>
      <dgm:spPr/>
      <dgm:t>
        <a:bodyPr/>
        <a:lstStyle/>
        <a:p>
          <a:endParaRPr lang="ru-RU"/>
        </a:p>
      </dgm:t>
    </dgm:pt>
    <dgm:pt modelId="{72538BA9-45A8-4EFE-BC06-A5F467AF83B6}" type="sibTrans" cxnId="{89745474-88F8-4B57-825C-09DEB8F7493B}">
      <dgm:prSet/>
      <dgm:spPr/>
      <dgm:t>
        <a:bodyPr/>
        <a:lstStyle/>
        <a:p>
          <a:endParaRPr lang="ru-RU"/>
        </a:p>
      </dgm:t>
    </dgm:pt>
    <dgm:pt modelId="{B02D2898-448F-412D-AC9C-3548CD4AA12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   </a:t>
          </a:r>
          <a:r>
            <a:rPr lang="ru-RU" sz="1400" b="1" dirty="0" smtClean="0">
              <a:solidFill>
                <a:schemeClr val="tx1"/>
              </a:solidFill>
            </a:rPr>
            <a:t>Рез</a:t>
          </a:r>
          <a:r>
            <a:rPr lang="en-US" sz="1400" b="1" dirty="0" smtClean="0">
              <a:solidFill>
                <a:schemeClr val="tx1"/>
              </a:solidFill>
            </a:rPr>
            <a:t>y</a:t>
          </a:r>
          <a:r>
            <a:rPr lang="ru-RU" sz="1400" b="1" dirty="0" err="1" smtClean="0">
              <a:solidFill>
                <a:schemeClr val="tx1"/>
              </a:solidFill>
            </a:rPr>
            <a:t>льтативность</a:t>
          </a:r>
          <a:endParaRPr lang="ru-RU" sz="1400" b="1" dirty="0">
            <a:solidFill>
              <a:schemeClr val="tx1"/>
            </a:solidFill>
          </a:endParaRPr>
        </a:p>
      </dgm:t>
    </dgm:pt>
    <dgm:pt modelId="{A6FC522C-EBCF-466F-8AD6-0039604A0237}" type="parTrans" cxnId="{8D4A1948-BFE1-48B9-8F86-C29E75090EC1}">
      <dgm:prSet/>
      <dgm:spPr/>
      <dgm:t>
        <a:bodyPr/>
        <a:lstStyle/>
        <a:p>
          <a:endParaRPr lang="ru-RU"/>
        </a:p>
      </dgm:t>
    </dgm:pt>
    <dgm:pt modelId="{5C5E11FB-5B8E-471F-9726-FD3FD618E464}" type="sibTrans" cxnId="{8D4A1948-BFE1-48B9-8F86-C29E75090EC1}">
      <dgm:prSet/>
      <dgm:spPr/>
      <dgm:t>
        <a:bodyPr/>
        <a:lstStyle/>
        <a:p>
          <a:endParaRPr lang="ru-RU"/>
        </a:p>
      </dgm:t>
    </dgm:pt>
    <dgm:pt modelId="{A8EBF3C6-548F-4EC6-8A63-6CA62635BB2E}" type="pres">
      <dgm:prSet presAssocID="{85C0442A-1A50-4530-8F53-229EB6ED59C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DCF6CAF-8B15-4AF1-83F1-33BC03DFBA01}" type="pres">
      <dgm:prSet presAssocID="{85C0442A-1A50-4530-8F53-229EB6ED59CC}" presName="Name1" presStyleCnt="0"/>
      <dgm:spPr/>
      <dgm:t>
        <a:bodyPr/>
        <a:lstStyle/>
        <a:p>
          <a:endParaRPr lang="ru-RU"/>
        </a:p>
      </dgm:t>
    </dgm:pt>
    <dgm:pt modelId="{3AD21612-928B-4E38-A32C-7DD7A8F54363}" type="pres">
      <dgm:prSet presAssocID="{85C0442A-1A50-4530-8F53-229EB6ED59CC}" presName="cycle" presStyleCnt="0"/>
      <dgm:spPr/>
      <dgm:t>
        <a:bodyPr/>
        <a:lstStyle/>
        <a:p>
          <a:endParaRPr lang="ru-RU"/>
        </a:p>
      </dgm:t>
    </dgm:pt>
    <dgm:pt modelId="{D51CB4C1-D9D3-4978-A95A-9AEB86EADF8D}" type="pres">
      <dgm:prSet presAssocID="{85C0442A-1A50-4530-8F53-229EB6ED59CC}" presName="srcNode" presStyleLbl="node1" presStyleIdx="0" presStyleCnt="7"/>
      <dgm:spPr/>
      <dgm:t>
        <a:bodyPr/>
        <a:lstStyle/>
        <a:p>
          <a:endParaRPr lang="ru-RU"/>
        </a:p>
      </dgm:t>
    </dgm:pt>
    <dgm:pt modelId="{238DF466-3EF5-4E96-8BE7-431FC76C82C0}" type="pres">
      <dgm:prSet presAssocID="{85C0442A-1A50-4530-8F53-229EB6ED59CC}" presName="conn" presStyleLbl="parChTrans1D2" presStyleIdx="0" presStyleCnt="1"/>
      <dgm:spPr/>
      <dgm:t>
        <a:bodyPr/>
        <a:lstStyle/>
        <a:p>
          <a:endParaRPr lang="ru-RU"/>
        </a:p>
      </dgm:t>
    </dgm:pt>
    <dgm:pt modelId="{576951AD-1447-41BA-ACDE-734C80BAA0A6}" type="pres">
      <dgm:prSet presAssocID="{85C0442A-1A50-4530-8F53-229EB6ED59CC}" presName="extraNode" presStyleLbl="node1" presStyleIdx="0" presStyleCnt="7"/>
      <dgm:spPr/>
      <dgm:t>
        <a:bodyPr/>
        <a:lstStyle/>
        <a:p>
          <a:endParaRPr lang="ru-RU"/>
        </a:p>
      </dgm:t>
    </dgm:pt>
    <dgm:pt modelId="{EFADEAF3-31BE-4625-9993-EE4DA511900A}" type="pres">
      <dgm:prSet presAssocID="{85C0442A-1A50-4530-8F53-229EB6ED59CC}" presName="dstNode" presStyleLbl="node1" presStyleIdx="0" presStyleCnt="7"/>
      <dgm:spPr/>
      <dgm:t>
        <a:bodyPr/>
        <a:lstStyle/>
        <a:p>
          <a:endParaRPr lang="ru-RU"/>
        </a:p>
      </dgm:t>
    </dgm:pt>
    <dgm:pt modelId="{4BFC5702-00AD-4CF4-B37B-6826655428CE}" type="pres">
      <dgm:prSet presAssocID="{B3977CF1-2340-476E-BBB3-E6742EEBDF60}" presName="text_1" presStyleLbl="node1" presStyleIdx="0" presStyleCnt="7" custScaleX="40220" custScaleY="114343" custLinFactNeighborX="-27836" custLinFactNeighborY="-5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72020-0209-4EB5-A019-34549E6942B9}" type="pres">
      <dgm:prSet presAssocID="{B3977CF1-2340-476E-BBB3-E6742EEBDF60}" presName="accent_1" presStyleCnt="0"/>
      <dgm:spPr/>
      <dgm:t>
        <a:bodyPr/>
        <a:lstStyle/>
        <a:p>
          <a:endParaRPr lang="ru-RU"/>
        </a:p>
      </dgm:t>
    </dgm:pt>
    <dgm:pt modelId="{B6FD0089-001F-448C-90A1-B9BBA46D664B}" type="pres">
      <dgm:prSet presAssocID="{B3977CF1-2340-476E-BBB3-E6742EEBDF60}" presName="accentRepeatNode" presStyleLbl="solidFgAcc1" presStyleIdx="0" presStyleCnt="7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88313211-212A-431C-B6E0-67E6F0762E3F}" type="pres">
      <dgm:prSet presAssocID="{3B53D953-B808-432A-9107-255B415F0B7E}" presName="text_2" presStyleLbl="node1" presStyleIdx="1" presStyleCnt="7" custScaleX="52643" custScaleY="128553" custLinFactNeighborX="-22460" custLinFactNeighborY="-11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0A3A8-722C-4037-8467-5738342B3196}" type="pres">
      <dgm:prSet presAssocID="{3B53D953-B808-432A-9107-255B415F0B7E}" presName="accent_2" presStyleCnt="0"/>
      <dgm:spPr/>
      <dgm:t>
        <a:bodyPr/>
        <a:lstStyle/>
        <a:p>
          <a:endParaRPr lang="ru-RU"/>
        </a:p>
      </dgm:t>
    </dgm:pt>
    <dgm:pt modelId="{BF010485-3DE6-42AA-BD55-A1331AA1E385}" type="pres">
      <dgm:prSet presAssocID="{3B53D953-B808-432A-9107-255B415F0B7E}" presName="accentRepeatNode" presStyleLbl="solidFgAcc1" presStyleIdx="1" presStyleCnt="7" custLinFactNeighborX="-2422" custLinFactNeighborY="-10361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D1769089-177C-411D-A4AF-F8F626993B70}" type="pres">
      <dgm:prSet presAssocID="{C0F20813-EB14-4AA2-8124-2921E4F60B02}" presName="text_3" presStyleLbl="node1" presStyleIdx="2" presStyleCnt="7" custScaleX="97672" custScaleY="128338" custLinFactNeighborX="-1760" custLinFactNeighborY="-4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8E017-24EB-4B87-9EAE-33490B77DC77}" type="pres">
      <dgm:prSet presAssocID="{C0F20813-EB14-4AA2-8124-2921E4F60B02}" presName="accent_3" presStyleCnt="0"/>
      <dgm:spPr/>
      <dgm:t>
        <a:bodyPr/>
        <a:lstStyle/>
        <a:p>
          <a:endParaRPr lang="ru-RU"/>
        </a:p>
      </dgm:t>
    </dgm:pt>
    <dgm:pt modelId="{7CBCEAF5-3086-4FE8-B339-33ACABC8AEA1}" type="pres">
      <dgm:prSet presAssocID="{C0F20813-EB14-4AA2-8124-2921E4F60B02}" presName="accentRepeatNode" presStyleLbl="solidFgAcc1" presStyleIdx="2" presStyleCnt="7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92A925CF-0A40-4EB3-96A2-292075666513}" type="pres">
      <dgm:prSet presAssocID="{2CA3CEEF-4DAB-4888-8B28-7FE1F3C40890}" presName="text_4" presStyleLbl="node1" presStyleIdx="3" presStyleCnt="7" custScaleX="66553" custScaleY="122262" custLinFactNeighborX="-1477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78C48-CC06-4776-A07B-745F5D5DF105}" type="pres">
      <dgm:prSet presAssocID="{2CA3CEEF-4DAB-4888-8B28-7FE1F3C40890}" presName="accent_4" presStyleCnt="0"/>
      <dgm:spPr/>
      <dgm:t>
        <a:bodyPr/>
        <a:lstStyle/>
        <a:p>
          <a:endParaRPr lang="ru-RU"/>
        </a:p>
      </dgm:t>
    </dgm:pt>
    <dgm:pt modelId="{716949FE-6A4A-463B-9335-5E014B090F90}" type="pres">
      <dgm:prSet presAssocID="{2CA3CEEF-4DAB-4888-8B28-7FE1F3C40890}" presName="accentRepeatNode" presStyleLbl="solidFgAcc1" presStyleIdx="3" presStyleCnt="7" custLinFactNeighborX="2528" custLinFactNeighborY="-12642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1F5832BA-C901-42D0-BA9D-3206BC46D250}" type="pres">
      <dgm:prSet presAssocID="{8F970E41-B277-497B-91BC-4E2469FD65A8}" presName="text_5" presStyleLbl="node1" presStyleIdx="4" presStyleCnt="7" custScaleX="92492" custScaleY="126664" custLinFactNeighborX="-3927" custLinFactNeighborY="9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B5A63-E3A3-4328-A74A-806E9C07D26E}" type="pres">
      <dgm:prSet presAssocID="{8F970E41-B277-497B-91BC-4E2469FD65A8}" presName="accent_5" presStyleCnt="0"/>
      <dgm:spPr/>
      <dgm:t>
        <a:bodyPr/>
        <a:lstStyle/>
        <a:p>
          <a:endParaRPr lang="ru-RU"/>
        </a:p>
      </dgm:t>
    </dgm:pt>
    <dgm:pt modelId="{93DBFE58-424D-49FF-B28D-5664720D9F18}" type="pres">
      <dgm:prSet presAssocID="{8F970E41-B277-497B-91BC-4E2469FD65A8}" presName="accentRepeatNode" presStyleLbl="solidFgAcc1" presStyleIdx="4" presStyleCnt="7" custLinFactNeighborX="10113" custLinFactNeighborY="-15170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3D23BDA5-20A6-48EA-98A6-A0AC07ADDFD0}" type="pres">
      <dgm:prSet presAssocID="{BB98A501-7F59-481B-B5DE-64C7A97A1DF7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4C17A-08A7-4AC6-B9D5-EE6812368A14}" type="pres">
      <dgm:prSet presAssocID="{BB98A501-7F59-481B-B5DE-64C7A97A1DF7}" presName="accent_6" presStyleCnt="0"/>
      <dgm:spPr/>
    </dgm:pt>
    <dgm:pt modelId="{FA2AC6A0-D02B-4CBF-BCF0-CACB788A4488}" type="pres">
      <dgm:prSet presAssocID="{BB98A501-7F59-481B-B5DE-64C7A97A1DF7}" presName="accentRepeatNode" presStyleLbl="solidFgAcc1" presStyleIdx="5" presStyleCnt="7" custLinFactNeighborX="10113" custLinFactNeighborY="-15170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C003A360-DA0D-4DA9-823A-BF13B86BFC5C}" type="pres">
      <dgm:prSet presAssocID="{B02D2898-448F-412D-AC9C-3548CD4AA126}" presName="text_7" presStyleLbl="node1" presStyleIdx="6" presStyleCnt="7" custLinFactNeighborX="748" custLinFactNeighborY="5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E0D60-5DAA-4173-A872-5CCDBBA47D93}" type="pres">
      <dgm:prSet presAssocID="{B02D2898-448F-412D-AC9C-3548CD4AA126}" presName="accent_7" presStyleCnt="0"/>
      <dgm:spPr/>
    </dgm:pt>
    <dgm:pt modelId="{7222E115-12D7-4C16-A1DC-C6C166DE3369}" type="pres">
      <dgm:prSet presAssocID="{B02D2898-448F-412D-AC9C-3548CD4AA126}" presName="accentRepeatNode" presStyleLbl="solidFgAcc1" presStyleIdx="6" presStyleCnt="7"/>
      <dgm:spPr>
        <a:solidFill>
          <a:srgbClr val="FFC000"/>
        </a:solidFill>
      </dgm:spPr>
      <dgm:t>
        <a:bodyPr/>
        <a:lstStyle/>
        <a:p>
          <a:endParaRPr lang="ru-RU"/>
        </a:p>
      </dgm:t>
    </dgm:pt>
  </dgm:ptLst>
  <dgm:cxnLst>
    <dgm:cxn modelId="{A29888A6-A71A-4EBF-BE2D-5DE3834FBD80}" srcId="{85C0442A-1A50-4530-8F53-229EB6ED59CC}" destId="{8F970E41-B277-497B-91BC-4E2469FD65A8}" srcOrd="4" destOrd="0" parTransId="{BE5E896E-F3EE-421F-917B-66F9472F36C5}" sibTransId="{8A58A187-F0AD-4009-B428-A5209C268EA5}"/>
    <dgm:cxn modelId="{5CB2E281-0B48-4ABC-82C5-72DB808E985E}" srcId="{85C0442A-1A50-4530-8F53-229EB6ED59CC}" destId="{2CA3CEEF-4DAB-4888-8B28-7FE1F3C40890}" srcOrd="3" destOrd="0" parTransId="{64809FCE-8039-4EAC-8657-D5DEB6FF0B32}" sibTransId="{596987A0-C6D7-4485-A336-167DF51847D0}"/>
    <dgm:cxn modelId="{E8FBF3DC-A858-4F99-ABE4-04456A30344D}" type="presOf" srcId="{2CA3CEEF-4DAB-4888-8B28-7FE1F3C40890}" destId="{92A925CF-0A40-4EB3-96A2-292075666513}" srcOrd="0" destOrd="0" presId="urn:microsoft.com/office/officeart/2008/layout/VerticalCurvedList"/>
    <dgm:cxn modelId="{8D4A1948-BFE1-48B9-8F86-C29E75090EC1}" srcId="{85C0442A-1A50-4530-8F53-229EB6ED59CC}" destId="{B02D2898-448F-412D-AC9C-3548CD4AA126}" srcOrd="6" destOrd="0" parTransId="{A6FC522C-EBCF-466F-8AD6-0039604A0237}" sibTransId="{5C5E11FB-5B8E-471F-9726-FD3FD618E464}"/>
    <dgm:cxn modelId="{C464FC69-6A57-4B68-BDAD-A8A1809893DB}" type="presOf" srcId="{E6E0B86E-719C-42ED-A4EF-DB780F6C5189}" destId="{238DF466-3EF5-4E96-8BE7-431FC76C82C0}" srcOrd="0" destOrd="0" presId="urn:microsoft.com/office/officeart/2008/layout/VerticalCurvedList"/>
    <dgm:cxn modelId="{871B1388-2F61-4C32-B9EC-26F44A8BE1C2}" srcId="{85C0442A-1A50-4530-8F53-229EB6ED59CC}" destId="{C0F20813-EB14-4AA2-8124-2921E4F60B02}" srcOrd="2" destOrd="0" parTransId="{B0104A60-00F4-4DD7-952A-A29F861867CA}" sibTransId="{C9F0F9A0-912E-4A5E-A163-4301477A0B7E}"/>
    <dgm:cxn modelId="{21A3AE94-F6E8-4EE5-926D-C0F0A35B8820}" type="presOf" srcId="{C0F20813-EB14-4AA2-8124-2921E4F60B02}" destId="{D1769089-177C-411D-A4AF-F8F626993B70}" srcOrd="0" destOrd="0" presId="urn:microsoft.com/office/officeart/2008/layout/VerticalCurvedList"/>
    <dgm:cxn modelId="{CE900196-6A30-4D90-B063-72ECC712EC29}" type="presOf" srcId="{B02D2898-448F-412D-AC9C-3548CD4AA126}" destId="{C003A360-DA0D-4DA9-823A-BF13B86BFC5C}" srcOrd="0" destOrd="0" presId="urn:microsoft.com/office/officeart/2008/layout/VerticalCurvedList"/>
    <dgm:cxn modelId="{63CCDD68-D278-43E8-A9F9-D7A8164EE79F}" type="presOf" srcId="{B3977CF1-2340-476E-BBB3-E6742EEBDF60}" destId="{4BFC5702-00AD-4CF4-B37B-6826655428CE}" srcOrd="0" destOrd="0" presId="urn:microsoft.com/office/officeart/2008/layout/VerticalCurvedList"/>
    <dgm:cxn modelId="{0D628743-7354-4130-96B1-0150376804BA}" type="presOf" srcId="{8F970E41-B277-497B-91BC-4E2469FD65A8}" destId="{1F5832BA-C901-42D0-BA9D-3206BC46D250}" srcOrd="0" destOrd="0" presId="urn:microsoft.com/office/officeart/2008/layout/VerticalCurvedList"/>
    <dgm:cxn modelId="{89745474-88F8-4B57-825C-09DEB8F7493B}" srcId="{85C0442A-1A50-4530-8F53-229EB6ED59CC}" destId="{BB98A501-7F59-481B-B5DE-64C7A97A1DF7}" srcOrd="5" destOrd="0" parTransId="{EAC2D87D-943F-4DF0-9BBE-3578CC16511D}" sibTransId="{72538BA9-45A8-4EFE-BC06-A5F467AF83B6}"/>
    <dgm:cxn modelId="{8E4F20F1-5B68-47AA-BF23-D6FBEDECA0F2}" type="presOf" srcId="{BB98A501-7F59-481B-B5DE-64C7A97A1DF7}" destId="{3D23BDA5-20A6-48EA-98A6-A0AC07ADDFD0}" srcOrd="0" destOrd="0" presId="urn:microsoft.com/office/officeart/2008/layout/VerticalCurvedList"/>
    <dgm:cxn modelId="{04686484-9F03-4B68-93EC-3C9AE73D8483}" srcId="{85C0442A-1A50-4530-8F53-229EB6ED59CC}" destId="{3B53D953-B808-432A-9107-255B415F0B7E}" srcOrd="1" destOrd="0" parTransId="{91DFF797-9868-4354-B4B8-049139D6E3A5}" sibTransId="{46729183-2B2B-4E4F-925C-A429C4ABF55E}"/>
    <dgm:cxn modelId="{475F1137-021D-47C1-B4A7-104C4800FD15}" type="presOf" srcId="{3B53D953-B808-432A-9107-255B415F0B7E}" destId="{88313211-212A-431C-B6E0-67E6F0762E3F}" srcOrd="0" destOrd="0" presId="urn:microsoft.com/office/officeart/2008/layout/VerticalCurvedList"/>
    <dgm:cxn modelId="{F8DC73E2-3F6B-4C1E-BD4E-E480D55D920D}" type="presOf" srcId="{85C0442A-1A50-4530-8F53-229EB6ED59CC}" destId="{A8EBF3C6-548F-4EC6-8A63-6CA62635BB2E}" srcOrd="0" destOrd="0" presId="urn:microsoft.com/office/officeart/2008/layout/VerticalCurvedList"/>
    <dgm:cxn modelId="{7197E785-1F6D-401C-9243-2E35ACC068B0}" srcId="{85C0442A-1A50-4530-8F53-229EB6ED59CC}" destId="{B3977CF1-2340-476E-BBB3-E6742EEBDF60}" srcOrd="0" destOrd="0" parTransId="{B4662E25-7B7C-45FA-8A70-03BD918087AF}" sibTransId="{E6E0B86E-719C-42ED-A4EF-DB780F6C5189}"/>
    <dgm:cxn modelId="{C658E67C-04B6-4575-8DF7-8FDC58B8178A}" type="presParOf" srcId="{A8EBF3C6-548F-4EC6-8A63-6CA62635BB2E}" destId="{5DCF6CAF-8B15-4AF1-83F1-33BC03DFBA01}" srcOrd="0" destOrd="0" presId="urn:microsoft.com/office/officeart/2008/layout/VerticalCurvedList"/>
    <dgm:cxn modelId="{C5D9664F-E54C-4037-8732-D332BBB13EFD}" type="presParOf" srcId="{5DCF6CAF-8B15-4AF1-83F1-33BC03DFBA01}" destId="{3AD21612-928B-4E38-A32C-7DD7A8F54363}" srcOrd="0" destOrd="0" presId="urn:microsoft.com/office/officeart/2008/layout/VerticalCurvedList"/>
    <dgm:cxn modelId="{6D757FF1-E259-4CE9-9674-C7611BF1C414}" type="presParOf" srcId="{3AD21612-928B-4E38-A32C-7DD7A8F54363}" destId="{D51CB4C1-D9D3-4978-A95A-9AEB86EADF8D}" srcOrd="0" destOrd="0" presId="urn:microsoft.com/office/officeart/2008/layout/VerticalCurvedList"/>
    <dgm:cxn modelId="{4E9200CC-A784-4740-AD27-96E7ABD662D5}" type="presParOf" srcId="{3AD21612-928B-4E38-A32C-7DD7A8F54363}" destId="{238DF466-3EF5-4E96-8BE7-431FC76C82C0}" srcOrd="1" destOrd="0" presId="urn:microsoft.com/office/officeart/2008/layout/VerticalCurvedList"/>
    <dgm:cxn modelId="{16E88E49-04ED-4BF4-BBA8-6B331961E0BD}" type="presParOf" srcId="{3AD21612-928B-4E38-A32C-7DD7A8F54363}" destId="{576951AD-1447-41BA-ACDE-734C80BAA0A6}" srcOrd="2" destOrd="0" presId="urn:microsoft.com/office/officeart/2008/layout/VerticalCurvedList"/>
    <dgm:cxn modelId="{E921E70A-634D-42E2-B05A-67E96FFA7A64}" type="presParOf" srcId="{3AD21612-928B-4E38-A32C-7DD7A8F54363}" destId="{EFADEAF3-31BE-4625-9993-EE4DA511900A}" srcOrd="3" destOrd="0" presId="urn:microsoft.com/office/officeart/2008/layout/VerticalCurvedList"/>
    <dgm:cxn modelId="{5DD39D7F-D1B4-410B-9B1E-A55AF53B728E}" type="presParOf" srcId="{5DCF6CAF-8B15-4AF1-83F1-33BC03DFBA01}" destId="{4BFC5702-00AD-4CF4-B37B-6826655428CE}" srcOrd="1" destOrd="0" presId="urn:microsoft.com/office/officeart/2008/layout/VerticalCurvedList"/>
    <dgm:cxn modelId="{1890B274-D2B6-49F6-AD59-98B04A1B787E}" type="presParOf" srcId="{5DCF6CAF-8B15-4AF1-83F1-33BC03DFBA01}" destId="{45872020-0209-4EB5-A019-34549E6942B9}" srcOrd="2" destOrd="0" presId="urn:microsoft.com/office/officeart/2008/layout/VerticalCurvedList"/>
    <dgm:cxn modelId="{12AAA108-715E-4554-990E-C7F8F957C516}" type="presParOf" srcId="{45872020-0209-4EB5-A019-34549E6942B9}" destId="{B6FD0089-001F-448C-90A1-B9BBA46D664B}" srcOrd="0" destOrd="0" presId="urn:microsoft.com/office/officeart/2008/layout/VerticalCurvedList"/>
    <dgm:cxn modelId="{B4B55C0C-C482-4ACD-B10D-AD958EAD6FBF}" type="presParOf" srcId="{5DCF6CAF-8B15-4AF1-83F1-33BC03DFBA01}" destId="{88313211-212A-431C-B6E0-67E6F0762E3F}" srcOrd="3" destOrd="0" presId="urn:microsoft.com/office/officeart/2008/layout/VerticalCurvedList"/>
    <dgm:cxn modelId="{2510751C-A21F-4EC6-A947-CDC3E3134F3C}" type="presParOf" srcId="{5DCF6CAF-8B15-4AF1-83F1-33BC03DFBA01}" destId="{1CC0A3A8-722C-4037-8467-5738342B3196}" srcOrd="4" destOrd="0" presId="urn:microsoft.com/office/officeart/2008/layout/VerticalCurvedList"/>
    <dgm:cxn modelId="{109CD38C-D6AB-46F4-B34C-699B22BE2453}" type="presParOf" srcId="{1CC0A3A8-722C-4037-8467-5738342B3196}" destId="{BF010485-3DE6-42AA-BD55-A1331AA1E385}" srcOrd="0" destOrd="0" presId="urn:microsoft.com/office/officeart/2008/layout/VerticalCurvedList"/>
    <dgm:cxn modelId="{05FA9281-5CBC-4116-8CFE-D169593F1D45}" type="presParOf" srcId="{5DCF6CAF-8B15-4AF1-83F1-33BC03DFBA01}" destId="{D1769089-177C-411D-A4AF-F8F626993B70}" srcOrd="5" destOrd="0" presId="urn:microsoft.com/office/officeart/2008/layout/VerticalCurvedList"/>
    <dgm:cxn modelId="{5AA9F70B-923B-437D-B8EB-884A8524FDBC}" type="presParOf" srcId="{5DCF6CAF-8B15-4AF1-83F1-33BC03DFBA01}" destId="{79D8E017-24EB-4B87-9EAE-33490B77DC77}" srcOrd="6" destOrd="0" presId="urn:microsoft.com/office/officeart/2008/layout/VerticalCurvedList"/>
    <dgm:cxn modelId="{30BF3C16-5FC8-43F2-9324-3119F59681D6}" type="presParOf" srcId="{79D8E017-24EB-4B87-9EAE-33490B77DC77}" destId="{7CBCEAF5-3086-4FE8-B339-33ACABC8AEA1}" srcOrd="0" destOrd="0" presId="urn:microsoft.com/office/officeart/2008/layout/VerticalCurvedList"/>
    <dgm:cxn modelId="{4CDF1CE9-1D78-4EEC-ACC0-2CFBF8CDF93A}" type="presParOf" srcId="{5DCF6CAF-8B15-4AF1-83F1-33BC03DFBA01}" destId="{92A925CF-0A40-4EB3-96A2-292075666513}" srcOrd="7" destOrd="0" presId="urn:microsoft.com/office/officeart/2008/layout/VerticalCurvedList"/>
    <dgm:cxn modelId="{4CAD1EC9-6865-4F01-84E5-DD2D55D13B6E}" type="presParOf" srcId="{5DCF6CAF-8B15-4AF1-83F1-33BC03DFBA01}" destId="{D4D78C48-CC06-4776-A07B-745F5D5DF105}" srcOrd="8" destOrd="0" presId="urn:microsoft.com/office/officeart/2008/layout/VerticalCurvedList"/>
    <dgm:cxn modelId="{1F965764-2041-4D07-9121-165C703AA549}" type="presParOf" srcId="{D4D78C48-CC06-4776-A07B-745F5D5DF105}" destId="{716949FE-6A4A-463B-9335-5E014B090F90}" srcOrd="0" destOrd="0" presId="urn:microsoft.com/office/officeart/2008/layout/VerticalCurvedList"/>
    <dgm:cxn modelId="{6847CDFF-2E1F-4A70-9714-29C9B3D32BF0}" type="presParOf" srcId="{5DCF6CAF-8B15-4AF1-83F1-33BC03DFBA01}" destId="{1F5832BA-C901-42D0-BA9D-3206BC46D250}" srcOrd="9" destOrd="0" presId="urn:microsoft.com/office/officeart/2008/layout/VerticalCurvedList"/>
    <dgm:cxn modelId="{02297FF5-9318-4433-A99F-A1DFA3467FB0}" type="presParOf" srcId="{5DCF6CAF-8B15-4AF1-83F1-33BC03DFBA01}" destId="{7CFB5A63-E3A3-4328-A74A-806E9C07D26E}" srcOrd="10" destOrd="0" presId="urn:microsoft.com/office/officeart/2008/layout/VerticalCurvedList"/>
    <dgm:cxn modelId="{78ED3B9E-B25B-4BC6-A9B4-71EF401119D0}" type="presParOf" srcId="{7CFB5A63-E3A3-4328-A74A-806E9C07D26E}" destId="{93DBFE58-424D-49FF-B28D-5664720D9F18}" srcOrd="0" destOrd="0" presId="urn:microsoft.com/office/officeart/2008/layout/VerticalCurvedList"/>
    <dgm:cxn modelId="{CAFEAD9C-9853-4FDC-807F-1F09ABA6C8D8}" type="presParOf" srcId="{5DCF6CAF-8B15-4AF1-83F1-33BC03DFBA01}" destId="{3D23BDA5-20A6-48EA-98A6-A0AC07ADDFD0}" srcOrd="11" destOrd="0" presId="urn:microsoft.com/office/officeart/2008/layout/VerticalCurvedList"/>
    <dgm:cxn modelId="{D36C0146-F916-4291-B308-232FFD13C24D}" type="presParOf" srcId="{5DCF6CAF-8B15-4AF1-83F1-33BC03DFBA01}" destId="{96F4C17A-08A7-4AC6-B9D5-EE6812368A14}" srcOrd="12" destOrd="0" presId="urn:microsoft.com/office/officeart/2008/layout/VerticalCurvedList"/>
    <dgm:cxn modelId="{E0AD562F-DA69-48CC-8C25-F263F7B4906B}" type="presParOf" srcId="{96F4C17A-08A7-4AC6-B9D5-EE6812368A14}" destId="{FA2AC6A0-D02B-4CBF-BCF0-CACB788A4488}" srcOrd="0" destOrd="0" presId="urn:microsoft.com/office/officeart/2008/layout/VerticalCurvedList"/>
    <dgm:cxn modelId="{DA6DF6CF-589F-4FC4-BF44-A990C4AB964A}" type="presParOf" srcId="{5DCF6CAF-8B15-4AF1-83F1-33BC03DFBA01}" destId="{C003A360-DA0D-4DA9-823A-BF13B86BFC5C}" srcOrd="13" destOrd="0" presId="urn:microsoft.com/office/officeart/2008/layout/VerticalCurvedList"/>
    <dgm:cxn modelId="{DEF9F484-1D59-46A8-9AF4-EFD0DC9AB112}" type="presParOf" srcId="{5DCF6CAF-8B15-4AF1-83F1-33BC03DFBA01}" destId="{EFDE0D60-5DAA-4173-A872-5CCDBBA47D93}" srcOrd="14" destOrd="0" presId="urn:microsoft.com/office/officeart/2008/layout/VerticalCurvedList"/>
    <dgm:cxn modelId="{79BC395F-F339-47C4-84CA-C66ABB339C75}" type="presParOf" srcId="{EFDE0D60-5DAA-4173-A872-5CCDBBA47D93}" destId="{7222E115-12D7-4C16-A1DC-C6C166DE3369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8DF466-3EF5-4E96-8BE7-431FC76C82C0}">
      <dsp:nvSpPr>
        <dsp:cNvPr id="0" name=""/>
        <dsp:cNvSpPr/>
      </dsp:nvSpPr>
      <dsp:spPr>
        <a:xfrm>
          <a:off x="-6479185" y="-1025244"/>
          <a:ext cx="7979819" cy="7979819"/>
        </a:xfrm>
        <a:prstGeom prst="blockArc">
          <a:avLst>
            <a:gd name="adj1" fmla="val 18900000"/>
            <a:gd name="adj2" fmla="val 2700000"/>
            <a:gd name="adj3" fmla="val 271"/>
          </a:avLst>
        </a:prstGeom>
        <a:noFill/>
        <a:ln w="400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FC5702-00AD-4CF4-B37B-6826655428CE}">
      <dsp:nvSpPr>
        <dsp:cNvPr id="0" name=""/>
        <dsp:cNvSpPr/>
      </dsp:nvSpPr>
      <dsp:spPr>
        <a:xfrm>
          <a:off x="843684" y="233712"/>
          <a:ext cx="6489587" cy="7137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49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Y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становить причин</a:t>
          </a:r>
          <a:r>
            <a:rPr lang="en-US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y</a:t>
          </a: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низкой осознанности чтения детей</a:t>
          </a:r>
          <a:endParaRPr lang="ru-RU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843684" y="233712"/>
        <a:ext cx="6489587" cy="713774"/>
      </dsp:txXfrm>
    </dsp:sp>
    <dsp:sp modelId="{B6FD0089-001F-448C-90A1-B9BBA46D664B}">
      <dsp:nvSpPr>
        <dsp:cNvPr id="0" name=""/>
        <dsp:cNvSpPr/>
      </dsp:nvSpPr>
      <dsp:spPr>
        <a:xfrm>
          <a:off x="297786" y="233709"/>
          <a:ext cx="780299" cy="780299"/>
        </a:xfrm>
        <a:prstGeom prst="ellipse">
          <a:avLst/>
        </a:prstGeom>
        <a:solidFill>
          <a:srgbClr val="FFC000"/>
        </a:solidFill>
        <a:ln w="1143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13211-212A-431C-B6E0-67E6F0762E3F}">
      <dsp:nvSpPr>
        <dsp:cNvPr id="0" name=""/>
        <dsp:cNvSpPr/>
      </dsp:nvSpPr>
      <dsp:spPr>
        <a:xfrm>
          <a:off x="1254292" y="1143008"/>
          <a:ext cx="3889244" cy="6596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490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254292" y="1143008"/>
        <a:ext cx="3889244" cy="659609"/>
      </dsp:txXfrm>
    </dsp:sp>
    <dsp:sp modelId="{BF010485-3DE6-42AA-BD55-A1331AA1E385}">
      <dsp:nvSpPr>
        <dsp:cNvPr id="0" name=""/>
        <dsp:cNvSpPr/>
      </dsp:nvSpPr>
      <dsp:spPr>
        <a:xfrm>
          <a:off x="804470" y="1089602"/>
          <a:ext cx="780299" cy="780299"/>
        </a:xfrm>
        <a:prstGeom prst="ellipse">
          <a:avLst/>
        </a:prstGeom>
        <a:solidFill>
          <a:srgbClr val="FFC000"/>
        </a:solidFill>
        <a:ln w="1143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69089-177C-411D-A4AF-F8F626993B70}">
      <dsp:nvSpPr>
        <dsp:cNvPr id="0" name=""/>
        <dsp:cNvSpPr/>
      </dsp:nvSpPr>
      <dsp:spPr>
        <a:xfrm>
          <a:off x="1514256" y="2101135"/>
          <a:ext cx="6131600" cy="8011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4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Применять современные инновационные технологии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514256" y="2101135"/>
        <a:ext cx="6131600" cy="801136"/>
      </dsp:txXfrm>
    </dsp:sp>
    <dsp:sp modelId="{7CBCEAF5-3086-4FE8-B339-33ACABC8AEA1}">
      <dsp:nvSpPr>
        <dsp:cNvPr id="0" name=""/>
        <dsp:cNvSpPr/>
      </dsp:nvSpPr>
      <dsp:spPr>
        <a:xfrm>
          <a:off x="1058170" y="2106690"/>
          <a:ext cx="780299" cy="780299"/>
        </a:xfrm>
        <a:prstGeom prst="ellipse">
          <a:avLst/>
        </a:prstGeom>
        <a:solidFill>
          <a:srgbClr val="FFC000"/>
        </a:solidFill>
        <a:ln w="1143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925CF-0A40-4EB3-96A2-292075666513}">
      <dsp:nvSpPr>
        <dsp:cNvPr id="0" name=""/>
        <dsp:cNvSpPr/>
      </dsp:nvSpPr>
      <dsp:spPr>
        <a:xfrm>
          <a:off x="1518511" y="3034848"/>
          <a:ext cx="5923066" cy="7632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4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Совершенствовать техник</a:t>
          </a:r>
          <a:r>
            <a:rPr lang="en-US" sz="1800" b="1" kern="1200" dirty="0" smtClean="0">
              <a:solidFill>
                <a:schemeClr val="tx1"/>
              </a:solidFill>
            </a:rPr>
            <a:t>y</a:t>
          </a:r>
          <a:r>
            <a:rPr lang="ru-RU" sz="1800" b="1" kern="1200" dirty="0" smtClean="0">
              <a:solidFill>
                <a:schemeClr val="tx1"/>
              </a:solidFill>
            </a:rPr>
            <a:t> чтения </a:t>
          </a:r>
          <a:r>
            <a:rPr lang="en-US" sz="1800" b="1" kern="1200" dirty="0" smtClean="0">
              <a:solidFill>
                <a:schemeClr val="tx1"/>
              </a:solidFill>
            </a:rPr>
            <a:t>y</a:t>
          </a:r>
          <a:r>
            <a:rPr lang="ru-RU" sz="1800" b="1" kern="1200" dirty="0" err="1" smtClean="0">
              <a:solidFill>
                <a:schemeClr val="tx1"/>
              </a:solidFill>
            </a:rPr>
            <a:t>чащихся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518511" y="3034848"/>
        <a:ext cx="5923066" cy="763208"/>
      </dsp:txXfrm>
    </dsp:sp>
    <dsp:sp modelId="{716949FE-6A4A-463B-9335-5E014B090F90}">
      <dsp:nvSpPr>
        <dsp:cNvPr id="0" name=""/>
        <dsp:cNvSpPr/>
      </dsp:nvSpPr>
      <dsp:spPr>
        <a:xfrm>
          <a:off x="1058170" y="3042339"/>
          <a:ext cx="780299" cy="780299"/>
        </a:xfrm>
        <a:prstGeom prst="ellipse">
          <a:avLst/>
        </a:prstGeom>
        <a:solidFill>
          <a:srgbClr val="FFC000"/>
        </a:solidFill>
        <a:ln w="1143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832BA-C901-42D0-BA9D-3206BC46D250}">
      <dsp:nvSpPr>
        <dsp:cNvPr id="0" name=""/>
        <dsp:cNvSpPr/>
      </dsp:nvSpPr>
      <dsp:spPr>
        <a:xfrm>
          <a:off x="1298263" y="3968561"/>
          <a:ext cx="6164996" cy="7906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4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Довести до сведения воспитателей и родителей значение чтения для личностного развития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298263" y="3968561"/>
        <a:ext cx="6164996" cy="790687"/>
      </dsp:txXfrm>
    </dsp:sp>
    <dsp:sp modelId="{93DBFE58-424D-49FF-B28D-5664720D9F18}">
      <dsp:nvSpPr>
        <dsp:cNvPr id="0" name=""/>
        <dsp:cNvSpPr/>
      </dsp:nvSpPr>
      <dsp:spPr>
        <a:xfrm>
          <a:off x="823368" y="3978580"/>
          <a:ext cx="780299" cy="780299"/>
        </a:xfrm>
        <a:prstGeom prst="ellipse">
          <a:avLst/>
        </a:prstGeom>
        <a:solidFill>
          <a:srgbClr val="FFC000"/>
        </a:solidFill>
        <a:ln w="1143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3BDA5-20A6-48EA-98A6-A0AC07ADDFD0}">
      <dsp:nvSpPr>
        <dsp:cNvPr id="0" name=""/>
        <dsp:cNvSpPr/>
      </dsp:nvSpPr>
      <dsp:spPr>
        <a:xfrm>
          <a:off x="845163" y="4995648"/>
          <a:ext cx="6580163" cy="6242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4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Вести контроль знаний по предмет</a:t>
          </a:r>
          <a:r>
            <a:rPr lang="en-US" sz="1800" b="1" kern="1200" dirty="0" smtClean="0">
              <a:solidFill>
                <a:schemeClr val="tx1"/>
              </a:solidFill>
            </a:rPr>
            <a:t>y</a:t>
          </a:r>
          <a:r>
            <a:rPr lang="ru-RU" sz="1800" b="1" kern="1200" dirty="0" smtClean="0">
              <a:solidFill>
                <a:schemeClr val="tx1"/>
              </a:solidFill>
            </a:rPr>
            <a:t> и технике чтения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845163" y="4995648"/>
        <a:ext cx="6580163" cy="624239"/>
      </dsp:txXfrm>
    </dsp:sp>
    <dsp:sp modelId="{FA2AC6A0-D02B-4CBF-BCF0-CACB788A4488}">
      <dsp:nvSpPr>
        <dsp:cNvPr id="0" name=""/>
        <dsp:cNvSpPr/>
      </dsp:nvSpPr>
      <dsp:spPr>
        <a:xfrm>
          <a:off x="309888" y="4914821"/>
          <a:ext cx="780299" cy="780299"/>
        </a:xfrm>
        <a:prstGeom prst="ellipse">
          <a:avLst/>
        </a:prstGeom>
        <a:solidFill>
          <a:srgbClr val="FFC000"/>
        </a:solidFill>
        <a:ln w="1143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8DF466-3EF5-4E96-8BE7-431FC76C82C0}">
      <dsp:nvSpPr>
        <dsp:cNvPr id="0" name=""/>
        <dsp:cNvSpPr/>
      </dsp:nvSpPr>
      <dsp:spPr>
        <a:xfrm>
          <a:off x="-5166940" y="-791789"/>
          <a:ext cx="6155611" cy="6155611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400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FC5702-00AD-4CF4-B37B-6826655428CE}">
      <dsp:nvSpPr>
        <dsp:cNvPr id="0" name=""/>
        <dsp:cNvSpPr/>
      </dsp:nvSpPr>
      <dsp:spPr>
        <a:xfrm>
          <a:off x="449348" y="153760"/>
          <a:ext cx="2518564" cy="47510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80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Диагностический</a:t>
          </a:r>
          <a:endParaRPr lang="ru-RU" sz="1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49348" y="153760"/>
        <a:ext cx="2518564" cy="475102"/>
      </dsp:txXfrm>
    </dsp:sp>
    <dsp:sp modelId="{B6FD0089-001F-448C-90A1-B9BBA46D664B}">
      <dsp:nvSpPr>
        <dsp:cNvPr id="0" name=""/>
        <dsp:cNvSpPr/>
      </dsp:nvSpPr>
      <dsp:spPr>
        <a:xfrm>
          <a:off x="61036" y="155906"/>
          <a:ext cx="519382" cy="519382"/>
        </a:xfrm>
        <a:prstGeom prst="ellipse">
          <a:avLst/>
        </a:prstGeom>
        <a:solidFill>
          <a:srgbClr val="FFC000"/>
        </a:solidFill>
        <a:ln w="1143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13211-212A-431C-B6E0-67E6F0762E3F}">
      <dsp:nvSpPr>
        <dsp:cNvPr id="0" name=""/>
        <dsp:cNvSpPr/>
      </dsp:nvSpPr>
      <dsp:spPr>
        <a:xfrm>
          <a:off x="768723" y="725721"/>
          <a:ext cx="3098404" cy="534145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80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Совершенствование </a:t>
          </a:r>
          <a:r>
            <a:rPr lang="ru-RU" sz="1400" b="1" kern="1200" dirty="0" err="1" smtClean="0">
              <a:solidFill>
                <a:schemeClr val="accent6">
                  <a:lumMod val="50000"/>
                </a:schemeClr>
              </a:solidFill>
            </a:rPr>
            <a:t>зв</a:t>
          </a:r>
          <a:r>
            <a:rPr lang="en-US" sz="1400" b="1" kern="1200" dirty="0" smtClean="0">
              <a:solidFill>
                <a:schemeClr val="accent6">
                  <a:lumMod val="50000"/>
                </a:schemeClr>
              </a:solidFill>
            </a:rPr>
            <a:t>y</a:t>
          </a:r>
          <a:r>
            <a:rPr lang="ru-RU" sz="1400" b="1" kern="1200" dirty="0" err="1" smtClean="0">
              <a:solidFill>
                <a:schemeClr val="accent6">
                  <a:lumMod val="50000"/>
                </a:schemeClr>
              </a:solidFill>
            </a:rPr>
            <a:t>ко-слогового</a:t>
          </a: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 синтеза</a:t>
          </a:r>
          <a:endParaRPr lang="ru-RU" sz="1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768723" y="725721"/>
        <a:ext cx="3098404" cy="534145"/>
      </dsp:txXfrm>
    </dsp:sp>
    <dsp:sp modelId="{BF010485-3DE6-42AA-BD55-A1331AA1E385}">
      <dsp:nvSpPr>
        <dsp:cNvPr id="0" name=""/>
        <dsp:cNvSpPr/>
      </dsp:nvSpPr>
      <dsp:spPr>
        <a:xfrm>
          <a:off x="424735" y="725718"/>
          <a:ext cx="519382" cy="519382"/>
        </a:xfrm>
        <a:prstGeom prst="ellipse">
          <a:avLst/>
        </a:prstGeom>
        <a:solidFill>
          <a:srgbClr val="FFC000"/>
        </a:solidFill>
        <a:ln w="1143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69089-177C-411D-A4AF-F8F626993B70}">
      <dsp:nvSpPr>
        <dsp:cNvPr id="0" name=""/>
        <dsp:cNvSpPr/>
      </dsp:nvSpPr>
      <dsp:spPr>
        <a:xfrm>
          <a:off x="869355" y="1378865"/>
          <a:ext cx="5547273" cy="53325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80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Составление слов. </a:t>
          </a:r>
          <a:r>
            <a:rPr lang="en-US" sz="1400" b="1" kern="1200" dirty="0" smtClean="0">
              <a:solidFill>
                <a:schemeClr val="accent6">
                  <a:lumMod val="50000"/>
                </a:schemeClr>
              </a:solidFill>
            </a:rPr>
            <a:t>Y</a:t>
          </a:r>
          <a:r>
            <a:rPr lang="ru-RU" sz="1400" b="1" kern="1200" dirty="0" err="1" smtClean="0">
              <a:solidFill>
                <a:schemeClr val="accent6">
                  <a:lumMod val="50000"/>
                </a:schemeClr>
              </a:solidFill>
            </a:rPr>
            <a:t>точнение</a:t>
          </a: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 и обогащение словаря.</a:t>
          </a:r>
          <a:endParaRPr lang="ru-RU" sz="1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869355" y="1378865"/>
        <a:ext cx="5547273" cy="533252"/>
      </dsp:txXfrm>
    </dsp:sp>
    <dsp:sp modelId="{7CBCEAF5-3086-4FE8-B339-33ACABC8AEA1}">
      <dsp:nvSpPr>
        <dsp:cNvPr id="0" name=""/>
        <dsp:cNvSpPr/>
      </dsp:nvSpPr>
      <dsp:spPr>
        <a:xfrm>
          <a:off x="643513" y="1402699"/>
          <a:ext cx="519382" cy="519382"/>
        </a:xfrm>
        <a:prstGeom prst="ellipse">
          <a:avLst/>
        </a:prstGeom>
        <a:solidFill>
          <a:srgbClr val="FFC000"/>
        </a:solidFill>
        <a:ln w="1143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925CF-0A40-4EB3-96A2-292075666513}">
      <dsp:nvSpPr>
        <dsp:cNvPr id="0" name=""/>
        <dsp:cNvSpPr/>
      </dsp:nvSpPr>
      <dsp:spPr>
        <a:xfrm>
          <a:off x="1078311" y="2032012"/>
          <a:ext cx="3736055" cy="508006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80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6">
                  <a:lumMod val="50000"/>
                </a:schemeClr>
              </a:solidFill>
            </a:rPr>
            <a:t>Y</a:t>
          </a: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становление смысловых связей </a:t>
          </a:r>
          <a:r>
            <a:rPr lang="ru-RU" sz="1400" b="1" kern="1200" dirty="0" err="1" smtClean="0">
              <a:solidFill>
                <a:schemeClr val="accent6">
                  <a:lumMod val="50000"/>
                </a:schemeClr>
              </a:solidFill>
            </a:rPr>
            <a:t>межд</a:t>
          </a:r>
          <a:r>
            <a:rPr lang="en-US" sz="1400" b="1" kern="1200" dirty="0" smtClean="0">
              <a:solidFill>
                <a:schemeClr val="accent6">
                  <a:lumMod val="50000"/>
                </a:schemeClr>
              </a:solidFill>
            </a:rPr>
            <a:t>y</a:t>
          </a: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 словами. Словосочетание.</a:t>
          </a:r>
          <a:endParaRPr lang="ru-RU" sz="1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078311" y="2032012"/>
        <a:ext cx="3736055" cy="508006"/>
      </dsp:txXfrm>
    </dsp:sp>
    <dsp:sp modelId="{716949FE-6A4A-463B-9335-5E014B090F90}">
      <dsp:nvSpPr>
        <dsp:cNvPr id="0" name=""/>
        <dsp:cNvSpPr/>
      </dsp:nvSpPr>
      <dsp:spPr>
        <a:xfrm>
          <a:off x="722480" y="1960664"/>
          <a:ext cx="519382" cy="519382"/>
        </a:xfrm>
        <a:prstGeom prst="ellipse">
          <a:avLst/>
        </a:prstGeom>
        <a:solidFill>
          <a:srgbClr val="FFC000"/>
        </a:solidFill>
        <a:ln w="1143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832BA-C901-42D0-BA9D-3206BC46D250}">
      <dsp:nvSpPr>
        <dsp:cNvPr id="0" name=""/>
        <dsp:cNvSpPr/>
      </dsp:nvSpPr>
      <dsp:spPr>
        <a:xfrm>
          <a:off x="893379" y="2685163"/>
          <a:ext cx="5253076" cy="526296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80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6">
                  <a:lumMod val="50000"/>
                </a:schemeClr>
              </a:solidFill>
            </a:rPr>
            <a:t>.</a:t>
          </a: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 Формирование морфологических  и синтаксических обобщений. Предложени</a:t>
          </a:r>
          <a:r>
            <a:rPr lang="ru-RU" sz="1200" b="1" kern="1200" dirty="0" smtClean="0">
              <a:solidFill>
                <a:schemeClr val="accent6">
                  <a:lumMod val="50000"/>
                </a:schemeClr>
              </a:solidFill>
            </a:rPr>
            <a:t>е</a:t>
          </a:r>
          <a:endParaRPr lang="ru-RU" sz="13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893379" y="2685163"/>
        <a:ext cx="5253076" cy="526296"/>
      </dsp:txXfrm>
    </dsp:sp>
    <dsp:sp modelId="{93DBFE58-424D-49FF-B28D-5664720D9F18}">
      <dsp:nvSpPr>
        <dsp:cNvPr id="0" name=""/>
        <dsp:cNvSpPr/>
      </dsp:nvSpPr>
      <dsp:spPr>
        <a:xfrm>
          <a:off x="696038" y="2571159"/>
          <a:ext cx="519382" cy="519382"/>
        </a:xfrm>
        <a:prstGeom prst="ellipse">
          <a:avLst/>
        </a:prstGeom>
        <a:solidFill>
          <a:srgbClr val="FFC000"/>
        </a:solidFill>
        <a:ln w="1143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3BDA5-20A6-48EA-98A6-A0AC07ADDFD0}">
      <dsp:nvSpPr>
        <dsp:cNvPr id="0" name=""/>
        <dsp:cNvSpPr/>
      </dsp:nvSpPr>
      <dsp:spPr>
        <a:xfrm>
          <a:off x="697006" y="3325055"/>
          <a:ext cx="5885691" cy="415506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80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 Формирование навыков правильного  изложения прочитанного. Текст</a:t>
          </a:r>
          <a:endParaRPr lang="ru-RU" sz="1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97006" y="3325055"/>
        <a:ext cx="5885691" cy="415506"/>
      </dsp:txXfrm>
    </dsp:sp>
    <dsp:sp modelId="{FA2AC6A0-D02B-4CBF-BCF0-CACB788A4488}">
      <dsp:nvSpPr>
        <dsp:cNvPr id="0" name=""/>
        <dsp:cNvSpPr/>
      </dsp:nvSpPr>
      <dsp:spPr>
        <a:xfrm>
          <a:off x="489840" y="3194327"/>
          <a:ext cx="519382" cy="519382"/>
        </a:xfrm>
        <a:prstGeom prst="ellipse">
          <a:avLst/>
        </a:prstGeom>
        <a:solidFill>
          <a:srgbClr val="FFC000"/>
        </a:solidFill>
        <a:ln w="1143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3A360-DA0D-4DA9-823A-BF13B86BFC5C}">
      <dsp:nvSpPr>
        <dsp:cNvPr id="0" name=""/>
        <dsp:cNvSpPr/>
      </dsp:nvSpPr>
      <dsp:spPr>
        <a:xfrm>
          <a:off x="367567" y="3969626"/>
          <a:ext cx="6261969" cy="415506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80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 </a:t>
          </a: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Рез</a:t>
          </a:r>
          <a:r>
            <a:rPr lang="en-US" sz="1400" b="1" kern="1200" dirty="0" smtClean="0">
              <a:solidFill>
                <a:schemeClr val="accent6">
                  <a:lumMod val="50000"/>
                </a:schemeClr>
              </a:solidFill>
            </a:rPr>
            <a:t>y</a:t>
          </a: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льтативность</a:t>
          </a:r>
          <a:endParaRPr lang="ru-RU" sz="1400" b="1" kern="1200" dirty="0"/>
        </a:p>
      </dsp:txBody>
      <dsp:txXfrm>
        <a:off x="367567" y="3969626"/>
        <a:ext cx="6261969" cy="415506"/>
      </dsp:txXfrm>
    </dsp:sp>
    <dsp:sp modelId="{7222E115-12D7-4C16-A1DC-C6C166DE3369}">
      <dsp:nvSpPr>
        <dsp:cNvPr id="0" name=""/>
        <dsp:cNvSpPr/>
      </dsp:nvSpPr>
      <dsp:spPr>
        <a:xfrm>
          <a:off x="61036" y="3896742"/>
          <a:ext cx="519382" cy="519382"/>
        </a:xfrm>
        <a:prstGeom prst="ellipse">
          <a:avLst/>
        </a:prstGeom>
        <a:solidFill>
          <a:srgbClr val="FFC000"/>
        </a:solidFill>
        <a:ln w="1143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99127-2677-42CF-BC05-93DA0A0FD5F3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60969-0D23-4E77-AF31-6D8DD7ACDB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210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60969-0D23-4E77-AF31-6D8DD7ACDB4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DC02B0B-247E-4239-AD53-E3E3445DC6EA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5D97BEB-0CFD-48F2-8436-5D9E2E9FA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02B0B-247E-4239-AD53-E3E3445DC6EA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D97BEB-0CFD-48F2-8436-5D9E2E9FA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DC02B0B-247E-4239-AD53-E3E3445DC6EA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D97BEB-0CFD-48F2-8436-5D9E2E9FA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02B0B-247E-4239-AD53-E3E3445DC6EA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D97BEB-0CFD-48F2-8436-5D9E2E9FA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C02B0B-247E-4239-AD53-E3E3445DC6EA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5D97BEB-0CFD-48F2-8436-5D9E2E9FA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02B0B-247E-4239-AD53-E3E3445DC6EA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D97BEB-0CFD-48F2-8436-5D9E2E9FA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02B0B-247E-4239-AD53-E3E3445DC6EA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D97BEB-0CFD-48F2-8436-5D9E2E9FA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02B0B-247E-4239-AD53-E3E3445DC6EA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D97BEB-0CFD-48F2-8436-5D9E2E9FA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C02B0B-247E-4239-AD53-E3E3445DC6EA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D97BEB-0CFD-48F2-8436-5D9E2E9FA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02B0B-247E-4239-AD53-E3E3445DC6EA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D97BEB-0CFD-48F2-8436-5D9E2E9FA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02B0B-247E-4239-AD53-E3E3445DC6EA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D97BEB-0CFD-48F2-8436-5D9E2E9FA0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DC02B0B-247E-4239-AD53-E3E3445DC6EA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5D97BEB-0CFD-48F2-8436-5D9E2E9FA0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785794"/>
            <a:ext cx="5105400" cy="2615774"/>
          </a:xfrm>
        </p:spPr>
        <p:txBody>
          <a:bodyPr/>
          <a:lstStyle/>
          <a:p>
            <a:r>
              <a:rPr lang="ru-RU" sz="2400" dirty="0" err="1" smtClean="0"/>
              <a:t>П</a:t>
            </a:r>
            <a:r>
              <a:rPr lang="ru-RU" sz="2400" dirty="0" err="1" smtClean="0"/>
              <a:t>У</a:t>
            </a:r>
            <a:r>
              <a:rPr lang="ru-RU" sz="2400" dirty="0" err="1" smtClean="0"/>
              <a:t>ти</a:t>
            </a:r>
            <a:r>
              <a:rPr lang="ru-RU" sz="2400" dirty="0" smtClean="0"/>
              <a:t> </a:t>
            </a:r>
            <a:r>
              <a:rPr lang="ru-RU" sz="2400" dirty="0" smtClean="0"/>
              <a:t>коррекции  семантической </a:t>
            </a:r>
            <a:r>
              <a:rPr lang="ru-RU" sz="2400" dirty="0" err="1" smtClean="0"/>
              <a:t>дислексии</a:t>
            </a:r>
            <a:r>
              <a:rPr lang="en-US" sz="2400" dirty="0" smtClean="0"/>
              <a:t> </a:t>
            </a:r>
            <a:r>
              <a:rPr lang="ru-RU" sz="2400" dirty="0" smtClean="0"/>
              <a:t>У</a:t>
            </a:r>
            <a:r>
              <a:rPr lang="en-US" sz="2400" dirty="0" smtClean="0"/>
              <a:t>             </a:t>
            </a:r>
            <a:r>
              <a:rPr lang="ru-RU" sz="2400" dirty="0" smtClean="0"/>
              <a:t> </a:t>
            </a:r>
            <a:r>
              <a:rPr lang="ru-RU" sz="2400" dirty="0" smtClean="0"/>
              <a:t>учащихся 2 – 4 класса коррекционной школы </a:t>
            </a:r>
            <a:r>
              <a:rPr lang="en-US" sz="2400" dirty="0" smtClean="0"/>
              <a:t>VIII </a:t>
            </a:r>
            <a:r>
              <a:rPr lang="ru-RU" sz="2400" dirty="0" smtClean="0"/>
              <a:t>вида.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786322"/>
            <a:ext cx="5114778" cy="1101248"/>
          </a:xfrm>
        </p:spPr>
        <p:txBody>
          <a:bodyPr/>
          <a:lstStyle/>
          <a:p>
            <a:r>
              <a:rPr lang="ru-RU" dirty="0" smtClean="0"/>
              <a:t>Учитель-логопед</a:t>
            </a:r>
          </a:p>
          <a:p>
            <a:r>
              <a:rPr lang="ru-RU" dirty="0" smtClean="0"/>
              <a:t>Александрина Тамара Алексеевна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390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   </a:t>
            </a:r>
            <a:r>
              <a:rPr lang="ru-RU" sz="3600" dirty="0" smtClean="0"/>
              <a:t>Совершенствование </a:t>
            </a:r>
            <a:r>
              <a:rPr lang="ru-RU" sz="3600" dirty="0" err="1" smtClean="0"/>
              <a:t>зв</a:t>
            </a:r>
            <a:r>
              <a:rPr lang="ru-RU" sz="3600" dirty="0" err="1" smtClean="0"/>
              <a:t>у</a:t>
            </a:r>
            <a:r>
              <a:rPr lang="ru-RU" sz="3600" dirty="0" err="1" smtClean="0"/>
              <a:t>ко-слогового</a:t>
            </a:r>
            <a:r>
              <a:rPr lang="ru-RU" sz="3600" dirty="0" smtClean="0"/>
              <a:t> синтеза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7239000" cy="484632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На первом этапе</a:t>
            </a:r>
            <a:r>
              <a:rPr lang="ru-RU" dirty="0" smtClean="0"/>
              <a:t> обучения детей осознанному чтению работа ведётся над совершенствованием звуковой стороны речи.</a:t>
            </a:r>
          </a:p>
          <a:p>
            <a:r>
              <a:rPr lang="ru-RU" dirty="0" smtClean="0"/>
              <a:t>Слияние букв в слова становится возможно лишь тогда, когда ребёнок умеет различать отдельные звуки в речи, тогда, когда буквенные обозначения наполняются для ребёнка соответствующим содержанием. Поэтому при устранении семантической </a:t>
            </a:r>
            <a:r>
              <a:rPr lang="ru-RU" dirty="0" err="1" smtClean="0"/>
              <a:t>дислексии</a:t>
            </a:r>
            <a:r>
              <a:rPr lang="ru-RU" dirty="0" smtClean="0"/>
              <a:t> провожу следующую работу по развитию </a:t>
            </a:r>
            <a:r>
              <a:rPr lang="ru-RU" dirty="0" err="1" smtClean="0"/>
              <a:t>звуко-слогового</a:t>
            </a:r>
            <a:r>
              <a:rPr lang="ru-RU" dirty="0" smtClean="0"/>
              <a:t> синтеза:</a:t>
            </a:r>
          </a:p>
          <a:p>
            <a:pPr lvl="0"/>
            <a:r>
              <a:rPr lang="ru-RU" dirty="0" smtClean="0"/>
              <a:t>Назвать слово, произнесённое по звукам с паузой между ними </a:t>
            </a:r>
            <a:r>
              <a:rPr lang="ru-RU" i="1" dirty="0" smtClean="0"/>
              <a:t>(</a:t>
            </a:r>
            <a:r>
              <a:rPr lang="ru-RU" i="1" dirty="0" err="1" smtClean="0"/>
              <a:t>с,о,м</a:t>
            </a:r>
            <a:r>
              <a:rPr lang="ru-RU" i="1" dirty="0" smtClean="0"/>
              <a:t>;</a:t>
            </a:r>
            <a:r>
              <a:rPr lang="ru-RU" dirty="0" smtClean="0"/>
              <a:t> </a:t>
            </a:r>
            <a:r>
              <a:rPr lang="ru-RU" i="1" dirty="0" err="1" smtClean="0"/>
              <a:t>м,у,х,а</a:t>
            </a:r>
            <a:r>
              <a:rPr lang="ru-RU" i="1" dirty="0" smtClean="0"/>
              <a:t>; </a:t>
            </a:r>
            <a:r>
              <a:rPr lang="ru-RU" i="1" dirty="0" err="1" smtClean="0"/>
              <a:t>б,а,н,к,а</a:t>
            </a:r>
            <a:r>
              <a:rPr lang="ru-RU" i="1" dirty="0" smtClean="0"/>
              <a:t>, </a:t>
            </a:r>
            <a:r>
              <a:rPr lang="ru-RU" i="1" dirty="0" err="1" smtClean="0"/>
              <a:t>к,р,а,п,и,в,а</a:t>
            </a:r>
            <a:r>
              <a:rPr lang="ru-RU" i="1" dirty="0" smtClean="0"/>
              <a:t>).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Составить слово с буквами </a:t>
            </a:r>
            <a:r>
              <a:rPr lang="ru-RU" i="1" dirty="0" smtClean="0"/>
              <a:t>( </a:t>
            </a:r>
            <a:r>
              <a:rPr lang="ru-RU" i="1" dirty="0" err="1" smtClean="0"/>
              <a:t>л,а,и,с</a:t>
            </a:r>
            <a:r>
              <a:rPr lang="ru-RU" i="1" dirty="0" smtClean="0"/>
              <a:t>; </a:t>
            </a:r>
            <a:r>
              <a:rPr lang="ru-RU" i="1" dirty="0" err="1" smtClean="0"/>
              <a:t>т,г,и,р</a:t>
            </a:r>
            <a:r>
              <a:rPr lang="ru-RU" i="1" dirty="0" smtClean="0"/>
              <a:t>; </a:t>
            </a:r>
            <a:r>
              <a:rPr lang="ru-RU" i="1" dirty="0" err="1" smtClean="0"/>
              <a:t>с,о,л,н</a:t>
            </a:r>
            <a:r>
              <a:rPr lang="ru-RU" i="1" dirty="0" smtClean="0"/>
              <a:t> ).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Вставить буквы из скобок. Какие слова получились? </a:t>
            </a:r>
          </a:p>
          <a:p>
            <a:pPr>
              <a:buNone/>
            </a:pPr>
            <a:r>
              <a:rPr lang="ru-RU" i="1" dirty="0" smtClean="0"/>
              <a:t>	Со…,  </a:t>
            </a:r>
            <a:r>
              <a:rPr lang="ru-RU" i="1" dirty="0" err="1" smtClean="0"/>
              <a:t>со</a:t>
            </a:r>
            <a:r>
              <a:rPr lang="ru-RU" i="1" dirty="0" smtClean="0"/>
              <a:t>…, </a:t>
            </a:r>
            <a:r>
              <a:rPr lang="ru-RU" i="1" dirty="0" err="1" smtClean="0"/>
              <a:t>со</a:t>
            </a:r>
            <a:r>
              <a:rPr lang="ru-RU" i="1" dirty="0" smtClean="0"/>
              <a:t>…, </a:t>
            </a:r>
            <a:r>
              <a:rPr lang="ru-RU" i="1" dirty="0" err="1" smtClean="0"/>
              <a:t>со</a:t>
            </a:r>
            <a:r>
              <a:rPr lang="ru-RU" i="1" dirty="0" smtClean="0"/>
              <a:t>… .   (</a:t>
            </a:r>
            <a:r>
              <a:rPr lang="ru-RU" i="1" dirty="0" err="1" smtClean="0"/>
              <a:t>р</a:t>
            </a:r>
            <a:r>
              <a:rPr lang="ru-RU" i="1" dirty="0" smtClean="0"/>
              <a:t>, к, </a:t>
            </a:r>
            <a:r>
              <a:rPr lang="ru-RU" i="1" dirty="0" err="1" smtClean="0"/>
              <a:t>н</a:t>
            </a:r>
            <a:r>
              <a:rPr lang="ru-RU" i="1" dirty="0" smtClean="0"/>
              <a:t>, м 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7239000" cy="6772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      </a:t>
            </a:r>
            <a:r>
              <a:rPr lang="ru-RU" sz="2700" dirty="0" smtClean="0"/>
              <a:t>работа над семантикой </a:t>
            </a:r>
            <a:r>
              <a:rPr lang="ru-RU" sz="2700" dirty="0" smtClean="0"/>
              <a:t>слов. упражнения, предложенные </a:t>
            </a:r>
            <a:r>
              <a:rPr lang="ru-RU" sz="2700" dirty="0" err="1" smtClean="0"/>
              <a:t>А.В.Ястребовой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8419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Это обратные трансформационные упражнения. При их выполнении ученик читает слова в обратном порядке – справа налево</a:t>
            </a:r>
          </a:p>
          <a:p>
            <a:pPr>
              <a:buNone/>
            </a:pPr>
            <a:r>
              <a:rPr lang="ru-RU" i="1" dirty="0" smtClean="0"/>
              <a:t>	( кот – ток;  кит – тик; нос - . . . .;  лес - . . . .;  дар - . . . .;  сор -. . .)  </a:t>
            </a:r>
            <a:endParaRPr lang="ru-RU" dirty="0" smtClean="0"/>
          </a:p>
          <a:p>
            <a:r>
              <a:rPr lang="ru-RU" dirty="0" smtClean="0"/>
              <a:t>Упражнения на исключение буквы из слова:</a:t>
            </a:r>
          </a:p>
          <a:p>
            <a:pPr>
              <a:buNone/>
            </a:pPr>
            <a:r>
              <a:rPr lang="ru-RU" i="1" dirty="0" smtClean="0"/>
              <a:t>	(коса – оса; крот – кот)</a:t>
            </a:r>
            <a:r>
              <a:rPr lang="ru-RU" dirty="0" smtClean="0"/>
              <a:t> </a:t>
            </a:r>
          </a:p>
          <a:p>
            <a:r>
              <a:rPr lang="ru-RU" dirty="0" smtClean="0"/>
              <a:t>Упражнения на перестановку букв в слове: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ru-RU" i="1" dirty="0" smtClean="0"/>
              <a:t>( марка – рамка ) </a:t>
            </a:r>
            <a:endParaRPr lang="ru-RU" dirty="0" smtClean="0"/>
          </a:p>
          <a:p>
            <a:r>
              <a:rPr lang="ru-RU" i="1" dirty="0" smtClean="0"/>
              <a:t>    </a:t>
            </a:r>
            <a:r>
              <a:rPr lang="ru-RU" dirty="0" smtClean="0"/>
              <a:t> Упражнения на нахождение слова в слове: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i="1" dirty="0" smtClean="0"/>
              <a:t>( смородина – родина; гроза- роза; шоколадка – школа ).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55985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Бок         Упал               Пил</a:t>
            </a:r>
          </a:p>
          <a:p>
            <a:r>
              <a:rPr lang="ru-RU" sz="3200" dirty="0" smtClean="0"/>
              <a:t> С--          С ---                -е-</a:t>
            </a:r>
          </a:p>
          <a:p>
            <a:r>
              <a:rPr lang="ru-RU" sz="3200" dirty="0" smtClean="0"/>
              <a:t> Д--          --е-                 -</a:t>
            </a:r>
            <a:r>
              <a:rPr lang="ru-RU" sz="3200" dirty="0" err="1" smtClean="0"/>
              <a:t>ы</a:t>
            </a:r>
            <a:r>
              <a:rPr lang="ru-RU" sz="3200" dirty="0" smtClean="0"/>
              <a:t>-</a:t>
            </a:r>
          </a:p>
          <a:p>
            <a:r>
              <a:rPr lang="ru-RU" sz="3200" dirty="0" smtClean="0"/>
              <a:t> --м         У----                -а-</a:t>
            </a:r>
          </a:p>
          <a:p>
            <a:r>
              <a:rPr lang="ru-RU" sz="3200" dirty="0" smtClean="0"/>
              <a:t> Т--  	  **-</a:t>
            </a:r>
            <a:r>
              <a:rPr lang="ru-RU" sz="3200" dirty="0" err="1" smtClean="0"/>
              <a:t>и-а</a:t>
            </a:r>
            <a:r>
              <a:rPr lang="ru-RU" sz="3200" dirty="0" smtClean="0"/>
              <a:t>		  </a:t>
            </a:r>
          </a:p>
          <a:p>
            <a:r>
              <a:rPr lang="ru-RU" sz="3200" dirty="0" smtClean="0"/>
              <a:t> --к</a:t>
            </a:r>
          </a:p>
          <a:p>
            <a:r>
              <a:rPr lang="ru-RU" sz="3200" dirty="0" smtClean="0"/>
              <a:t> </a:t>
            </a:r>
          </a:p>
        </p:txBody>
      </p:sp>
      <p:sp>
        <p:nvSpPr>
          <p:cNvPr id="10" name="Стрелка вправо 9"/>
          <p:cNvSpPr/>
          <p:nvPr/>
        </p:nvSpPr>
        <p:spPr>
          <a:xfrm flipH="1" flipV="1">
            <a:off x="857224" y="4572008"/>
            <a:ext cx="857256" cy="714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ko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714884"/>
            <a:ext cx="1286917" cy="1785926"/>
          </a:xfrm>
          <a:prstGeom prst="rect">
            <a:avLst/>
          </a:prstGeom>
        </p:spPr>
      </p:pic>
      <p:pic>
        <p:nvPicPr>
          <p:cNvPr id="12" name="Рисунок 11" descr="pila-dlya-drevesiny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3857628"/>
            <a:ext cx="1914144" cy="576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714380"/>
          </a:xfrm>
        </p:spPr>
        <p:txBody>
          <a:bodyPr>
            <a:normAutofit/>
          </a:bodyPr>
          <a:lstStyle/>
          <a:p>
            <a:r>
              <a:rPr lang="ru-RU" dirty="0" smtClean="0"/>
              <a:t>«Антонимы», «синонимы»</a:t>
            </a:r>
            <a:endParaRPr lang="ru-RU" dirty="0"/>
          </a:p>
        </p:txBody>
      </p:sp>
      <p:pic>
        <p:nvPicPr>
          <p:cNvPr id="1026" name="Picture 2" descr="C:\Users\Администратор\Desktop\CIMG45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285860"/>
            <a:ext cx="6462184" cy="5170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Формирование   морфологических  и    </a:t>
            </a:r>
            <a:br>
              <a:rPr lang="ru-RU" sz="2400" dirty="0" smtClean="0"/>
            </a:br>
            <a:r>
              <a:rPr lang="ru-RU" sz="2400" dirty="0" smtClean="0"/>
              <a:t>        синтаксических обобщений.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Группа заданий</a:t>
            </a:r>
            <a:r>
              <a:rPr lang="ru-RU" sz="1800" b="1" dirty="0" smtClean="0"/>
              <a:t>. 1. Верно – неверно</a:t>
            </a:r>
            <a:endParaRPr lang="ru-RU" sz="1800" dirty="0" smtClean="0"/>
          </a:p>
          <a:p>
            <a:r>
              <a:rPr lang="ru-RU" sz="1800" dirty="0" smtClean="0"/>
              <a:t>У квадрата три стороны</a:t>
            </a:r>
          </a:p>
          <a:p>
            <a:r>
              <a:rPr lang="ru-RU" sz="1800" b="1" dirty="0" smtClean="0"/>
              <a:t>а) верно             б) неверно</a:t>
            </a:r>
          </a:p>
          <a:p>
            <a:r>
              <a:rPr lang="ru-RU" sz="1800" i="1" dirty="0" smtClean="0"/>
              <a:t>Потому что   . . . . . . . . .</a:t>
            </a:r>
          </a:p>
          <a:p>
            <a:endParaRPr lang="ru-RU" sz="1800" dirty="0" smtClean="0"/>
          </a:p>
          <a:p>
            <a:r>
              <a:rPr lang="ru-RU" sz="1800" i="1" dirty="0" smtClean="0"/>
              <a:t> </a:t>
            </a:r>
            <a:r>
              <a:rPr lang="ru-RU" sz="1800" dirty="0" smtClean="0"/>
              <a:t>Группа заданий </a:t>
            </a:r>
            <a:r>
              <a:rPr lang="ru-RU" sz="1800" b="1" dirty="0" smtClean="0"/>
              <a:t>2. «Начало – конец».</a:t>
            </a:r>
            <a:endParaRPr lang="ru-RU" sz="1800" dirty="0" smtClean="0"/>
          </a:p>
          <a:p>
            <a:r>
              <a:rPr lang="ru-RU" sz="1800" dirty="0" smtClean="0"/>
              <a:t>В клетке сидела  </a:t>
            </a:r>
            <a:r>
              <a:rPr lang="ru-RU" sz="1800" i="1" dirty="0" smtClean="0"/>
              <a:t>. . . .</a:t>
            </a:r>
            <a:endParaRPr lang="ru-RU" sz="1800" dirty="0" smtClean="0"/>
          </a:p>
          <a:p>
            <a:r>
              <a:rPr lang="ru-RU" sz="1800" i="1" dirty="0" smtClean="0"/>
              <a:t>а) птица              б) пицца</a:t>
            </a:r>
          </a:p>
          <a:p>
            <a:endParaRPr lang="ru-RU" sz="1800" dirty="0" smtClean="0"/>
          </a:p>
          <a:p>
            <a:r>
              <a:rPr lang="ru-RU" sz="1800" dirty="0" smtClean="0"/>
              <a:t>Группа заданий </a:t>
            </a:r>
            <a:r>
              <a:rPr lang="ru-RU" sz="1900" b="1" dirty="0" smtClean="0"/>
              <a:t>4. «Да – нет».</a:t>
            </a:r>
            <a:endParaRPr lang="ru-RU" sz="1900" dirty="0" smtClean="0"/>
          </a:p>
          <a:p>
            <a:pPr>
              <a:buNone/>
            </a:pPr>
            <a:r>
              <a:rPr lang="ru-RU" sz="1900" i="1" dirty="0" smtClean="0"/>
              <a:t>                          </a:t>
            </a:r>
            <a:r>
              <a:rPr lang="ru-RU" sz="1900" dirty="0" smtClean="0"/>
              <a:t>Проворонила ворона воронёнка</a:t>
            </a:r>
            <a:r>
              <a:rPr lang="ru-RU" sz="1900" i="1" dirty="0" smtClean="0"/>
              <a:t>.</a:t>
            </a:r>
            <a:endParaRPr lang="ru-RU" sz="1900" dirty="0" smtClean="0"/>
          </a:p>
          <a:p>
            <a:r>
              <a:rPr lang="ru-RU" sz="1600" dirty="0" smtClean="0"/>
              <a:t>а) Ворона потеряла воронёнка.        б) Ворона сыр </a:t>
            </a:r>
            <a:r>
              <a:rPr lang="ru-RU" sz="1600" i="1" dirty="0" smtClean="0"/>
              <a:t>проворонила</a:t>
            </a:r>
            <a:r>
              <a:rPr lang="ru-RU" sz="1900" i="1" dirty="0" smtClean="0"/>
              <a:t>.</a:t>
            </a:r>
            <a:endParaRPr lang="ru-RU" sz="1900" dirty="0" smtClean="0"/>
          </a:p>
          <a:p>
            <a:r>
              <a:rPr lang="ru-RU" sz="1900" i="1" dirty="0" smtClean="0"/>
              <a:t>       ___________</a:t>
            </a:r>
            <a:r>
              <a:rPr lang="ru-RU" sz="2000" i="1" dirty="0" smtClean="0"/>
              <a:t>                                            __________</a:t>
            </a:r>
            <a:endParaRPr lang="ru-RU" sz="2000" dirty="0" smtClean="0"/>
          </a:p>
          <a:p>
            <a:pPr>
              <a:buNone/>
            </a:pPr>
            <a:r>
              <a:rPr lang="ru-RU" sz="2000" i="1" dirty="0" smtClean="0"/>
              <a:t> </a:t>
            </a:r>
            <a:endParaRPr lang="ru-RU" sz="2000" dirty="0" smtClean="0"/>
          </a:p>
          <a:p>
            <a:endParaRPr lang="ru-RU" sz="1900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239000" cy="74868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</a:t>
            </a:r>
            <a:r>
              <a:rPr lang="ru-RU" sz="2400" dirty="0" smtClean="0"/>
              <a:t>становление смысловых связей </a:t>
            </a:r>
            <a:r>
              <a:rPr lang="ru-RU" sz="2400" dirty="0" err="1" smtClean="0"/>
              <a:t>межд</a:t>
            </a:r>
            <a:r>
              <a:rPr lang="en-US" sz="2400" dirty="0" smtClean="0"/>
              <a:t>y</a:t>
            </a:r>
            <a:r>
              <a:rPr lang="ru-RU" sz="2400" dirty="0" smtClean="0"/>
              <a:t>    </a:t>
            </a:r>
            <a:br>
              <a:rPr lang="ru-RU" sz="2400" dirty="0" smtClean="0"/>
            </a:br>
            <a:r>
              <a:rPr lang="ru-RU" sz="2400" dirty="0" smtClean="0"/>
              <a:t>                      словами.</a:t>
            </a:r>
            <a:endParaRPr lang="ru-RU" sz="2400" dirty="0"/>
          </a:p>
        </p:txBody>
      </p:sp>
      <p:pic>
        <p:nvPicPr>
          <p:cNvPr id="10" name="Рисунок 9" descr="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3" y="1071546"/>
            <a:ext cx="4000528" cy="5357850"/>
          </a:xfrm>
          <a:prstGeom prst="rect">
            <a:avLst/>
          </a:prstGeom>
        </p:spPr>
      </p:pic>
      <p:pic>
        <p:nvPicPr>
          <p:cNvPr id="12" name="Содержимое 11" descr="11стр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071546"/>
            <a:ext cx="3929058" cy="53598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239000" cy="10001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    </a:t>
            </a:r>
            <a:r>
              <a:rPr lang="ru-RU" sz="2800" dirty="0" smtClean="0"/>
              <a:t>Формирование правильного </a:t>
            </a:r>
            <a:br>
              <a:rPr lang="ru-RU" sz="2800" dirty="0" smtClean="0"/>
            </a:br>
            <a:r>
              <a:rPr lang="ru-RU" sz="2800" dirty="0" smtClean="0"/>
              <a:t>        изложения прочитанного.  </a:t>
            </a:r>
            <a:endParaRPr lang="ru-RU" sz="2800" dirty="0"/>
          </a:p>
        </p:txBody>
      </p:sp>
      <p:pic>
        <p:nvPicPr>
          <p:cNvPr id="4" name="Содержимое 3" descr="воробушек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42985"/>
            <a:ext cx="7239000" cy="52435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239000" cy="5000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Работа с текстом.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1.Рассказ из деформированных предложений</a:t>
            </a:r>
            <a:r>
              <a:rPr lang="ru-RU" sz="1900" dirty="0" smtClean="0"/>
              <a:t>.</a:t>
            </a:r>
          </a:p>
          <a:p>
            <a:pPr>
              <a:buNone/>
            </a:pPr>
            <a:r>
              <a:rPr lang="ru-RU" sz="1900" i="1" dirty="0" smtClean="0"/>
              <a:t>    Мальчик, домой, школы, из, возвращался. Сильный, и вдруг, ветер, снег, поднялся, повалил. Застиг, в, школьника, буран, поле. Увяз, продрог, в, и, он, сугробе. Сосед, проезжал, Егор, мимо. Мальчика, в, он, увидел, сугробе. Вовремя, подоспела, помощь. Вытащил, и, домой, Егор, сугроба, подвёз, из, его.</a:t>
            </a:r>
            <a:endParaRPr lang="ru-RU" sz="1900" dirty="0" smtClean="0"/>
          </a:p>
          <a:p>
            <a:r>
              <a:rPr lang="ru-RU" sz="2000" b="1" dirty="0" smtClean="0"/>
              <a:t>2. Соответствие содержания текста и его названия.</a:t>
            </a:r>
          </a:p>
          <a:p>
            <a:pPr>
              <a:buNone/>
            </a:pPr>
            <a:r>
              <a:rPr lang="ru-RU" sz="1900" b="1" i="1" dirty="0" smtClean="0"/>
              <a:t>                                            </a:t>
            </a:r>
            <a:r>
              <a:rPr lang="ru-RU" sz="1900" i="1" dirty="0" smtClean="0"/>
              <a:t>Новый год.</a:t>
            </a:r>
            <a:endParaRPr lang="ru-RU" sz="1900" dirty="0" smtClean="0"/>
          </a:p>
          <a:p>
            <a:pPr>
              <a:buNone/>
            </a:pPr>
            <a:r>
              <a:rPr lang="ru-RU" sz="1900" i="1" dirty="0" smtClean="0"/>
              <a:t>    Новый год наступил ровно в полночь. Часы на башне Кремля пробили двенадцать раз. Люди поздравляли друг друга с Новым годом. Новый год пришёл зимой, зажёг огни на ёлке. У школьников каникулы. </a:t>
            </a:r>
            <a:endParaRPr lang="ru-RU" sz="1900" dirty="0" smtClean="0"/>
          </a:p>
          <a:p>
            <a:pPr>
              <a:buNone/>
            </a:pPr>
            <a:r>
              <a:rPr lang="ru-RU" sz="1900" i="1" dirty="0" smtClean="0"/>
              <a:t>   Потом придёт весна. Деревья оденутся в зелёную листву, прилетят птицы. За весной наступит лето.</a:t>
            </a:r>
            <a:r>
              <a:rPr lang="ru-RU" sz="19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428652"/>
            <a:ext cx="7242048" cy="14287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</a:t>
            </a:r>
            <a:r>
              <a:rPr lang="ru-RU" sz="2000" dirty="0" smtClean="0"/>
              <a:t>«Картины с проблемным сюжетом для     </a:t>
            </a:r>
            <a:br>
              <a:rPr lang="ru-RU" sz="2000" dirty="0" smtClean="0"/>
            </a:br>
            <a:r>
              <a:rPr lang="ru-RU" sz="2000" dirty="0" smtClean="0"/>
              <a:t>            развития мышления и речи». </a:t>
            </a:r>
            <a:endParaRPr lang="ru-RU" sz="2000" dirty="0"/>
          </a:p>
        </p:txBody>
      </p:sp>
      <p:pic>
        <p:nvPicPr>
          <p:cNvPr id="6" name="Содержимое 5" descr="обач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643951" y="713347"/>
            <a:ext cx="2763622" cy="4051524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857620" y="3500438"/>
            <a:ext cx="4055942" cy="3357562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en-US" b="1" dirty="0" smtClean="0"/>
              <a:t>   		</a:t>
            </a:r>
            <a:r>
              <a:rPr lang="ru-RU" b="1" dirty="0" smtClean="0"/>
              <a:t>ЧИТАЕМ И ПЕРЕСКАЗЫВАЕМ</a:t>
            </a:r>
            <a:endParaRPr lang="ru-RU" dirty="0" smtClean="0"/>
          </a:p>
          <a:p>
            <a:pPr algn="just">
              <a:buNone/>
            </a:pPr>
            <a:r>
              <a:rPr lang="en-US" dirty="0" smtClean="0"/>
              <a:t>		</a:t>
            </a:r>
            <a:r>
              <a:rPr lang="ru-RU" sz="2100" dirty="0" smtClean="0"/>
              <a:t>Летом Костик со своей собакой </a:t>
            </a:r>
            <a:r>
              <a:rPr lang="ru-RU" sz="2100" dirty="0" err="1" smtClean="0"/>
              <a:t>Дези</a:t>
            </a:r>
            <a:r>
              <a:rPr lang="ru-RU" sz="2100" dirty="0" smtClean="0"/>
              <a:t> отдыхал на даче. Целыми днями они вдвоём путешествовали по окрестным полям и лесам, гуляли, играли. Костик часто брал с собой небольшой жёлтый мяч, потому что ловить и приносить его хозяину </a:t>
            </a:r>
            <a:r>
              <a:rPr lang="ru-RU" sz="2100" dirty="0" err="1" smtClean="0"/>
              <a:t>Дези</a:t>
            </a:r>
            <a:r>
              <a:rPr lang="ru-RU" sz="2100" dirty="0" smtClean="0"/>
              <a:t> любила больше всего.</a:t>
            </a:r>
          </a:p>
          <a:p>
            <a:pPr algn="just">
              <a:buNone/>
            </a:pPr>
            <a:r>
              <a:rPr lang="en-US" sz="2100" dirty="0" smtClean="0"/>
              <a:t>		</a:t>
            </a:r>
            <a:r>
              <a:rPr lang="ru-RU" sz="2100" dirty="0" smtClean="0"/>
              <a:t>Как-то мальчик и его собака прогуливались около реки. После очередного броска Костика мяч случайно оказался в воде. Тут же течение подхватило его и понесло. </a:t>
            </a:r>
            <a:r>
              <a:rPr lang="ru-RU" sz="2100" dirty="0" err="1" smtClean="0"/>
              <a:t>Дези</a:t>
            </a:r>
            <a:r>
              <a:rPr lang="ru-RU" sz="2100" dirty="0" smtClean="0"/>
              <a:t> прыгнула в реку и поплыла доставать пропажу. Собака вертелась в воде как волчок, громко лаяла, но найти свою игрушку так и не смогла. С тех пор </a:t>
            </a:r>
            <a:r>
              <a:rPr lang="ru-RU" sz="2100" dirty="0" err="1" smtClean="0"/>
              <a:t>Дези</a:t>
            </a:r>
            <a:r>
              <a:rPr lang="ru-RU" sz="2100" dirty="0" smtClean="0"/>
              <a:t> повсюду высматривала пропавший жёлтый мяч.</a:t>
            </a:r>
          </a:p>
          <a:p>
            <a:pPr algn="just">
              <a:buNone/>
            </a:pPr>
            <a:r>
              <a:rPr lang="en-US" sz="2100" dirty="0" smtClean="0"/>
              <a:t>		</a:t>
            </a:r>
            <a:r>
              <a:rPr lang="ru-RU" sz="2100" dirty="0" smtClean="0"/>
              <a:t>Однажды собачка играла с новым мячом в огороде и оказалась на грядке рядом с небольшой жёлтой тыквой. </a:t>
            </a:r>
            <a:r>
              <a:rPr lang="ru-RU" sz="2100" dirty="0" err="1" smtClean="0"/>
              <a:t>Дези</a:t>
            </a:r>
            <a:r>
              <a:rPr lang="ru-RU" sz="2100" dirty="0" smtClean="0"/>
              <a:t> подбежала к тыкве, толкнула её лапой раз, другой; потом присела и стала громко лаять, не понимая, почему же этот жёлтый мяч никак не желает катиться.</a:t>
            </a:r>
          </a:p>
          <a:p>
            <a:pPr algn="just">
              <a:buNone/>
            </a:pPr>
            <a:r>
              <a:rPr lang="en-US" b="1" dirty="0" smtClean="0"/>
              <a:t>	</a:t>
            </a:r>
            <a:r>
              <a:rPr lang="ru-RU" b="1" dirty="0" smtClean="0"/>
              <a:t>СОСТАВЛЯЕМ РАССКАЗ ПО ВОПРОСАМ</a:t>
            </a:r>
            <a:endParaRPr lang="ru-RU" dirty="0" smtClean="0"/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en-US" sz="2100" dirty="0" smtClean="0"/>
              <a:t>1. </a:t>
            </a:r>
            <a:r>
              <a:rPr lang="ru-RU" sz="2100" dirty="0" smtClean="0"/>
              <a:t>Как собака оказалась в огороде?</a:t>
            </a:r>
          </a:p>
          <a:p>
            <a:pPr algn="just">
              <a:buNone/>
            </a:pPr>
            <a:r>
              <a:rPr lang="en-US" sz="2100" dirty="0" smtClean="0"/>
              <a:t>	2. </a:t>
            </a:r>
            <a:r>
              <a:rPr lang="ru-RU" sz="2100" dirty="0" smtClean="0"/>
              <a:t>Что из овощей ей понравилось? Почему?</a:t>
            </a:r>
          </a:p>
          <a:p>
            <a:pPr algn="just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4286257"/>
            <a:ext cx="39290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	IV. КАРТИНА «В ОГОРОДЕ.</a:t>
            </a:r>
            <a:endParaRPr lang="ru-RU" sz="1200" dirty="0" smtClean="0"/>
          </a:p>
          <a:p>
            <a:r>
              <a:rPr lang="en-US" sz="1200" b="1" dirty="0" smtClean="0"/>
              <a:t>	</a:t>
            </a:r>
            <a:r>
              <a:rPr lang="ru-RU" sz="1200" b="1" dirty="0" smtClean="0"/>
              <a:t>АНАЛИЗИРУЕМ, РАССУЖДАЕМ</a:t>
            </a:r>
            <a:endParaRPr lang="ru-RU" sz="1200" dirty="0" smtClean="0"/>
          </a:p>
          <a:p>
            <a:pPr lvl="0"/>
            <a:r>
              <a:rPr lang="en-US" sz="1200" dirty="0" smtClean="0"/>
              <a:t>1. </a:t>
            </a:r>
            <a:r>
              <a:rPr lang="ru-RU" sz="1200" dirty="0" smtClean="0"/>
              <a:t>Где происходит действие картины? Как можно догадаться об этом?</a:t>
            </a:r>
          </a:p>
          <a:p>
            <a:pPr lvl="0"/>
            <a:r>
              <a:rPr lang="en-US" sz="1200" dirty="0" smtClean="0"/>
              <a:t>2. </a:t>
            </a:r>
            <a:r>
              <a:rPr lang="ru-RU" sz="1200" dirty="0" smtClean="0"/>
              <a:t>Что расположено рядом с домом?</a:t>
            </a:r>
          </a:p>
          <a:p>
            <a:pPr lvl="0"/>
            <a:r>
              <a:rPr lang="en-US" sz="1200" dirty="0" smtClean="0"/>
              <a:t>3. </a:t>
            </a:r>
            <a:r>
              <a:rPr lang="ru-RU" sz="1200" dirty="0" smtClean="0"/>
              <a:t>Для чего нужен огород?</a:t>
            </a:r>
          </a:p>
          <a:p>
            <a:pPr lvl="0"/>
            <a:r>
              <a:rPr lang="en-US" sz="1200" dirty="0" smtClean="0"/>
              <a:t>4. </a:t>
            </a:r>
            <a:r>
              <a:rPr lang="ru-RU" sz="1200" dirty="0" smtClean="0"/>
              <a:t>В чём польза овощей?</a:t>
            </a:r>
            <a:endParaRPr lang="en-US" sz="1200" dirty="0" smtClean="0"/>
          </a:p>
          <a:p>
            <a:r>
              <a:rPr lang="en-US" sz="1200" b="1" dirty="0" smtClean="0"/>
              <a:t>	</a:t>
            </a:r>
            <a:r>
              <a:rPr lang="ru-RU" sz="1200" b="1" dirty="0" smtClean="0"/>
              <a:t>ПОПОЛНЯЕМ ЗАПАС </a:t>
            </a:r>
            <a:r>
              <a:rPr lang="ru-RU" sz="1200" b="1" dirty="0" err="1" smtClean="0"/>
              <a:t>ЗНАНИ</a:t>
            </a:r>
            <a:r>
              <a:rPr lang="ru-RU" sz="1400" b="1" dirty="0" err="1" smtClean="0"/>
              <a:t>й</a:t>
            </a:r>
            <a:endParaRPr lang="ru-RU" sz="1200" dirty="0" smtClean="0"/>
          </a:p>
          <a:p>
            <a:r>
              <a:rPr lang="ru-RU" sz="1200" b="1" dirty="0" smtClean="0"/>
              <a:t>1.</a:t>
            </a:r>
            <a:r>
              <a:rPr lang="en-US" sz="1200" b="1" dirty="0" smtClean="0"/>
              <a:t> </a:t>
            </a:r>
            <a:r>
              <a:rPr lang="ru-RU" sz="1200" dirty="0" smtClean="0"/>
              <a:t>Все ли тыквы большие по размеру? </a:t>
            </a:r>
            <a:r>
              <a:rPr lang="ru-RU" sz="1200" i="1" dirty="0" smtClean="0"/>
              <a:t>(Нет, есть декоративная тыква, размером примерно с теннисный мяч.)</a:t>
            </a:r>
            <a:endParaRPr lang="ru-RU" sz="1200" dirty="0" smtClean="0"/>
          </a:p>
          <a:p>
            <a:pPr lvl="0"/>
            <a:r>
              <a:rPr lang="en-US" sz="1200" dirty="0" smtClean="0"/>
              <a:t>2. </a:t>
            </a:r>
            <a:r>
              <a:rPr lang="ru-RU" sz="1200" dirty="0" smtClean="0"/>
              <a:t>Какие известные растения являются родственниками тыквы? </a:t>
            </a:r>
            <a:r>
              <a:rPr lang="ru-RU" sz="1200" i="1" dirty="0" smtClean="0"/>
              <a:t>(Кабачки.)</a:t>
            </a:r>
            <a:endParaRPr lang="ru-RU" sz="1200" dirty="0" smtClean="0"/>
          </a:p>
          <a:p>
            <a:pPr lvl="0"/>
            <a:endParaRPr lang="ru-RU" sz="1200" dirty="0" smtClean="0"/>
          </a:p>
          <a:p>
            <a:pPr lvl="0"/>
            <a:endParaRPr lang="ru-RU" sz="1200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14810" y="1071547"/>
            <a:ext cx="409118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СОСТАВЛЯЕМ ПРЕДЛОЖЕНИЯ ПО ОПОРНЫМ СЛОВАМ</a:t>
            </a:r>
            <a:endParaRPr lang="ru-RU" sz="1100" dirty="0" smtClean="0"/>
          </a:p>
          <a:p>
            <a:r>
              <a:rPr lang="ru-RU" sz="1000" dirty="0" smtClean="0"/>
              <a:t>Мальчик — бросить - мяч. Мяч — покатиться - дорога.</a:t>
            </a:r>
          </a:p>
          <a:p>
            <a:r>
              <a:rPr lang="ru-RU" sz="1000" dirty="0" smtClean="0"/>
              <a:t>Дорога — ехать — машины. Мальчик — испугаться — собака. </a:t>
            </a:r>
          </a:p>
          <a:p>
            <a:r>
              <a:rPr lang="ru-RU" sz="1000" dirty="0" smtClean="0"/>
              <a:t>Собака — побежать — мяч. Мальчик — кричать — звать — собака. </a:t>
            </a:r>
          </a:p>
          <a:p>
            <a:r>
              <a:rPr lang="ru-RU" sz="1000" dirty="0" smtClean="0"/>
              <a:t>Машины — остановиться — пропускать — собака. </a:t>
            </a:r>
          </a:p>
          <a:p>
            <a:r>
              <a:rPr lang="ru-RU" sz="1000" dirty="0" smtClean="0"/>
              <a:t>Собака — принести — мяч —хозяин. </a:t>
            </a:r>
          </a:p>
          <a:p>
            <a:r>
              <a:rPr lang="ru-RU" sz="1000" dirty="0" smtClean="0"/>
              <a:t>Хозяин — похвалить — собака.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14810" y="2214554"/>
            <a:ext cx="2143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УЧИМ ШУТЛИВЫЕ СТИХИ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Ваня шёл купаться с другом</a:t>
            </a:r>
            <a:br>
              <a:rPr lang="ru-RU" sz="1000" dirty="0" smtClean="0"/>
            </a:br>
            <a:r>
              <a:rPr lang="ru-RU" sz="1000" dirty="0" smtClean="0"/>
              <a:t>И с большим красивым кругом. </a:t>
            </a:r>
          </a:p>
          <a:p>
            <a:r>
              <a:rPr lang="ru-RU" sz="1000" dirty="0" smtClean="0"/>
              <a:t>Ваня плавал на кругу, </a:t>
            </a:r>
          </a:p>
          <a:p>
            <a:r>
              <a:rPr lang="ru-RU" sz="1000" dirty="0" smtClean="0"/>
              <a:t>Друг стоял на берегу.</a:t>
            </a:r>
          </a:p>
          <a:p>
            <a:r>
              <a:rPr lang="ru-RU" sz="1000" dirty="0" smtClean="0"/>
              <a:t>Думал друг: </a:t>
            </a:r>
          </a:p>
          <a:p>
            <a:r>
              <a:rPr lang="ru-RU" sz="1000" dirty="0" smtClean="0"/>
              <a:t>«А если вдруг 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357950" y="2357430"/>
            <a:ext cx="163057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Лопнет круг... </a:t>
            </a:r>
          </a:p>
          <a:p>
            <a:r>
              <a:rPr lang="ru-RU" sz="1000" dirty="0" smtClean="0"/>
              <a:t>Утонет друг. </a:t>
            </a:r>
          </a:p>
          <a:p>
            <a:r>
              <a:rPr lang="ru-RU" sz="1000" dirty="0" err="1" smtClean="0"/>
              <a:t>Подниму-ка</a:t>
            </a:r>
            <a:r>
              <a:rPr lang="ru-RU" sz="1000" dirty="0" smtClean="0"/>
              <a:t> лучше лай: </a:t>
            </a:r>
          </a:p>
          <a:p>
            <a:r>
              <a:rPr lang="ru-RU" sz="1000" dirty="0" smtClean="0"/>
              <a:t>«Далеко не заплывай!»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239000" cy="605808"/>
          </a:xfrm>
        </p:spPr>
        <p:txBody>
          <a:bodyPr/>
          <a:lstStyle/>
          <a:p>
            <a:r>
              <a:rPr lang="ru-RU" dirty="0" smtClean="0"/>
              <a:t>     Результативность.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2" y="785794"/>
          <a:ext cx="359571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3857620" y="785794"/>
          <a:ext cx="4143404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В </a:t>
            </a:r>
            <a:r>
              <a:rPr lang="ru-RU" b="1" dirty="0" smtClean="0"/>
              <a:t>КОНЦЕПЦИИ ФЕДЕРАЛЬНОГО ГОСУДАРСТВЕННОГО ОБРАЗОВАТЕЛЬНОГО СТАНДАРТА ОБУЧАЮЩИХСЯ С ОГРАНИЧЕННЫМИ ВОЗМОЖНОСТЯМИ ЗДОРОВЬЯ  В области «</a:t>
            </a:r>
            <a:r>
              <a:rPr lang="ru-RU" sz="3100" b="1" dirty="0" smtClean="0"/>
              <a:t>Язык и речевая практика</a:t>
            </a:r>
            <a:r>
              <a:rPr lang="ru-RU" b="1" dirty="0" smtClean="0"/>
              <a:t>» отражены </a:t>
            </a:r>
            <a:r>
              <a:rPr lang="ru-RU" b="1" dirty="0" smtClean="0"/>
              <a:t>следующие </a:t>
            </a:r>
            <a:r>
              <a:rPr lang="ru-RU" b="1" dirty="0" smtClean="0"/>
              <a:t>требования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b="1" i="1" dirty="0" smtClean="0"/>
              <a:t>Овладение грамотой, основными речевыми формами и правилами их применения. </a:t>
            </a:r>
            <a:endParaRPr lang="ru-RU" dirty="0" smtClean="0"/>
          </a:p>
          <a:p>
            <a:r>
              <a:rPr lang="ru-RU" b="1" i="1" dirty="0" smtClean="0"/>
              <a:t>Развитие устной и письменной коммуникации, способности к осмысленному чтению и письму. Овладение способностью пользоваться устной и письменной речью для решения соответствующих возрасту житейских задач. </a:t>
            </a:r>
            <a:endParaRPr lang="ru-RU" dirty="0" smtClean="0"/>
          </a:p>
          <a:p>
            <a:r>
              <a:rPr lang="ru-RU" b="1" i="1" dirty="0" smtClean="0"/>
              <a:t>Развитие вкуса и способности к словесному самовыражению на уровне, соответствующем возрасту и развитию ребёнка.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214290"/>
            <a:ext cx="3667129" cy="100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ru-RU" dirty="0" smtClean="0"/>
              <a:t>       Актуальность.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В настоящее время чтение рассматривается как одна из высших, интеллектуальных функций, как целенаправленная деятельность, которая может изменить взгляды, углублять понимание, влиять на поведение, совершенствовать личность.</a:t>
            </a:r>
          </a:p>
          <a:p>
            <a:r>
              <a:rPr lang="ru-RU" sz="1800" dirty="0" smtClean="0"/>
              <a:t>Моя основная задача состоит в том, чтобы своевременно выявить и преодолеть расстройства процесса чтения, не допуская их перехода  на последующие этапы обучения, что осложняет </a:t>
            </a:r>
            <a:r>
              <a:rPr lang="ru-RU" sz="1800" dirty="0" err="1" smtClean="0"/>
              <a:t>учебно</a:t>
            </a:r>
            <a:r>
              <a:rPr lang="ru-RU" sz="1800" dirty="0" smtClean="0"/>
              <a:t>–познавательную деятельность учащихся. Статистика показывает, что 72% </a:t>
            </a:r>
            <a:r>
              <a:rPr lang="ru-RU" sz="1800" dirty="0" err="1" smtClean="0"/>
              <a:t>нормальночитающих</a:t>
            </a:r>
            <a:r>
              <a:rPr lang="ru-RU" sz="1800" dirty="0" smtClean="0"/>
              <a:t> второклассников, 66% - третьеклассников с трудом понимают прочитанный текст. Многие тексты кажутся детям сложными, непонятными, скучными. Они затрудняются в пересказе, в ответах на вопросы по содержанию прочитанного, т. к. имеют нарушения лексической и грамматической стороны речи, связной речи. Кроме того, у учащихся коррекционной школы </a:t>
            </a:r>
            <a:r>
              <a:rPr lang="en-US" sz="1800" dirty="0" smtClean="0"/>
              <a:t>VIII</a:t>
            </a:r>
            <a:r>
              <a:rPr lang="ru-RU" sz="1800" dirty="0" smtClean="0"/>
              <a:t> вида нарушены другие познавательные процессы, которые также вызывают трудности при осмыслении прочитанного текста.</a:t>
            </a:r>
          </a:p>
          <a:p>
            <a:r>
              <a:rPr lang="ru-RU" sz="1800" dirty="0" smtClean="0"/>
              <a:t>При решении данной проблемы я использую методики Р.И </a:t>
            </a:r>
            <a:r>
              <a:rPr lang="ru-RU" sz="1800" dirty="0" err="1" smtClean="0"/>
              <a:t>Лалаевой</a:t>
            </a:r>
            <a:r>
              <a:rPr lang="ru-RU" sz="1800" dirty="0" smtClean="0"/>
              <a:t>, </a:t>
            </a:r>
            <a:r>
              <a:rPr lang="ru-RU" sz="1800" dirty="0" smtClean="0"/>
              <a:t>А.К.Аксёновой</a:t>
            </a:r>
            <a:r>
              <a:rPr lang="ru-RU" sz="1800" dirty="0" smtClean="0"/>
              <a:t>, М.Ф. Гнездилова, А.В. </a:t>
            </a:r>
            <a:r>
              <a:rPr lang="ru-RU" sz="1800" dirty="0" err="1" smtClean="0"/>
              <a:t>Ястребовой</a:t>
            </a:r>
            <a:r>
              <a:rPr lang="ru-RU" sz="1800" dirty="0" smtClean="0"/>
              <a:t>, П.Т.Бессоновой</a:t>
            </a:r>
            <a:r>
              <a:rPr lang="ru-RU" sz="1800" dirty="0" smtClean="0"/>
              <a:t>, </a:t>
            </a:r>
            <a:r>
              <a:rPr lang="ru-RU" sz="1800" dirty="0" err="1" smtClean="0"/>
              <a:t>О.А.Ишимовой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В преодолении этих нарушений важен комплексный подход учителя, педагога-психолога, логопеда, воспитателя и родителей.</a:t>
            </a:r>
          </a:p>
          <a:p>
            <a:pPr>
              <a:buNone/>
            </a:pPr>
            <a:r>
              <a:rPr lang="en-US" sz="1800" dirty="0" smtClean="0"/>
              <a:t> 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500066"/>
          </a:xfrm>
        </p:spPr>
        <p:txBody>
          <a:bodyPr>
            <a:noAutofit/>
          </a:bodyPr>
          <a:lstStyle/>
          <a:p>
            <a:r>
              <a:rPr lang="ru-RU" sz="4000" dirty="0" smtClean="0"/>
              <a:t>        Цель: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643174" y="428604"/>
            <a:ext cx="79248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2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63882055"/>
              </p:ext>
            </p:extLst>
          </p:nvPr>
        </p:nvGraphicFramePr>
        <p:xfrm>
          <a:off x="500034" y="928670"/>
          <a:ext cx="8340602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928794" y="2071678"/>
            <a:ext cx="6144522" cy="1529240"/>
            <a:chOff x="853455" y="368019"/>
            <a:chExt cx="7169338" cy="1529240"/>
          </a:xfrm>
          <a:scene3d>
            <a:camera prst="orthographicFront"/>
            <a:lightRig rig="chilly" dir="t"/>
          </a:scene3d>
        </p:grpSpPr>
        <p:sp>
          <p:nvSpPr>
            <p:cNvPr id="7" name="Прямоугольник 6"/>
            <p:cNvSpPr/>
            <p:nvPr/>
          </p:nvSpPr>
          <p:spPr>
            <a:xfrm>
              <a:off x="1020161" y="368019"/>
              <a:ext cx="7002632" cy="529108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dirty="0" smtClean="0">
                  <a:solidFill>
                    <a:schemeClr val="tx1"/>
                  </a:solidFill>
                </a:rPr>
                <a:t>Из</a:t>
              </a:r>
              <a:r>
                <a:rPr lang="ru-RU" dirty="0" smtClean="0">
                  <a:solidFill>
                    <a:schemeClr val="tx1"/>
                  </a:solidFill>
                </a:rPr>
                <a:t>уч</a:t>
              </a:r>
              <a:r>
                <a:rPr lang="ru-RU" dirty="0" smtClean="0">
                  <a:solidFill>
                    <a:schemeClr val="tx1"/>
                  </a:solidFill>
                </a:rPr>
                <a:t>ить </a:t>
              </a:r>
              <a:r>
                <a:rPr lang="ru-RU" dirty="0" smtClean="0">
                  <a:solidFill>
                    <a:schemeClr val="tx1"/>
                  </a:solidFill>
                </a:rPr>
                <a:t>систем</a:t>
              </a:r>
              <a:r>
                <a:rPr lang="en-US" dirty="0" smtClean="0">
                  <a:solidFill>
                    <a:schemeClr val="tx1"/>
                  </a:solidFill>
                </a:rPr>
                <a:t>y</a:t>
              </a:r>
              <a:r>
                <a:rPr lang="ru-RU" dirty="0" smtClean="0">
                  <a:solidFill>
                    <a:schemeClr val="tx1"/>
                  </a:solidFill>
                </a:rPr>
                <a:t> специальных  </a:t>
              </a:r>
              <a:r>
                <a:rPr lang="ru-RU" dirty="0" smtClean="0">
                  <a:solidFill>
                    <a:schemeClr val="tx1"/>
                  </a:solidFill>
                </a:rPr>
                <a:t>у</a:t>
              </a:r>
              <a:r>
                <a:rPr lang="ru-RU" dirty="0" smtClean="0">
                  <a:solidFill>
                    <a:schemeClr val="tx1"/>
                  </a:solidFill>
                </a:rPr>
                <a:t>пражнений 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ru-RU" dirty="0" smtClean="0">
                  <a:solidFill>
                    <a:schemeClr val="tx1"/>
                  </a:solidFill>
                </a:rPr>
                <a:t>и способов действий, влияющих на  параметры чтения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853455" y="1368151"/>
              <a:ext cx="7002632" cy="52910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7245" tIns="38100" rIns="38100" bIns="3810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b="1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239000" cy="748684"/>
          </a:xfrm>
        </p:spPr>
        <p:txBody>
          <a:bodyPr/>
          <a:lstStyle/>
          <a:p>
            <a:r>
              <a:rPr lang="ru-RU" dirty="0" smtClean="0"/>
              <a:t>    Технология опыта.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Дислексия</a:t>
            </a:r>
            <a:r>
              <a:rPr lang="ru-RU" dirty="0" smtClean="0"/>
              <a:t> – это частичное нарушение процесса чтения, проявляющееся в стойких и повторяющихся ошибках чтения, обусловленных </a:t>
            </a:r>
            <a:r>
              <a:rPr lang="ru-RU" dirty="0" err="1" smtClean="0"/>
              <a:t>несформированностью</a:t>
            </a:r>
            <a:r>
              <a:rPr lang="ru-RU" dirty="0" smtClean="0"/>
              <a:t> высших психических функций, участвующих в процессе чтения.</a:t>
            </a:r>
          </a:p>
          <a:p>
            <a:endParaRPr lang="ru-RU" dirty="0" smtClean="0"/>
          </a:p>
          <a:p>
            <a:r>
              <a:rPr lang="ru-RU" b="1" i="1" dirty="0" smtClean="0"/>
              <a:t>Виды </a:t>
            </a:r>
            <a:r>
              <a:rPr lang="ru-RU" b="1" i="1" dirty="0" err="1" smtClean="0"/>
              <a:t>дислексий</a:t>
            </a:r>
            <a:r>
              <a:rPr lang="ru-RU" dirty="0" smtClean="0"/>
              <a:t>:</a:t>
            </a:r>
          </a:p>
          <a:p>
            <a:r>
              <a:rPr lang="ru-RU" dirty="0" smtClean="0"/>
              <a:t>Фонематическая</a:t>
            </a:r>
          </a:p>
          <a:p>
            <a:r>
              <a:rPr lang="ru-RU" dirty="0" err="1" smtClean="0"/>
              <a:t>Аграмматическая</a:t>
            </a:r>
            <a:endParaRPr lang="ru-RU" dirty="0" smtClean="0"/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Семантическая</a:t>
            </a:r>
          </a:p>
          <a:p>
            <a:r>
              <a:rPr lang="ru-RU" dirty="0" smtClean="0"/>
              <a:t>Оптическая</a:t>
            </a:r>
          </a:p>
          <a:p>
            <a:r>
              <a:rPr lang="ru-RU" dirty="0" err="1" smtClean="0"/>
              <a:t>Мнестическая</a:t>
            </a:r>
            <a:endParaRPr lang="ru-RU" dirty="0"/>
          </a:p>
        </p:txBody>
      </p:sp>
      <p:pic>
        <p:nvPicPr>
          <p:cNvPr id="4" name="Рисунок 3" descr="девочкаскниг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500438"/>
            <a:ext cx="4143404" cy="2731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239000" cy="9658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   </a:t>
            </a:r>
            <a:r>
              <a:rPr lang="ru-RU" sz="3600" dirty="0" smtClean="0"/>
              <a:t>Что может привести к </a:t>
            </a:r>
            <a:r>
              <a:rPr lang="ru-RU" sz="3600" dirty="0" err="1" smtClean="0"/>
              <a:t>дислексии</a:t>
            </a:r>
            <a:r>
              <a:rPr lang="ru-RU" sz="3600" dirty="0" smtClean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7239000" cy="552706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dirty="0" smtClean="0"/>
              <a:t>Есть много факторов, способствующих появлению этого недуга. Это:</a:t>
            </a:r>
          </a:p>
          <a:p>
            <a:r>
              <a:rPr lang="ru-RU" dirty="0" smtClean="0"/>
              <a:t>- патология беременности;</a:t>
            </a:r>
          </a:p>
          <a:p>
            <a:r>
              <a:rPr lang="ru-RU" dirty="0" smtClean="0"/>
              <a:t>- родовые и послеродовые травмы;</a:t>
            </a:r>
          </a:p>
          <a:p>
            <a:r>
              <a:rPr lang="ru-RU" dirty="0" smtClean="0"/>
              <a:t>- нарушение общей моторики;</a:t>
            </a:r>
          </a:p>
          <a:p>
            <a:r>
              <a:rPr lang="ru-RU" dirty="0" smtClean="0"/>
              <a:t>- нарушения тонкой моторики рук;</a:t>
            </a:r>
          </a:p>
          <a:p>
            <a:r>
              <a:rPr lang="ru-RU" dirty="0" smtClean="0"/>
              <a:t>- наследственная предрасположенность;</a:t>
            </a:r>
          </a:p>
          <a:p>
            <a:r>
              <a:rPr lang="ru-RU" dirty="0" smtClean="0"/>
              <a:t>- минимальная мозговая дисфункция;</a:t>
            </a:r>
          </a:p>
          <a:p>
            <a:r>
              <a:rPr lang="ru-RU" dirty="0" smtClean="0"/>
              <a:t>- синдром дефицита внимания и </a:t>
            </a:r>
            <a:r>
              <a:rPr lang="ru-RU" dirty="0" err="1" smtClean="0"/>
              <a:t>гиперактивности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детский церебральный паралич;</a:t>
            </a:r>
          </a:p>
          <a:p>
            <a:r>
              <a:rPr lang="ru-RU" dirty="0" smtClean="0"/>
              <a:t>- задержка психического развития;</a:t>
            </a:r>
          </a:p>
          <a:p>
            <a:r>
              <a:rPr lang="ru-RU" dirty="0" smtClean="0"/>
              <a:t>- задержка речевого развития.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239000" cy="5343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</a:t>
            </a:r>
            <a:r>
              <a:rPr lang="ru-RU" sz="2800" dirty="0" smtClean="0"/>
              <a:t>Семантическая </a:t>
            </a:r>
            <a:r>
              <a:rPr lang="ru-RU" sz="2800" dirty="0" err="1" smtClean="0"/>
              <a:t>дислексия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7239000" cy="4429156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/>
              <a:t>Семантическая </a:t>
            </a:r>
            <a:r>
              <a:rPr lang="ru-RU" b="1" i="1" dirty="0" err="1" smtClean="0"/>
              <a:t>дислексия</a:t>
            </a:r>
            <a:r>
              <a:rPr lang="ru-RU" dirty="0" smtClean="0"/>
              <a:t> (семантика – смысл) вызвана нарушением понимания слов, предложений, текстов. (ребенок читает механически и не понимает прочитанного, т.е. неосознанное чтение).</a:t>
            </a:r>
          </a:p>
          <a:p>
            <a:r>
              <a:rPr lang="ru-RU" dirty="0" smtClean="0"/>
              <a:t>Нарушение понимания прочитанного слова обусловлено, как правило, недоразвитием звукового синтеза. Слово, прочитанное по слогам, - это искусственно разделённое  на части слово. Оно отличается от слитно произнесённого слова, привычно звучащего слова устной речи. Поэтому ребёнок с недоразвитием </a:t>
            </a:r>
            <a:r>
              <a:rPr lang="ru-RU" dirty="0" err="1" smtClean="0"/>
              <a:t>звукослогового</a:t>
            </a:r>
            <a:r>
              <a:rPr lang="ru-RU" dirty="0" smtClean="0"/>
              <a:t> синтеза не всегда может синтезировать, объединить в своём представлении отдельно звучащие  слоги в единое слово, не узнаёт слова. Это приводит к тому, что ребёнок читает механически, не понимая смысла той информации, которую он расшифровывает. Нарушение понимания предложения или текста обусловлено, с одной стороны, недоразвитием </a:t>
            </a:r>
            <a:r>
              <a:rPr lang="ru-RU" dirty="0" err="1" smtClean="0"/>
              <a:t>звукослогового</a:t>
            </a:r>
            <a:r>
              <a:rPr lang="ru-RU" dirty="0" smtClean="0"/>
              <a:t> синтеза, а с другой – </a:t>
            </a:r>
            <a:r>
              <a:rPr lang="ru-RU" dirty="0" err="1" smtClean="0"/>
              <a:t>несформированностью</a:t>
            </a:r>
            <a:r>
              <a:rPr lang="ru-RU" dirty="0" smtClean="0"/>
              <a:t> представлений о синтаксических связях слов в предложении, </a:t>
            </a:r>
            <a:r>
              <a:rPr lang="ru-RU" dirty="0" err="1" smtClean="0"/>
              <a:t>несформированностью</a:t>
            </a:r>
            <a:r>
              <a:rPr lang="ru-RU" dirty="0" smtClean="0"/>
              <a:t> грамматических обобщений. В связи с этим ребёнок с этой формой </a:t>
            </a:r>
            <a:r>
              <a:rPr lang="ru-RU" dirty="0" err="1" smtClean="0"/>
              <a:t>дислексии</a:t>
            </a:r>
            <a:r>
              <a:rPr lang="ru-RU" dirty="0" smtClean="0"/>
              <a:t> часто читает предложение как сумму изолированных слов, не улавливает связи между словами в предложении. Вследствие этого ребёнок не понимает читаемого или понимание не </a:t>
            </a:r>
            <a:r>
              <a:rPr lang="ru-RU" dirty="0" err="1" smtClean="0"/>
              <a:t>соответсвует</a:t>
            </a:r>
            <a:r>
              <a:rPr lang="ru-RU" dirty="0" smtClean="0"/>
              <a:t> содержанию прочитанного.</a:t>
            </a:r>
          </a:p>
          <a:p>
            <a:endParaRPr lang="ru-RU" dirty="0"/>
          </a:p>
        </p:txBody>
      </p:sp>
      <p:pic>
        <p:nvPicPr>
          <p:cNvPr id="4" name="Рисунок 3" descr="мальчикскниг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857760"/>
            <a:ext cx="3571900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работы по коррекции семантической </a:t>
            </a:r>
            <a:r>
              <a:rPr lang="ru-RU" dirty="0" err="1" smtClean="0"/>
              <a:t>дислексии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/>
        </p:nvSpPr>
        <p:spPr bwMode="auto">
          <a:xfrm>
            <a:off x="214282" y="285728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           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000100" y="1714488"/>
          <a:ext cx="6643734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-428660" y="7143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314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78579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    </a:t>
            </a:r>
            <a:r>
              <a:rPr lang="en-US" sz="2800" dirty="0" smtClean="0"/>
              <a:t>                  </a:t>
            </a:r>
            <a:r>
              <a:rPr lang="ru-RU" sz="2800" dirty="0" smtClean="0"/>
              <a:t>Диагностика </a:t>
            </a:r>
            <a:r>
              <a:rPr lang="ru-RU" sz="2800" dirty="0" smtClean="0"/>
              <a:t> 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487680"/>
          <a:ext cx="7858179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772"/>
                <a:gridCol w="5560056"/>
                <a:gridCol w="1853351"/>
              </a:tblGrid>
              <a:tr h="494919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Предъявляемые задания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Система    оценивания</a:t>
                      </a:r>
                      <a:endParaRPr lang="ru-RU" sz="1400" dirty="0"/>
                    </a:p>
                  </a:txBody>
                  <a:tcPr/>
                </a:tc>
              </a:tr>
              <a:tr h="558967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2.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3.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4.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5.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Составь из слогов слова.</a:t>
                      </a:r>
                    </a:p>
                    <a:p>
                      <a:r>
                        <a:rPr kumimoji="0"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НАЛ-ЖУР,  КА-РО-МАШ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Прочитай предложение и выполни соответствующее задание</a:t>
                      </a:r>
                    </a:p>
                    <a:p>
                      <a:r>
                        <a:rPr kumimoji="0"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Подойди к полке и возьми книгу.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Прочитай предложение и ответь на вопрос:</a:t>
                      </a:r>
                    </a:p>
                    <a:p>
                      <a:r>
                        <a:rPr kumimoji="0"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Собака бежит за мальчиком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Вопрос: Кто бежит впереди?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Прочитай словосочетание и найди одну соответствующую картинку из трёх.</a:t>
                      </a:r>
                    </a:p>
                    <a:p>
                      <a:r>
                        <a:rPr kumimoji="0"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Зимние забавы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Закончи предложение:</a:t>
                      </a:r>
                    </a:p>
                    <a:p>
                      <a:r>
                        <a:rPr kumimoji="0"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рельсам бегут   . . . . . .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поезда                    корабли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Прочитай текст и ответь на вопросы. </a:t>
                      </a:r>
                    </a:p>
                    <a:p>
                      <a:r>
                        <a:rPr kumimoji="0"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лесной полянке - кучки рыхлой земли. Будто маленькие грядки. Но кто же здесь копает землю? Вдруг впереди трава зашевелилась. Я замер. А там земля стала подниматься холмиком. Показались две широкие лапки с когтями, мокрый нос. Ну, конечно, это крот. Выглянул на белый свет. Опять в глубину нырнул. А на поляне осталась свежая кучка земли. Как маленькая грядка.  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появилось на поляне?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-Как выглядел крот?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-Не что похожи кучки рыхлой земли?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Озаглавь рассказ.                                             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10баллов-полное понимание прочитанного;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баллов -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неполное понимание;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2балла -фрагментарность или незначительное изменение смысла;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0–полное непонимание  прочитанного, грубое искажение смысла.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∑</a:t>
                      </a:r>
                      <a:r>
                        <a:rPr lang="ru-RU" sz="1400" baseline="0" dirty="0" smtClean="0"/>
                        <a:t> баллов × 100</a:t>
                      </a:r>
                    </a:p>
                    <a:p>
                      <a:r>
                        <a:rPr lang="ru-RU" sz="1400" dirty="0" smtClean="0"/>
                        <a:t>     _____________</a:t>
                      </a:r>
                    </a:p>
                    <a:p>
                      <a:r>
                        <a:rPr lang="ru-RU" sz="1400" dirty="0" smtClean="0"/>
                        <a:t>               6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916</TotalTime>
  <Words>987</Words>
  <Application>Microsoft Office PowerPoint</Application>
  <PresentationFormat>Экран (4:3)</PresentationFormat>
  <Paragraphs>199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ПУти коррекции  семантической дислексии У              учащихся 2 – 4 класса коррекционной школы VIII вида. </vt:lpstr>
      <vt:lpstr>Слайд 2</vt:lpstr>
      <vt:lpstr>       Актуальность.</vt:lpstr>
      <vt:lpstr>        Цель:</vt:lpstr>
      <vt:lpstr>    Технология опыта.</vt:lpstr>
      <vt:lpstr>   Что может привести к дислексии? </vt:lpstr>
      <vt:lpstr>            Семантическая дислексия</vt:lpstr>
      <vt:lpstr>Этапы работы по коррекции семантической дислексии</vt:lpstr>
      <vt:lpstr>                        Диагностика                     </vt:lpstr>
      <vt:lpstr>   Совершенствование звуко-слогового синтеза</vt:lpstr>
      <vt:lpstr>      работа над семантикой слов. упражнения, предложенные А.В.Ястребовой</vt:lpstr>
      <vt:lpstr>Слайд 12</vt:lpstr>
      <vt:lpstr>«Антонимы», «синонимы»</vt:lpstr>
      <vt:lpstr> Формирование   морфологических  и             синтаксических обобщений.</vt:lpstr>
      <vt:lpstr>Yстановление смысловых связей междy                           словами.</vt:lpstr>
      <vt:lpstr>      Формирование правильного          изложения прочитанного.  </vt:lpstr>
      <vt:lpstr>               Работа с текстом.</vt:lpstr>
      <vt:lpstr>     «Картины с проблемным сюжетом для                  развития мышления и речи». </vt:lpstr>
      <vt:lpstr>     Результативность.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устранения семантической дислексии учащихся 2 – 4 класса коррекционной школы VIII вида. </dc:title>
  <dc:creator>Admin</dc:creator>
  <cp:lastModifiedBy>олег</cp:lastModifiedBy>
  <cp:revision>97</cp:revision>
  <dcterms:created xsi:type="dcterms:W3CDTF">2015-04-11T08:32:44Z</dcterms:created>
  <dcterms:modified xsi:type="dcterms:W3CDTF">2015-08-24T16:12:46Z</dcterms:modified>
</cp:coreProperties>
</file>