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69" r:id="rId9"/>
    <p:sldId id="259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E0C8-B0F8-44CE-B7A9-A775EF1543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098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826F-E8DE-4400-8A5D-A603FF8EAD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7702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3A5B3-4B91-4298-A051-FC8E6BC103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9560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8F7F7-1009-44F1-966A-43C8ACE6B6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9727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9B8FE-D75C-4F2D-9C02-EF41D5176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3889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4EBEA-A0B4-4049-BE91-9913B2A33F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0147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0E4D9-B29C-482F-B771-4198A05A27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8805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48482-84EA-4CC7-A018-18E224902A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324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97143-C8B5-47B6-BCF7-D18DA7989B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8427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10619-779B-4E25-A745-B922A0A0FB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1577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196AB-53AD-486E-8600-234F411CBC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9828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E0C8-B0F8-44CE-B7A9-A775EF1543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1654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826F-E8DE-4400-8A5D-A603FF8EAD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4035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3A5B3-4B91-4298-A051-FC8E6BC103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0616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8F7F7-1009-44F1-966A-43C8ACE6B6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952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9B8FE-D75C-4F2D-9C02-EF41D5176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4919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4EBEA-A0B4-4049-BE91-9913B2A33F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4868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0E4D9-B29C-482F-B771-4198A05A27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887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48482-84EA-4CC7-A018-18E224902A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4257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97143-C8B5-47B6-BCF7-D18DA7989B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2388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10619-779B-4E25-A745-B922A0A0FB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8250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196AB-53AD-486E-8600-234F411CBC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210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E0C8-B0F8-44CE-B7A9-A775EF1543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4635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826F-E8DE-4400-8A5D-A603FF8EAD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7319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3A5B3-4B91-4298-A051-FC8E6BC103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1132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8F7F7-1009-44F1-966A-43C8ACE6B6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6196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9B8FE-D75C-4F2D-9C02-EF41D5176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3917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4EBEA-A0B4-4049-BE91-9913B2A33F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9574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0E4D9-B29C-482F-B771-4198A05A27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4809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48482-84EA-4CC7-A018-18E224902A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955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97143-C8B5-47B6-BCF7-D18DA7989B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0026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10619-779B-4E25-A745-B922A0A0FB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3698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196AB-53AD-486E-8600-234F411CBC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2216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E908-34A3-4E1C-9771-5F83333FB4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5202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96C73-D572-4D84-B4E3-DA68F56BE7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2163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A3525-270B-4EE8-9160-66453B223F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5983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88C75-3884-4EEB-B3CC-512DFB2414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8746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0DDA-8943-4C0C-A87A-14C40FFD5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0142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6445A-41F1-40E3-A226-98619FDDCA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6948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9EF8D-B05C-4289-B0A1-7071445DF7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4533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2FBD9-7908-495E-8E54-5C3EF5D1E5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14701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1A454-2C1D-41DE-B37C-0C8E74958B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9393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3A9E6-F097-4F1F-8330-0F85D7B9A6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78456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5A1F5-8745-4E9F-B678-9C19352596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4679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E1BB3-12F9-478A-8C93-F372980254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1971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C6CA8-36D8-4DC7-A0BB-9C4B5828F4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89001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0F42F-0BCC-49DB-BB4A-E62FDEF091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1821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00F25-2013-41E5-94C4-8887A8A38A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5942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CDC18-F3A0-437F-B7D9-07E4B02855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1182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D2FF-ACFF-4DE2-8920-553084022C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223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F549F-63CF-4ACC-A549-FD6143B44F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94842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21884-74EF-4FA8-8603-4682A8FF4B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61874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1974-39D0-4A7C-ACFA-0893D31777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39712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9ABB-1894-43D5-9BF5-312E9AFDA9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99755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5CC25-8803-4646-8C12-0E6902E4D9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549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E162D-7DBD-4265-907B-31F4B421925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1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E162D-7DBD-4265-907B-31F4B421925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E162D-7DBD-4265-907B-31F4B421925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4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B8EF47-A371-4AE7-BA33-4667E5237CE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1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64C02-A277-4564-A762-559FD8AE151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8.xml"/><Relationship Id="rId1" Type="http://schemas.openxmlformats.org/officeDocument/2006/relationships/audio" Target="file:///C:\media\PRESENTASII\gotovie\&#1089;&#1083;&#1086;&#1074;&#1072;&#1088;&#1100;2%20&#1087;&#1088;&#1077;&#1079;&#1077;&#1085;&#1090;+&#1075;&#1086;&#1083;&#1086;&#1089;\&#1074;.wav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8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89;&#1083;&#1086;&#1074;&#1072;&#1088;&#1100;2%20&#1087;&#1088;&#1077;&#1079;&#1077;&#1085;&#1090;+&#1075;&#1086;&#1083;&#1086;&#1089;\&#1087;&#1086;&#1084;.wav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media\PRESENTASII\gotovie\&#1089;&#1083;&#1086;&#1074;&#1072;&#1088;&#1100;2%20&#1087;&#1088;&#1077;&#1079;&#1077;&#1085;&#1090;+&#1075;&#1086;&#1083;&#1086;&#1089;\&#1086;.wa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9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89;&#1083;&#1086;&#1074;&#1072;&#1088;&#1100;2%20&#1087;&#1088;&#1077;&#1079;&#1077;&#1085;&#1090;+&#1075;&#1086;&#1083;&#1086;&#1089;\&#1084;&#1086;&#1083;.w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мульт мать-и- мачех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536098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1371600" y="785813"/>
            <a:ext cx="7772400" cy="2376487"/>
          </a:xfrm>
          <a:ln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</a:t>
            </a:r>
          </a:p>
          <a:p>
            <a:pPr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«Четвертый лишний»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643063" y="5643563"/>
            <a:ext cx="5500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Презентацию подготовила  учитель –логопед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МБОУ «Гимназия №18» г.Старый Оскол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Закирова Н.С.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572000" y="3717032"/>
            <a:ext cx="1152128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Часть 1</a:t>
            </a:r>
          </a:p>
        </p:txBody>
      </p:sp>
    </p:spTree>
    <p:extLst>
      <p:ext uri="{BB962C8B-B14F-4D97-AF65-F5344CB8AC3E}">
        <p14:creationId xmlns:p14="http://schemas.microsoft.com/office/powerpoint/2010/main" val="254890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714625" y="1428750"/>
            <a:ext cx="499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Игра «4-й лишний» способствует развитию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словесно-логическое мышления, внимания,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памяти(работа со словарными словами),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звуко-буквенного анализа и синтеза.</a:t>
            </a:r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Догадайся,</a:t>
            </a:r>
            <a:br>
              <a:rPr lang="ru-RU" altLang="ru-RU" smtClean="0">
                <a:solidFill>
                  <a:srgbClr val="000000"/>
                </a:solidFill>
              </a:rPr>
            </a:br>
            <a:r>
              <a:rPr lang="ru-RU" altLang="ru-RU" smtClean="0">
                <a:solidFill>
                  <a:srgbClr val="000000"/>
                </a:solidFill>
              </a:rPr>
              <a:t>какая картинка лишняя. </a:t>
            </a:r>
          </a:p>
        </p:txBody>
      </p:sp>
    </p:spTree>
    <p:extLst>
      <p:ext uri="{BB962C8B-B14F-4D97-AF65-F5344CB8AC3E}">
        <p14:creationId xmlns:p14="http://schemas.microsoft.com/office/powerpoint/2010/main" val="4051111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25"/>
            <a:ext cx="1966913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214563"/>
            <a:ext cx="23701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14313" y="4357688"/>
            <a:ext cx="21732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500" kern="0" dirty="0" err="1">
                <a:solidFill>
                  <a:srgbClr val="333399"/>
                </a:solidFill>
                <a:ea typeface="+mj-ea"/>
                <a:cs typeface="+mj-cs"/>
              </a:rPr>
              <a:t>в</a:t>
            </a:r>
            <a:r>
              <a:rPr lang="ru-RU" sz="3500" kern="0" dirty="0" err="1">
                <a:solidFill>
                  <a:srgbClr val="FF0000"/>
                </a:solidFill>
                <a:ea typeface="+mj-ea"/>
                <a:cs typeface="+mj-cs"/>
              </a:rPr>
              <a:t>о</a:t>
            </a:r>
            <a:r>
              <a:rPr lang="ru-RU" sz="3500" kern="0" dirty="0" err="1">
                <a:solidFill>
                  <a:srgbClr val="333399"/>
                </a:solidFill>
                <a:ea typeface="+mj-ea"/>
                <a:cs typeface="+mj-cs"/>
              </a:rPr>
              <a:t>р</a:t>
            </a:r>
            <a:r>
              <a:rPr lang="ru-RU" sz="3500" kern="0" dirty="0" err="1">
                <a:solidFill>
                  <a:srgbClr val="FF0000"/>
                </a:solidFill>
                <a:ea typeface="+mj-ea"/>
                <a:cs typeface="+mj-cs"/>
              </a:rPr>
              <a:t>о</a:t>
            </a:r>
            <a:r>
              <a:rPr lang="ru-RU" sz="3500" kern="0" dirty="0" err="1">
                <a:solidFill>
                  <a:srgbClr val="333399"/>
                </a:solidFill>
                <a:ea typeface="+mj-ea"/>
                <a:cs typeface="+mj-cs"/>
              </a:rPr>
              <a:t>бе</a:t>
            </a:r>
            <a:r>
              <a:rPr lang="ru-RU" sz="3500" kern="0" dirty="0" err="1">
                <a:solidFill>
                  <a:srgbClr val="333399"/>
                </a:solidFill>
                <a:ea typeface="+mj-ea"/>
                <a:cs typeface="Arial" charset="0"/>
              </a:rPr>
              <a:t>́</a:t>
            </a:r>
            <a:r>
              <a:rPr lang="ru-RU" sz="3500" kern="0" dirty="0" err="1">
                <a:solidFill>
                  <a:srgbClr val="333399"/>
                </a:solidFill>
                <a:ea typeface="+mj-ea"/>
                <a:cs typeface="+mj-cs"/>
              </a:rPr>
              <a:t>й</a:t>
            </a:r>
            <a:endParaRPr lang="ru-RU" sz="3500" kern="0" dirty="0">
              <a:solidFill>
                <a:srgbClr val="333399"/>
              </a:solidFill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86063" y="4429125"/>
            <a:ext cx="181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500" kern="0" dirty="0" err="1">
                <a:solidFill>
                  <a:srgbClr val="333399"/>
                </a:solidFill>
                <a:ea typeface="+mj-ea"/>
                <a:cs typeface="+mj-cs"/>
              </a:rPr>
              <a:t>в</a:t>
            </a:r>
            <a:r>
              <a:rPr lang="ru-RU" sz="3500" kern="0" dirty="0" err="1">
                <a:solidFill>
                  <a:srgbClr val="FF3300"/>
                </a:solidFill>
                <a:ea typeface="+mj-ea"/>
                <a:cs typeface="+mj-cs"/>
              </a:rPr>
              <a:t>о</a:t>
            </a:r>
            <a:r>
              <a:rPr lang="ru-RU" sz="3500" kern="0" dirty="0" err="1">
                <a:solidFill>
                  <a:srgbClr val="333399"/>
                </a:solidFill>
                <a:ea typeface="+mj-ea"/>
                <a:cs typeface="+mj-cs"/>
              </a:rPr>
              <a:t>ро</a:t>
            </a:r>
            <a:r>
              <a:rPr lang="ru-RU" sz="3500" kern="0" dirty="0" err="1">
                <a:solidFill>
                  <a:srgbClr val="333399"/>
                </a:solidFill>
                <a:ea typeface="+mj-ea"/>
                <a:cs typeface="Arial" charset="0"/>
              </a:rPr>
              <a:t>́</a:t>
            </a:r>
            <a:r>
              <a:rPr lang="ru-RU" sz="3500" kern="0" dirty="0" err="1">
                <a:solidFill>
                  <a:srgbClr val="333399"/>
                </a:solidFill>
                <a:ea typeface="+mj-ea"/>
                <a:cs typeface="+mj-cs"/>
              </a:rPr>
              <a:t>на</a:t>
            </a:r>
            <a:endParaRPr lang="ru-RU" sz="3500" kern="0" dirty="0">
              <a:solidFill>
                <a:srgbClr val="333399"/>
              </a:solidFill>
              <a:ea typeface="+mj-ea"/>
              <a:cs typeface="+mj-cs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143125"/>
            <a:ext cx="14287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215188" y="4429125"/>
            <a:ext cx="181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500" kern="0" dirty="0">
                <a:solidFill>
                  <a:srgbClr val="333399"/>
                </a:solidFill>
                <a:ea typeface="+mj-ea"/>
                <a:cs typeface="+mj-cs"/>
              </a:rPr>
              <a:t>в</a:t>
            </a:r>
            <a:r>
              <a:rPr lang="ru-RU" sz="3500" kern="0" dirty="0">
                <a:solidFill>
                  <a:srgbClr val="FF0000"/>
                </a:solidFill>
                <a:ea typeface="+mj-ea"/>
                <a:cs typeface="+mj-cs"/>
              </a:rPr>
              <a:t>е</a:t>
            </a:r>
            <a:r>
              <a:rPr lang="ru-RU" sz="3500" kern="0" dirty="0">
                <a:solidFill>
                  <a:srgbClr val="333399"/>
                </a:solidFill>
                <a:ea typeface="+mj-ea"/>
                <a:cs typeface="+mj-cs"/>
              </a:rPr>
              <a:t>дро</a:t>
            </a:r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143125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5143500" y="4429125"/>
            <a:ext cx="181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500" kern="0" dirty="0">
                <a:solidFill>
                  <a:srgbClr val="333399"/>
                </a:solidFill>
                <a:ea typeface="+mj-ea"/>
                <a:cs typeface="+mj-cs"/>
              </a:rPr>
              <a:t>п</a:t>
            </a:r>
            <a:r>
              <a:rPr lang="ru-RU" sz="3500" kern="0" dirty="0">
                <a:solidFill>
                  <a:srgbClr val="FF0000"/>
                </a:solidFill>
                <a:ea typeface="+mj-ea"/>
                <a:cs typeface="+mj-cs"/>
              </a:rPr>
              <a:t>е</a:t>
            </a:r>
            <a:r>
              <a:rPr lang="ru-RU" sz="3500" kern="0" dirty="0">
                <a:solidFill>
                  <a:srgbClr val="333399"/>
                </a:solidFill>
                <a:ea typeface="+mj-ea"/>
                <a:cs typeface="+mj-cs"/>
              </a:rPr>
              <a:t>тух</a:t>
            </a:r>
          </a:p>
        </p:txBody>
      </p:sp>
      <p:sp>
        <p:nvSpPr>
          <p:cNvPr id="12" name="Подзаголовок 6"/>
          <p:cNvSpPr txBox="1">
            <a:spLocks/>
          </p:cNvSpPr>
          <p:nvPr/>
        </p:nvSpPr>
        <p:spPr>
          <a:xfrm>
            <a:off x="500063" y="285750"/>
            <a:ext cx="7143750" cy="1039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kern="0" dirty="0">
                <a:solidFill>
                  <a:srgbClr val="C00000"/>
                </a:solidFill>
              </a:rPr>
              <a:t>Обрати внимание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kern="0" dirty="0">
                <a:solidFill>
                  <a:srgbClr val="C00000"/>
                </a:solidFill>
              </a:rPr>
              <a:t>на первую букву названий  картинок</a:t>
            </a:r>
          </a:p>
        </p:txBody>
      </p:sp>
    </p:spTree>
    <p:extLst>
      <p:ext uri="{BB962C8B-B14F-4D97-AF65-F5344CB8AC3E}">
        <p14:creationId xmlns:p14="http://schemas.microsoft.com/office/powerpoint/2010/main" val="679277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351088"/>
            <a:ext cx="1928812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285750" y="4429125"/>
            <a:ext cx="15367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500" smtClean="0">
                <a:solidFill>
                  <a:srgbClr val="0000FF"/>
                </a:solidFill>
              </a:rPr>
              <a:t>о</a:t>
            </a:r>
            <a:r>
              <a:rPr lang="ru-RU" altLang="ru-RU" sz="3500" smtClean="0">
                <a:solidFill>
                  <a:srgbClr val="0000FF"/>
                </a:solidFill>
                <a:cs typeface="Arial" charset="0"/>
              </a:rPr>
              <a:t>́</a:t>
            </a:r>
            <a:r>
              <a:rPr lang="ru-RU" altLang="ru-RU" sz="3500" smtClean="0">
                <a:solidFill>
                  <a:srgbClr val="0000FF"/>
                </a:solidFill>
              </a:rPr>
              <a:t>в</a:t>
            </a:r>
            <a:r>
              <a:rPr lang="ru-RU" altLang="ru-RU" sz="3500" smtClean="0">
                <a:solidFill>
                  <a:srgbClr val="FF0000"/>
                </a:solidFill>
              </a:rPr>
              <a:t>о</a:t>
            </a:r>
            <a:r>
              <a:rPr lang="ru-RU" altLang="ru-RU" sz="3500" smtClean="0">
                <a:solidFill>
                  <a:srgbClr val="0000FF"/>
                </a:solidFill>
              </a:rPr>
              <a:t>щи</a:t>
            </a:r>
            <a:endParaRPr lang="ru-RU" altLang="ru-RU" sz="3500" smtClean="0">
              <a:solidFill>
                <a:srgbClr val="000000"/>
              </a:solidFill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428875"/>
            <a:ext cx="222567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3357563" y="4572000"/>
            <a:ext cx="1574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500" smtClean="0">
                <a:solidFill>
                  <a:srgbClr val="FF0000"/>
                </a:solidFill>
              </a:rPr>
              <a:t>о</a:t>
            </a:r>
            <a:r>
              <a:rPr lang="ru-RU" altLang="ru-RU" sz="3500" smtClean="0">
                <a:solidFill>
                  <a:srgbClr val="0000FF"/>
                </a:solidFill>
              </a:rPr>
              <a:t>гуре</a:t>
            </a:r>
            <a:r>
              <a:rPr lang="ru-RU" altLang="ru-RU" sz="3500" smtClean="0">
                <a:solidFill>
                  <a:srgbClr val="0000FF"/>
                </a:solidFill>
                <a:cs typeface="Arial" charset="0"/>
              </a:rPr>
              <a:t>́</a:t>
            </a:r>
            <a:r>
              <a:rPr lang="ru-RU" altLang="ru-RU" sz="3500" smtClean="0">
                <a:solidFill>
                  <a:srgbClr val="0000FF"/>
                </a:solidFill>
              </a:rPr>
              <a:t>ц</a:t>
            </a:r>
            <a:endParaRPr lang="ru-RU" altLang="ru-RU" sz="3500" smtClean="0">
              <a:solidFill>
                <a:srgbClr val="000000"/>
              </a:solidFill>
            </a:endParaRPr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6500813" y="4357688"/>
            <a:ext cx="199866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500" smtClean="0">
                <a:solidFill>
                  <a:srgbClr val="0000FF"/>
                </a:solidFill>
              </a:rPr>
              <a:t>п</a:t>
            </a:r>
            <a:r>
              <a:rPr lang="ru-RU" altLang="ru-RU" sz="3500" smtClean="0">
                <a:solidFill>
                  <a:srgbClr val="FF0000"/>
                </a:solidFill>
              </a:rPr>
              <a:t>о</a:t>
            </a:r>
            <a:r>
              <a:rPr lang="ru-RU" altLang="ru-RU" sz="3500" smtClean="0">
                <a:solidFill>
                  <a:srgbClr val="0000FF"/>
                </a:solidFill>
              </a:rPr>
              <a:t>м</a:t>
            </a:r>
            <a:r>
              <a:rPr lang="ru-RU" altLang="ru-RU" sz="3500" smtClean="0">
                <a:solidFill>
                  <a:srgbClr val="FF0000"/>
                </a:solidFill>
              </a:rPr>
              <a:t>и</a:t>
            </a:r>
            <a:r>
              <a:rPr lang="ru-RU" altLang="ru-RU" sz="3500" smtClean="0">
                <a:solidFill>
                  <a:srgbClr val="0000FF"/>
                </a:solidFill>
              </a:rPr>
              <a:t>дор</a:t>
            </a:r>
            <a:endParaRPr lang="ru-RU" altLang="ru-RU" sz="3500" smtClean="0">
              <a:solidFill>
                <a:srgbClr val="000000"/>
              </a:solidFill>
            </a:endParaRPr>
          </a:p>
        </p:txBody>
      </p:sp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250031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дзаголовок 6"/>
          <p:cNvSpPr txBox="1">
            <a:spLocks/>
          </p:cNvSpPr>
          <p:nvPr/>
        </p:nvSpPr>
        <p:spPr>
          <a:xfrm>
            <a:off x="500063" y="285750"/>
            <a:ext cx="7143750" cy="1039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kern="0" dirty="0">
                <a:solidFill>
                  <a:srgbClr val="C00000"/>
                </a:solidFill>
              </a:rPr>
              <a:t>Обрати внимание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kern="0" dirty="0">
                <a:solidFill>
                  <a:srgbClr val="C00000"/>
                </a:solidFill>
              </a:rPr>
              <a:t>на первую букву названий  картинок</a:t>
            </a:r>
          </a:p>
        </p:txBody>
      </p:sp>
    </p:spTree>
    <p:extLst>
      <p:ext uri="{BB962C8B-B14F-4D97-AF65-F5344CB8AC3E}">
        <p14:creationId xmlns:p14="http://schemas.microsoft.com/office/powerpoint/2010/main" val="3997306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4643438"/>
            <a:ext cx="2030413" cy="588962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0000FF"/>
                </a:solidFill>
              </a:rPr>
              <a:t>ва</a:t>
            </a:r>
            <a:r>
              <a:rPr lang="ru-RU" altLang="ru-RU" sz="3600" smtClean="0">
                <a:solidFill>
                  <a:srgbClr val="0000FF"/>
                </a:solidFill>
                <a:cs typeface="Arial" charset="0"/>
              </a:rPr>
              <a:t>́</a:t>
            </a:r>
            <a:r>
              <a:rPr lang="ru-RU" altLang="ru-RU" sz="3600" smtClean="0">
                <a:solidFill>
                  <a:srgbClr val="0000FF"/>
                </a:solidFill>
              </a:rPr>
              <a:t>л</a:t>
            </a:r>
            <a:r>
              <a:rPr lang="ru-RU" altLang="ru-RU" sz="3600" smtClean="0">
                <a:solidFill>
                  <a:srgbClr val="FF0000"/>
                </a:solidFill>
              </a:rPr>
              <a:t>е</a:t>
            </a:r>
            <a:r>
              <a:rPr lang="ru-RU" altLang="ru-RU" sz="3600" smtClean="0">
                <a:solidFill>
                  <a:srgbClr val="0000FF"/>
                </a:solidFill>
              </a:rPr>
              <a:t>нки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500313"/>
            <a:ext cx="18716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в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21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43188"/>
            <a:ext cx="15748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286500" y="4572000"/>
            <a:ext cx="27463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0" dirty="0" err="1">
                <a:solidFill>
                  <a:srgbClr val="0000FF"/>
                </a:solidFill>
                <a:ea typeface="+mj-ea"/>
                <a:cs typeface="+mj-cs"/>
              </a:rPr>
              <a:t>ва</a:t>
            </a:r>
            <a:r>
              <a:rPr lang="ru-RU" sz="3600" kern="0" dirty="0" err="1">
                <a:solidFill>
                  <a:srgbClr val="0000FF"/>
                </a:solidFill>
                <a:ea typeface="+mj-ea"/>
                <a:cs typeface="Arial" charset="0"/>
              </a:rPr>
              <a:t>́</a:t>
            </a:r>
            <a:r>
              <a:rPr lang="ru-RU" sz="3600" kern="0" dirty="0" err="1">
                <a:solidFill>
                  <a:srgbClr val="0000FF"/>
                </a:solidFill>
                <a:ea typeface="+mj-ea"/>
                <a:cs typeface="+mj-cs"/>
              </a:rPr>
              <a:t>р</a:t>
            </a:r>
            <a:r>
              <a:rPr lang="ru-RU" sz="3600" kern="0" dirty="0" err="1">
                <a:solidFill>
                  <a:srgbClr val="FF0000"/>
                </a:solidFill>
                <a:ea typeface="+mj-ea"/>
                <a:cs typeface="+mj-cs"/>
              </a:rPr>
              <a:t>е</a:t>
            </a:r>
            <a:r>
              <a:rPr lang="ru-RU" sz="3600" kern="0" dirty="0" err="1">
                <a:solidFill>
                  <a:srgbClr val="0000FF"/>
                </a:solidFill>
                <a:ea typeface="+mj-ea"/>
                <a:cs typeface="+mj-cs"/>
              </a:rPr>
              <a:t>жки</a:t>
            </a:r>
            <a:endParaRPr lang="ru-RU" sz="3600" kern="0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714375" y="4714875"/>
            <a:ext cx="1857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0" dirty="0">
                <a:solidFill>
                  <a:srgbClr val="0000FF"/>
                </a:solidFill>
                <a:ea typeface="+mj-ea"/>
                <a:cs typeface="+mj-cs"/>
              </a:rPr>
              <a:t>с</a:t>
            </a:r>
            <a:r>
              <a:rPr lang="ru-RU" sz="3600" kern="0" dirty="0">
                <a:solidFill>
                  <a:srgbClr val="FF0000"/>
                </a:solidFill>
                <a:ea typeface="+mj-ea"/>
                <a:cs typeface="+mj-cs"/>
              </a:rPr>
              <a:t>а</a:t>
            </a:r>
            <a:r>
              <a:rPr lang="ru-RU" sz="3600" kern="0" dirty="0">
                <a:solidFill>
                  <a:srgbClr val="0000FF"/>
                </a:solidFill>
                <a:ea typeface="+mj-ea"/>
                <a:cs typeface="+mj-cs"/>
              </a:rPr>
              <a:t>поги</a:t>
            </a:r>
            <a:r>
              <a:rPr lang="ru-RU" sz="3600" kern="0" dirty="0">
                <a:solidFill>
                  <a:srgbClr val="0000FF"/>
                </a:solidFill>
                <a:ea typeface="+mj-ea"/>
                <a:cs typeface="Arial" charset="0"/>
              </a:rPr>
              <a:t>́</a:t>
            </a:r>
          </a:p>
        </p:txBody>
      </p:sp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6"/>
          <p:cNvSpPr txBox="1">
            <a:spLocks/>
          </p:cNvSpPr>
          <p:nvPr/>
        </p:nvSpPr>
        <p:spPr>
          <a:xfrm>
            <a:off x="500063" y="285750"/>
            <a:ext cx="7143750" cy="1039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kern="0" dirty="0">
                <a:solidFill>
                  <a:srgbClr val="C00000"/>
                </a:solidFill>
              </a:rPr>
              <a:t>Обрати внимание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kern="0" dirty="0">
                <a:solidFill>
                  <a:srgbClr val="C00000"/>
                </a:solidFill>
              </a:rPr>
              <a:t>на первую букву названий  картинок</a:t>
            </a:r>
          </a:p>
        </p:txBody>
      </p:sp>
    </p:spTree>
    <p:extLst>
      <p:ext uri="{BB962C8B-B14F-4D97-AF65-F5344CB8AC3E}">
        <p14:creationId xmlns:p14="http://schemas.microsoft.com/office/powerpoint/2010/main" val="3970892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285875"/>
            <a:ext cx="22669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пом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4071938" y="2857500"/>
            <a:ext cx="19986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500" smtClean="0">
                <a:solidFill>
                  <a:srgbClr val="0000FF"/>
                </a:solidFill>
              </a:rPr>
              <a:t>п</a:t>
            </a:r>
            <a:r>
              <a:rPr lang="ru-RU" altLang="ru-RU" sz="3500" smtClean="0">
                <a:solidFill>
                  <a:srgbClr val="FF0000"/>
                </a:solidFill>
              </a:rPr>
              <a:t>о</a:t>
            </a:r>
            <a:r>
              <a:rPr lang="ru-RU" altLang="ru-RU" sz="3500" smtClean="0">
                <a:solidFill>
                  <a:srgbClr val="0000FF"/>
                </a:solidFill>
              </a:rPr>
              <a:t>м</a:t>
            </a:r>
            <a:r>
              <a:rPr lang="ru-RU" altLang="ru-RU" sz="3500" smtClean="0">
                <a:solidFill>
                  <a:srgbClr val="FF0000"/>
                </a:solidFill>
              </a:rPr>
              <a:t>и</a:t>
            </a:r>
            <a:r>
              <a:rPr lang="ru-RU" altLang="ru-RU" sz="3500" smtClean="0">
                <a:solidFill>
                  <a:srgbClr val="0000FF"/>
                </a:solidFill>
              </a:rPr>
              <a:t>до</a:t>
            </a:r>
            <a:r>
              <a:rPr lang="ru-RU" altLang="ru-RU" sz="3500" smtClean="0">
                <a:solidFill>
                  <a:srgbClr val="0000FF"/>
                </a:solidFill>
                <a:cs typeface="Arial" charset="0"/>
              </a:rPr>
              <a:t>́</a:t>
            </a:r>
            <a:r>
              <a:rPr lang="ru-RU" altLang="ru-RU" sz="3500" smtClean="0">
                <a:solidFill>
                  <a:srgbClr val="0000FF"/>
                </a:solidFill>
              </a:rPr>
              <a:t>р</a:t>
            </a:r>
            <a:endParaRPr lang="ru-RU" altLang="ru-RU" sz="3500" smtClean="0">
              <a:solidFill>
                <a:srgbClr val="000000"/>
              </a:solidFill>
            </a:endParaRP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>
            <a:fillRect/>
          </a:stretch>
        </p:blipFill>
        <p:spPr bwMode="auto">
          <a:xfrm>
            <a:off x="288925" y="1357313"/>
            <a:ext cx="211613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2214563" y="1928813"/>
            <a:ext cx="15763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500" smtClean="0">
                <a:solidFill>
                  <a:srgbClr val="0000FF"/>
                </a:solidFill>
              </a:rPr>
              <a:t>пл</a:t>
            </a:r>
            <a:r>
              <a:rPr lang="ru-RU" altLang="ru-RU" sz="3500" smtClean="0">
                <a:solidFill>
                  <a:srgbClr val="FF0000"/>
                </a:solidFill>
              </a:rPr>
              <a:t>а</a:t>
            </a:r>
            <a:r>
              <a:rPr lang="ru-RU" altLang="ru-RU" sz="3500" smtClean="0">
                <a:solidFill>
                  <a:srgbClr val="0000FF"/>
                </a:solidFill>
              </a:rPr>
              <a:t>то</a:t>
            </a:r>
            <a:r>
              <a:rPr lang="ru-RU" altLang="ru-RU" sz="3500" smtClean="0">
                <a:solidFill>
                  <a:srgbClr val="0000FF"/>
                </a:solidFill>
                <a:cs typeface="Arial" charset="0"/>
              </a:rPr>
              <a:t>́</a:t>
            </a:r>
            <a:r>
              <a:rPr lang="ru-RU" altLang="ru-RU" sz="3500" smtClean="0">
                <a:solidFill>
                  <a:srgbClr val="0000FF"/>
                </a:solidFill>
              </a:rPr>
              <a:t>к</a:t>
            </a:r>
            <a:endParaRPr lang="ru-RU" altLang="ru-RU" sz="3500" smtClean="0">
              <a:solidFill>
                <a:srgbClr val="000000"/>
              </a:solidFill>
            </a:endParaRPr>
          </a:p>
        </p:txBody>
      </p:sp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000500"/>
            <a:ext cx="2563812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Прямоугольник 8"/>
          <p:cNvSpPr>
            <a:spLocks noChangeArrowheads="1"/>
          </p:cNvSpPr>
          <p:nvPr/>
        </p:nvSpPr>
        <p:spPr bwMode="auto">
          <a:xfrm>
            <a:off x="3500438" y="4357688"/>
            <a:ext cx="13223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500" smtClean="0">
                <a:solidFill>
                  <a:srgbClr val="333399"/>
                </a:solidFill>
              </a:rPr>
              <a:t>п</a:t>
            </a:r>
            <a:r>
              <a:rPr lang="ru-RU" altLang="ru-RU" sz="3500" smtClean="0">
                <a:solidFill>
                  <a:srgbClr val="FF3300"/>
                </a:solidFill>
              </a:rPr>
              <a:t>е</a:t>
            </a:r>
            <a:r>
              <a:rPr lang="ru-RU" altLang="ru-RU" sz="3500" smtClean="0">
                <a:solidFill>
                  <a:srgbClr val="333399"/>
                </a:solidFill>
              </a:rPr>
              <a:t>ту</a:t>
            </a:r>
            <a:r>
              <a:rPr lang="ru-RU" altLang="ru-RU" sz="3500" smtClean="0">
                <a:solidFill>
                  <a:srgbClr val="333399"/>
                </a:solidFill>
                <a:cs typeface="Arial" charset="0"/>
              </a:rPr>
              <a:t>́</a:t>
            </a:r>
            <a:r>
              <a:rPr lang="ru-RU" altLang="ru-RU" sz="3500" smtClean="0">
                <a:solidFill>
                  <a:srgbClr val="333399"/>
                </a:solidFill>
              </a:rPr>
              <a:t>х</a:t>
            </a:r>
            <a:endParaRPr lang="ru-RU" altLang="ru-RU" sz="3500" smtClean="0">
              <a:solidFill>
                <a:srgbClr val="000000"/>
              </a:solidFill>
            </a:endParaRPr>
          </a:p>
        </p:txBody>
      </p:sp>
      <p:pic>
        <p:nvPicPr>
          <p:cNvPr id="71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000500"/>
            <a:ext cx="23590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Прямоугольник 10"/>
          <p:cNvSpPr>
            <a:spLocks noChangeArrowheads="1"/>
          </p:cNvSpPr>
          <p:nvPr/>
        </p:nvSpPr>
        <p:spPr bwMode="auto">
          <a:xfrm>
            <a:off x="4714875" y="5572125"/>
            <a:ext cx="13779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500" smtClean="0">
                <a:solidFill>
                  <a:srgbClr val="333399"/>
                </a:solidFill>
              </a:rPr>
              <a:t>са</a:t>
            </a:r>
            <a:r>
              <a:rPr lang="ru-RU" altLang="ru-RU" sz="3500" smtClean="0">
                <a:solidFill>
                  <a:srgbClr val="333399"/>
                </a:solidFill>
                <a:cs typeface="Arial" charset="0"/>
              </a:rPr>
              <a:t>́</a:t>
            </a:r>
            <a:r>
              <a:rPr lang="ru-RU" altLang="ru-RU" sz="3500" smtClean="0">
                <a:solidFill>
                  <a:srgbClr val="333399"/>
                </a:solidFill>
              </a:rPr>
              <a:t>х</a:t>
            </a:r>
            <a:r>
              <a:rPr lang="ru-RU" altLang="ru-RU" sz="3500" smtClean="0">
                <a:solidFill>
                  <a:srgbClr val="FF0000"/>
                </a:solidFill>
              </a:rPr>
              <a:t>а</a:t>
            </a:r>
            <a:r>
              <a:rPr lang="ru-RU" altLang="ru-RU" sz="3500" smtClean="0">
                <a:solidFill>
                  <a:srgbClr val="333399"/>
                </a:solidFill>
              </a:rPr>
              <a:t>р</a:t>
            </a:r>
            <a:endParaRPr lang="ru-RU" altLang="ru-RU" sz="3500" smtClean="0">
              <a:solidFill>
                <a:srgbClr val="000000"/>
              </a:solidFill>
            </a:endParaRPr>
          </a:p>
        </p:txBody>
      </p:sp>
      <p:sp>
        <p:nvSpPr>
          <p:cNvPr id="12" name="Подзаголовок 6"/>
          <p:cNvSpPr txBox="1">
            <a:spLocks/>
          </p:cNvSpPr>
          <p:nvPr/>
        </p:nvSpPr>
        <p:spPr>
          <a:xfrm>
            <a:off x="500063" y="285750"/>
            <a:ext cx="7143750" cy="1039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kern="0" dirty="0">
                <a:solidFill>
                  <a:srgbClr val="C00000"/>
                </a:solidFill>
              </a:rPr>
              <a:t>Обрати внимание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kern="0" dirty="0">
                <a:solidFill>
                  <a:srgbClr val="C00000"/>
                </a:solidFill>
              </a:rPr>
              <a:t>на первую букву названий  картинок</a:t>
            </a:r>
          </a:p>
        </p:txBody>
      </p:sp>
    </p:spTree>
    <p:extLst>
      <p:ext uri="{BB962C8B-B14F-4D97-AF65-F5344CB8AC3E}">
        <p14:creationId xmlns:p14="http://schemas.microsoft.com/office/powerpoint/2010/main" val="3516346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9" fill="hold"/>
                                        <p:tgtEl>
                                          <p:spTgt spid="59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о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telef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643063"/>
            <a:ext cx="2557463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000250"/>
            <a:ext cx="22336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7"/>
          <p:cNvSpPr>
            <a:spLocks noChangeArrowheads="1"/>
          </p:cNvSpPr>
          <p:nvPr/>
        </p:nvSpPr>
        <p:spPr bwMode="auto">
          <a:xfrm>
            <a:off x="2714625" y="4214813"/>
            <a:ext cx="18526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500" smtClean="0">
                <a:solidFill>
                  <a:srgbClr val="333399"/>
                </a:solidFill>
              </a:rPr>
              <a:t>т</a:t>
            </a:r>
            <a:r>
              <a:rPr lang="ru-RU" altLang="ru-RU" sz="3500" smtClean="0">
                <a:solidFill>
                  <a:srgbClr val="FF0000"/>
                </a:solidFill>
              </a:rPr>
              <a:t>а</a:t>
            </a:r>
            <a:r>
              <a:rPr lang="ru-RU" altLang="ru-RU" sz="3500" smtClean="0">
                <a:solidFill>
                  <a:srgbClr val="333399"/>
                </a:solidFill>
              </a:rPr>
              <a:t>ре</a:t>
            </a:r>
            <a:r>
              <a:rPr lang="ru-RU" altLang="ru-RU" sz="3500" smtClean="0">
                <a:solidFill>
                  <a:srgbClr val="333399"/>
                </a:solidFill>
                <a:cs typeface="Arial" charset="0"/>
              </a:rPr>
              <a:t>́</a:t>
            </a:r>
            <a:r>
              <a:rPr lang="ru-RU" altLang="ru-RU" sz="3500" smtClean="0">
                <a:solidFill>
                  <a:srgbClr val="333399"/>
                </a:solidFill>
              </a:rPr>
              <a:t>лка</a:t>
            </a:r>
            <a:endParaRPr lang="ru-RU" altLang="ru-RU" sz="3500" smtClean="0">
              <a:solidFill>
                <a:srgbClr val="000000"/>
              </a:solidFill>
            </a:endParaRPr>
          </a:p>
        </p:txBody>
      </p:sp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00250"/>
            <a:ext cx="21621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00025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10"/>
          <p:cNvSpPr>
            <a:spLocks noChangeArrowheads="1"/>
          </p:cNvSpPr>
          <p:nvPr/>
        </p:nvSpPr>
        <p:spPr bwMode="auto">
          <a:xfrm>
            <a:off x="6786563" y="4143375"/>
            <a:ext cx="19986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500" smtClean="0">
                <a:solidFill>
                  <a:srgbClr val="333399"/>
                </a:solidFill>
              </a:rPr>
              <a:t>т</a:t>
            </a:r>
            <a:r>
              <a:rPr lang="ru-RU" altLang="ru-RU" sz="3500" smtClean="0">
                <a:solidFill>
                  <a:srgbClr val="FF0000"/>
                </a:solidFill>
              </a:rPr>
              <a:t>е</a:t>
            </a:r>
            <a:r>
              <a:rPr lang="ru-RU" altLang="ru-RU" sz="3500" smtClean="0">
                <a:solidFill>
                  <a:srgbClr val="333399"/>
                </a:solidFill>
              </a:rPr>
              <a:t>л</a:t>
            </a:r>
            <a:r>
              <a:rPr lang="ru-RU" altLang="ru-RU" sz="3500" smtClean="0">
                <a:solidFill>
                  <a:srgbClr val="FF0000"/>
                </a:solidFill>
              </a:rPr>
              <a:t>е</a:t>
            </a:r>
            <a:r>
              <a:rPr lang="ru-RU" altLang="ru-RU" sz="3500" smtClean="0">
                <a:solidFill>
                  <a:srgbClr val="333399"/>
                </a:solidFill>
              </a:rPr>
              <a:t>фон</a:t>
            </a:r>
            <a:endParaRPr lang="ru-RU" altLang="ru-RU" sz="3500" smtClean="0">
              <a:solidFill>
                <a:srgbClr val="000000"/>
              </a:solidFill>
            </a:endParaRPr>
          </a:p>
        </p:txBody>
      </p:sp>
      <p:sp>
        <p:nvSpPr>
          <p:cNvPr id="8201" name="Прямоугольник 11"/>
          <p:cNvSpPr>
            <a:spLocks noChangeArrowheads="1"/>
          </p:cNvSpPr>
          <p:nvPr/>
        </p:nvSpPr>
        <p:spPr bwMode="auto">
          <a:xfrm>
            <a:off x="357188" y="4214813"/>
            <a:ext cx="18002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500" smtClean="0">
                <a:solidFill>
                  <a:srgbClr val="333399"/>
                </a:solidFill>
              </a:rPr>
              <a:t>тап</a:t>
            </a:r>
            <a:r>
              <a:rPr lang="ru-RU" altLang="ru-RU" sz="3500" smtClean="0">
                <a:solidFill>
                  <a:srgbClr val="FF0000"/>
                </a:solidFill>
              </a:rPr>
              <a:t>о</a:t>
            </a:r>
            <a:r>
              <a:rPr lang="ru-RU" altLang="ru-RU" sz="3500" u="sng" smtClean="0">
                <a:solidFill>
                  <a:srgbClr val="FF0000"/>
                </a:solidFill>
              </a:rPr>
              <a:t>чк</a:t>
            </a:r>
            <a:r>
              <a:rPr lang="ru-RU" altLang="ru-RU" sz="3500" smtClean="0">
                <a:solidFill>
                  <a:srgbClr val="333399"/>
                </a:solidFill>
              </a:rPr>
              <a:t>и</a:t>
            </a:r>
            <a:endParaRPr lang="ru-RU" altLang="ru-RU" sz="3500" smtClean="0">
              <a:solidFill>
                <a:srgbClr val="000000"/>
              </a:solidFill>
            </a:endParaRPr>
          </a:p>
        </p:txBody>
      </p:sp>
      <p:sp>
        <p:nvSpPr>
          <p:cNvPr id="8202" name="Прямоугольник 12"/>
          <p:cNvSpPr>
            <a:spLocks noChangeArrowheads="1"/>
          </p:cNvSpPr>
          <p:nvPr/>
        </p:nvSpPr>
        <p:spPr bwMode="auto">
          <a:xfrm>
            <a:off x="4929188" y="4214813"/>
            <a:ext cx="16652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500" smtClean="0">
                <a:solidFill>
                  <a:srgbClr val="333399"/>
                </a:solidFill>
              </a:rPr>
              <a:t>со</a:t>
            </a:r>
            <a:r>
              <a:rPr lang="ru-RU" altLang="ru-RU" sz="3500" smtClean="0">
                <a:solidFill>
                  <a:srgbClr val="FF0000"/>
                </a:solidFill>
              </a:rPr>
              <a:t>лн</a:t>
            </a:r>
            <a:r>
              <a:rPr lang="ru-RU" altLang="ru-RU" sz="3500" smtClean="0">
                <a:solidFill>
                  <a:srgbClr val="333399"/>
                </a:solidFill>
              </a:rPr>
              <a:t>це</a:t>
            </a:r>
            <a:endParaRPr lang="ru-RU" altLang="ru-RU" sz="3500" smtClean="0">
              <a:solidFill>
                <a:srgbClr val="000000"/>
              </a:solidFill>
            </a:endParaRPr>
          </a:p>
        </p:txBody>
      </p:sp>
      <p:sp>
        <p:nvSpPr>
          <p:cNvPr id="14" name="Подзаголовок 6"/>
          <p:cNvSpPr txBox="1">
            <a:spLocks/>
          </p:cNvSpPr>
          <p:nvPr/>
        </p:nvSpPr>
        <p:spPr>
          <a:xfrm>
            <a:off x="500063" y="285750"/>
            <a:ext cx="7143750" cy="1039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kern="0" dirty="0">
                <a:solidFill>
                  <a:srgbClr val="C00000"/>
                </a:solidFill>
              </a:rPr>
              <a:t>Обрати внимание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kern="0" dirty="0">
                <a:solidFill>
                  <a:srgbClr val="C00000"/>
                </a:solidFill>
              </a:rPr>
              <a:t>на первую букву названий  картинок</a:t>
            </a:r>
          </a:p>
        </p:txBody>
      </p:sp>
    </p:spTree>
    <p:extLst>
      <p:ext uri="{BB962C8B-B14F-4D97-AF65-F5344CB8AC3E}">
        <p14:creationId xmlns:p14="http://schemas.microsoft.com/office/powerpoint/2010/main" val="201260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5743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643063"/>
            <a:ext cx="18923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428875" y="4357688"/>
            <a:ext cx="20002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500" kern="0" dirty="0" err="1">
                <a:solidFill>
                  <a:srgbClr val="333399"/>
                </a:solidFill>
                <a:ea typeface="+mj-ea"/>
                <a:cs typeface="+mj-cs"/>
              </a:rPr>
              <a:t>с</a:t>
            </a:r>
            <a:r>
              <a:rPr lang="ru-RU" sz="3500" kern="0" dirty="0" err="1">
                <a:solidFill>
                  <a:srgbClr val="FF0000"/>
                </a:solidFill>
                <a:ea typeface="+mj-ea"/>
                <a:cs typeface="+mj-cs"/>
              </a:rPr>
              <a:t>о</a:t>
            </a:r>
            <a:r>
              <a:rPr lang="ru-RU" sz="3500" kern="0" dirty="0" err="1">
                <a:solidFill>
                  <a:srgbClr val="333399"/>
                </a:solidFill>
                <a:ea typeface="+mj-ea"/>
                <a:cs typeface="+mj-cs"/>
              </a:rPr>
              <a:t>ро</a:t>
            </a:r>
            <a:r>
              <a:rPr lang="ru-RU" sz="3500" kern="0" dirty="0" err="1">
                <a:solidFill>
                  <a:srgbClr val="333399"/>
                </a:solidFill>
                <a:ea typeface="+mj-ea"/>
                <a:cs typeface="Arial" charset="0"/>
              </a:rPr>
              <a:t>́</a:t>
            </a:r>
            <a:r>
              <a:rPr lang="ru-RU" sz="3500" kern="0" dirty="0" err="1">
                <a:solidFill>
                  <a:srgbClr val="333399"/>
                </a:solidFill>
                <a:ea typeface="+mj-ea"/>
                <a:cs typeface="+mj-cs"/>
              </a:rPr>
              <a:t>ка</a:t>
            </a:r>
            <a:endParaRPr lang="ru-RU" sz="3500" kern="0" dirty="0">
              <a:solidFill>
                <a:srgbClr val="333399"/>
              </a:solidFill>
              <a:ea typeface="+mj-ea"/>
              <a:cs typeface="+mj-cs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357438"/>
            <a:ext cx="203041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4929188" y="4286250"/>
            <a:ext cx="1905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500" smtClean="0">
                <a:solidFill>
                  <a:srgbClr val="333399"/>
                </a:solidFill>
              </a:rPr>
              <a:t>с</a:t>
            </a:r>
            <a:r>
              <a:rPr lang="ru-RU" altLang="ru-RU" sz="3500" smtClean="0">
                <a:solidFill>
                  <a:srgbClr val="FF3300"/>
                </a:solidFill>
              </a:rPr>
              <a:t>о</a:t>
            </a:r>
            <a:r>
              <a:rPr lang="ru-RU" altLang="ru-RU" sz="3500" smtClean="0">
                <a:solidFill>
                  <a:srgbClr val="333399"/>
                </a:solidFill>
              </a:rPr>
              <a:t>л</a:t>
            </a:r>
            <a:r>
              <a:rPr lang="ru-RU" altLang="ru-RU" sz="3500" smtClean="0">
                <a:solidFill>
                  <a:srgbClr val="FF3300"/>
                </a:solidFill>
              </a:rPr>
              <a:t>о</a:t>
            </a:r>
            <a:r>
              <a:rPr lang="ru-RU" altLang="ru-RU" sz="3500" smtClean="0">
                <a:solidFill>
                  <a:srgbClr val="333399"/>
                </a:solidFill>
              </a:rPr>
              <a:t>ве</a:t>
            </a:r>
            <a:r>
              <a:rPr lang="ru-RU" altLang="ru-RU" sz="3500" smtClean="0">
                <a:solidFill>
                  <a:srgbClr val="333399"/>
                </a:solidFill>
                <a:cs typeface="Arial" charset="0"/>
              </a:rPr>
              <a:t>́</a:t>
            </a:r>
            <a:r>
              <a:rPr lang="ru-RU" altLang="ru-RU" sz="3500" smtClean="0">
                <a:solidFill>
                  <a:srgbClr val="333399"/>
                </a:solidFill>
              </a:rPr>
              <a:t>й</a:t>
            </a:r>
            <a:endParaRPr lang="ru-RU" altLang="ru-RU" sz="3500" smtClean="0">
              <a:solidFill>
                <a:srgbClr val="000000"/>
              </a:solidFill>
            </a:endParaRPr>
          </a:p>
        </p:txBody>
      </p:sp>
      <p:sp>
        <p:nvSpPr>
          <p:cNvPr id="4103" name="Прямоугольник 7"/>
          <p:cNvSpPr>
            <a:spLocks noChangeArrowheads="1"/>
          </p:cNvSpPr>
          <p:nvPr/>
        </p:nvSpPr>
        <p:spPr bwMode="auto">
          <a:xfrm>
            <a:off x="357188" y="4286250"/>
            <a:ext cx="16176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500" smtClean="0">
                <a:solidFill>
                  <a:srgbClr val="0000FF"/>
                </a:solidFill>
              </a:rPr>
              <a:t>с</a:t>
            </a:r>
            <a:r>
              <a:rPr lang="ru-RU" altLang="ru-RU" sz="3500" smtClean="0">
                <a:solidFill>
                  <a:srgbClr val="FF0000"/>
                </a:solidFill>
              </a:rPr>
              <a:t>о</a:t>
            </a:r>
            <a:r>
              <a:rPr lang="ru-RU" altLang="ru-RU" sz="3500" smtClean="0">
                <a:solidFill>
                  <a:srgbClr val="0000FF"/>
                </a:solidFill>
              </a:rPr>
              <a:t>ба</a:t>
            </a:r>
            <a:r>
              <a:rPr lang="ru-RU" altLang="ru-RU" sz="3500" smtClean="0">
                <a:solidFill>
                  <a:srgbClr val="0000FF"/>
                </a:solidFill>
                <a:cs typeface="Arial" charset="0"/>
              </a:rPr>
              <a:t>́</a:t>
            </a:r>
            <a:r>
              <a:rPr lang="ru-RU" altLang="ru-RU" sz="3500" smtClean="0">
                <a:solidFill>
                  <a:srgbClr val="0000FF"/>
                </a:solidFill>
              </a:rPr>
              <a:t>ка</a:t>
            </a:r>
            <a:endParaRPr lang="ru-RU" altLang="ru-RU" sz="3500" smtClean="0">
              <a:solidFill>
                <a:srgbClr val="000000"/>
              </a:solidFill>
            </a:endParaRPr>
          </a:p>
        </p:txBody>
      </p:sp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357438"/>
            <a:ext cx="1785937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7215188" y="4286250"/>
            <a:ext cx="181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500" kern="0" dirty="0" err="1">
                <a:solidFill>
                  <a:srgbClr val="333399"/>
                </a:solidFill>
                <a:ea typeface="+mj-ea"/>
                <a:cs typeface="+mj-cs"/>
              </a:rPr>
              <a:t>в</a:t>
            </a:r>
            <a:r>
              <a:rPr lang="ru-RU" sz="3500" kern="0" dirty="0" err="1">
                <a:solidFill>
                  <a:srgbClr val="FF3300"/>
                </a:solidFill>
                <a:ea typeface="+mj-ea"/>
                <a:cs typeface="+mj-cs"/>
              </a:rPr>
              <a:t>о</a:t>
            </a:r>
            <a:r>
              <a:rPr lang="ru-RU" sz="3500" kern="0" dirty="0" err="1">
                <a:solidFill>
                  <a:srgbClr val="333399"/>
                </a:solidFill>
                <a:ea typeface="+mj-ea"/>
                <a:cs typeface="+mj-cs"/>
              </a:rPr>
              <a:t>ро</a:t>
            </a:r>
            <a:r>
              <a:rPr lang="ru-RU" sz="3500" kern="0" dirty="0" err="1">
                <a:solidFill>
                  <a:srgbClr val="333399"/>
                </a:solidFill>
                <a:ea typeface="+mj-ea"/>
                <a:cs typeface="Arial" charset="0"/>
              </a:rPr>
              <a:t>́</a:t>
            </a:r>
            <a:r>
              <a:rPr lang="ru-RU" sz="3500" kern="0" dirty="0" err="1">
                <a:solidFill>
                  <a:srgbClr val="333399"/>
                </a:solidFill>
                <a:ea typeface="+mj-ea"/>
                <a:cs typeface="+mj-cs"/>
              </a:rPr>
              <a:t>на</a:t>
            </a:r>
            <a:endParaRPr lang="ru-RU" sz="3500" kern="0" dirty="0">
              <a:solidFill>
                <a:srgbClr val="333399"/>
              </a:solidFill>
              <a:ea typeface="+mj-ea"/>
              <a:cs typeface="+mj-cs"/>
            </a:endParaRPr>
          </a:p>
        </p:txBody>
      </p:sp>
      <p:sp>
        <p:nvSpPr>
          <p:cNvPr id="11" name="Подзаголовок 6"/>
          <p:cNvSpPr txBox="1">
            <a:spLocks/>
          </p:cNvSpPr>
          <p:nvPr/>
        </p:nvSpPr>
        <p:spPr>
          <a:xfrm>
            <a:off x="500063" y="285750"/>
            <a:ext cx="7143750" cy="1039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kern="0" dirty="0">
                <a:solidFill>
                  <a:srgbClr val="C00000"/>
                </a:solidFill>
              </a:rPr>
              <a:t>Обрати внимание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kern="0" dirty="0">
                <a:solidFill>
                  <a:srgbClr val="C00000"/>
                </a:solidFill>
              </a:rPr>
              <a:t>на первую букву названий  картинок</a:t>
            </a:r>
          </a:p>
        </p:txBody>
      </p:sp>
    </p:spTree>
    <p:extLst>
      <p:ext uri="{BB962C8B-B14F-4D97-AF65-F5344CB8AC3E}">
        <p14:creationId xmlns:p14="http://schemas.microsoft.com/office/powerpoint/2010/main" val="3446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30003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8000" smtClean="0">
                <a:solidFill>
                  <a:srgbClr val="C00000"/>
                </a:solidFill>
              </a:rPr>
              <a:t>Молодцы!</a:t>
            </a:r>
            <a:r>
              <a:rPr lang="ru-RU" altLang="ru-RU" sz="8000" smtClean="0">
                <a:solidFill>
                  <a:schemeClr val="accent2"/>
                </a:solidFill>
              </a:rPr>
              <a:t/>
            </a:r>
            <a:br>
              <a:rPr lang="ru-RU" altLang="ru-RU" sz="8000" smtClean="0">
                <a:solidFill>
                  <a:schemeClr val="accent2"/>
                </a:solidFill>
              </a:rPr>
            </a:br>
            <a:r>
              <a:rPr lang="ru-RU" altLang="ru-RU" sz="8000" smtClean="0">
                <a:solidFill>
                  <a:schemeClr val="accent2"/>
                </a:solidFill>
              </a:rPr>
              <a:t/>
            </a:r>
            <a:br>
              <a:rPr lang="ru-RU" altLang="ru-RU" sz="8000" smtClean="0">
                <a:solidFill>
                  <a:schemeClr val="accent2"/>
                </a:solidFill>
              </a:rPr>
            </a:br>
            <a:r>
              <a:rPr lang="ru-RU" altLang="ru-RU" sz="7500" smtClean="0">
                <a:solidFill>
                  <a:srgbClr val="FF3300"/>
                </a:solidFill>
              </a:rPr>
              <a:t>До новых встреч!</a:t>
            </a:r>
            <a:endParaRPr lang="ru-RU" altLang="ru-RU" sz="7500" smtClean="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79879" name="мол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09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897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7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Экран (4:3)</PresentationFormat>
  <Paragraphs>46</Paragraphs>
  <Slides>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Игра  «Четвертый лишний»</vt:lpstr>
      <vt:lpstr>Презентация PowerPoint</vt:lpstr>
      <vt:lpstr>Презентация PowerPoint</vt:lpstr>
      <vt:lpstr>Презентация PowerPoint</vt:lpstr>
      <vt:lpstr>ва́ленки</vt:lpstr>
      <vt:lpstr>Презентация PowerPoint</vt:lpstr>
      <vt:lpstr>Презентация PowerPoint</vt:lpstr>
      <vt:lpstr>Презентация PowerPoint</vt:lpstr>
      <vt:lpstr>Молодцы!  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«Четвертый лишний»</dc:title>
  <dc:creator>user</dc:creator>
  <cp:lastModifiedBy>user</cp:lastModifiedBy>
  <cp:revision>4</cp:revision>
  <dcterms:created xsi:type="dcterms:W3CDTF">2015-08-27T15:42:14Z</dcterms:created>
  <dcterms:modified xsi:type="dcterms:W3CDTF">2015-08-27T15:50:46Z</dcterms:modified>
</cp:coreProperties>
</file>