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9"/>
  </p:notesMasterIdLst>
  <p:sldIdLst>
    <p:sldId id="299" r:id="rId2"/>
    <p:sldId id="323" r:id="rId3"/>
    <p:sldId id="261" r:id="rId4"/>
    <p:sldId id="316" r:id="rId5"/>
    <p:sldId id="262" r:id="rId6"/>
    <p:sldId id="263" r:id="rId7"/>
    <p:sldId id="273" r:id="rId8"/>
    <p:sldId id="268" r:id="rId9"/>
    <p:sldId id="289" r:id="rId10"/>
    <p:sldId id="274" r:id="rId11"/>
    <p:sldId id="291" r:id="rId12"/>
    <p:sldId id="292" r:id="rId13"/>
    <p:sldId id="293" r:id="rId14"/>
    <p:sldId id="275" r:id="rId15"/>
    <p:sldId id="276" r:id="rId16"/>
    <p:sldId id="277" r:id="rId17"/>
    <p:sldId id="278" r:id="rId18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6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01B0DF8-981F-4F9D-9B63-23EBAFF7FE64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001FFD-FCE4-428C-B407-A59D8A4962A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6447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fld id="{2B18F034-2F27-4803-9258-E21BD7613980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5094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4EFD9-A1FF-4F2F-8FD4-430B631D20CC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D668B-B001-46E4-B421-2E2FBF7E1E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8671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87D77-AF90-4AFA-89E0-72B706F4CF38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B3210-332E-4BCE-8865-CD1AA776DB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283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475A3-0BE3-45DF-9DD1-F7F3F4F85618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C522D-B79C-4CB3-8E18-E7B48D47E3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144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6A738-ADE0-4FB5-87A7-4C0174D2EDC7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33C7B-EBE9-456B-99EC-EB148CDF38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0982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7060C-DA9C-4CD9-91A3-5D63DD87CD9C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883BA-38E1-483E-AF67-F066C9A6BB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589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65EC2-55E1-41DC-95BA-35BD65650C7D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5A035-ED1A-46E9-8B3A-5410252608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958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55C29-14AF-4F3A-83D1-F32C7281BFFA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53C5A-18A2-4DCF-A245-BE2A963664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0373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F66A0-B51B-4A84-843B-D0D4B0DADF30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B839-0F4B-4DD6-B87D-3BBFDF3251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610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FC672-FB92-4C30-9277-9B72CDFAA896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26478-4819-4B11-A3F5-707AE8A3FE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861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2FB05-299F-49FA-B8DA-2B667B6A7C43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D5ACE-F99F-4889-BD1C-D8E4AAB0A6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695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AE064-E2D1-4859-9571-3FADA03B49A0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5531E-AB16-4379-BC8D-50238B491A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583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1F4D9F-B53B-4E1F-A4D9-1B9126B3AB83}" type="datetimeFigureOut">
              <a:rPr lang="ru-RU"/>
              <a:pPr>
                <a:defRPr/>
              </a:pPr>
              <a:t>07.06.2015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CFF94CE3-DF4E-4F1C-BAF4-C06B5E0F49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097" r:id="rId2"/>
    <p:sldLayoutId id="2147484106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7" r:id="rId9"/>
    <p:sldLayoutId id="2147484103" r:id="rId10"/>
    <p:sldLayoutId id="214748410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107504" y="1412776"/>
            <a:ext cx="8784976" cy="3960440"/>
          </a:xfrm>
        </p:spPr>
        <p:txBody>
          <a:bodyPr/>
          <a:lstStyle/>
          <a:p>
            <a:pPr marL="182880" indent="0" algn="ctr" eaLnBrk="1" hangingPunct="1">
              <a:lnSpc>
                <a:spcPct val="150000"/>
              </a:lnSpc>
              <a:buFont typeface="Georgia" panose="02040502050405020303" pitchFamily="18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УУД на занятиях «Робототехника»</a:t>
            </a:r>
          </a:p>
        </p:txBody>
      </p:sp>
      <p:pic>
        <p:nvPicPr>
          <p:cNvPr id="6147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467225"/>
            <a:ext cx="2592388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570538"/>
            <a:ext cx="2451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1"/>
          <p:cNvSpPr txBox="1">
            <a:spLocks noChangeArrowheads="1"/>
          </p:cNvSpPr>
          <p:nvPr/>
        </p:nvSpPr>
        <p:spPr bwMode="auto">
          <a:xfrm>
            <a:off x="2952750" y="6488113"/>
            <a:ext cx="3094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1400"/>
              <a:t>ГБОУ школа № 489, Храпова Ю.Е</a:t>
            </a:r>
            <a:r>
              <a:rPr lang="ru-RU" altLang="ru-RU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4149080"/>
            <a:ext cx="2484784" cy="1788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780928"/>
            <a:ext cx="263496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2592288" cy="1764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937756"/>
            <a:ext cx="7848872" cy="882352"/>
          </a:xfrm>
        </p:spPr>
        <p:txBody>
          <a:bodyPr>
            <a:normAutofit/>
          </a:bodyPr>
          <a:lstStyle/>
          <a:p>
            <a:pPr>
              <a:buFont typeface="Georgia" panose="02040502050405020303" pitchFamily="18" charset="0"/>
              <a:buNone/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Установление взаимосвязей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0825" y="188913"/>
            <a:ext cx="8229600" cy="2376487"/>
          </a:xfrm>
        </p:spPr>
        <p:txBody>
          <a:bodyPr/>
          <a:lstStyle/>
          <a:p>
            <a:pPr marL="0" indent="0" algn="just">
              <a:buFont typeface="Georgia" panose="02040502050405020303" pitchFamily="18" charset="0"/>
              <a:buNone/>
            </a:pPr>
            <a:r>
              <a:rPr lang="ru-RU" altLang="ru-RU" sz="2800" i="1" smtClean="0">
                <a:latin typeface="Arial Narrow" panose="020B0606020202030204" pitchFamily="34" charset="0"/>
              </a:rPr>
              <a:t>1. Чем занимаются Маша и Макс?</a:t>
            </a:r>
          </a:p>
          <a:p>
            <a:pPr marL="0" indent="0" algn="just">
              <a:buFont typeface="Georgia" panose="02040502050405020303" pitchFamily="18" charset="0"/>
              <a:buNone/>
            </a:pPr>
            <a:r>
              <a:rPr lang="ru-RU" altLang="ru-RU" sz="2800" i="1" smtClean="0">
                <a:latin typeface="Arial Narrow" panose="020B0606020202030204" pitchFamily="34" charset="0"/>
              </a:rPr>
              <a:t>2. Кто–нибудь играл в футбол раньше?</a:t>
            </a:r>
          </a:p>
          <a:p>
            <a:pPr marL="0" indent="0" algn="just">
              <a:buFont typeface="Georgia" panose="02040502050405020303" pitchFamily="18" charset="0"/>
              <a:buNone/>
            </a:pPr>
            <a:r>
              <a:rPr lang="ru-RU" altLang="ru-RU" sz="2800" i="1" smtClean="0">
                <a:latin typeface="Arial Narrow" panose="020B0606020202030204" pitchFamily="34" charset="0"/>
              </a:rPr>
              <a:t>3. Какие чувства испытывают Маша и Макс?     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373216"/>
            <a:ext cx="6511925" cy="1143000"/>
          </a:xfrm>
        </p:spPr>
        <p:txBody>
          <a:bodyPr/>
          <a:lstStyle/>
          <a:p>
            <a:pPr>
              <a:buFont typeface="Georgia" panose="02040502050405020303" pitchFamily="18" charset="0"/>
              <a:buNone/>
              <a:defRPr/>
            </a:pPr>
            <a:r>
              <a:rPr lang="ru-RU" dirty="0" smtClean="0"/>
              <a:t>Конструирование </a:t>
            </a:r>
            <a:endParaRPr lang="ru-RU" dirty="0"/>
          </a:p>
        </p:txBody>
      </p:sp>
      <p:sp>
        <p:nvSpPr>
          <p:cNvPr id="17411" name="Содержимое 2"/>
          <p:cNvSpPr>
            <a:spLocks noGrp="1"/>
          </p:cNvSpPr>
          <p:nvPr>
            <p:ph sz="quarter" idx="13"/>
          </p:nvPr>
        </p:nvSpPr>
        <p:spPr>
          <a:xfrm>
            <a:off x="755650" y="476250"/>
            <a:ext cx="6400800" cy="1603375"/>
          </a:xfrm>
        </p:spPr>
        <p:txBody>
          <a:bodyPr/>
          <a:lstStyle/>
          <a:p>
            <a:pPr>
              <a:buFont typeface="Georgia" panose="02040502050405020303" pitchFamily="18" charset="0"/>
              <a:buNone/>
            </a:pPr>
            <a:r>
              <a:rPr lang="ru-RU" altLang="ru-RU" sz="4000" smtClean="0"/>
              <a:t>Нападающий </a:t>
            </a:r>
          </a:p>
        </p:txBody>
      </p:sp>
      <p:grpSp>
        <p:nvGrpSpPr>
          <p:cNvPr id="17412" name="Группа 3"/>
          <p:cNvGrpSpPr>
            <a:grpSpLocks/>
          </p:cNvGrpSpPr>
          <p:nvPr/>
        </p:nvGrpSpPr>
        <p:grpSpPr bwMode="auto">
          <a:xfrm>
            <a:off x="1547813" y="1844675"/>
            <a:ext cx="5976937" cy="2808288"/>
            <a:chOff x="1547664" y="1844824"/>
            <a:chExt cx="5976664" cy="2808312"/>
          </a:xfrm>
        </p:grpSpPr>
        <p:pic>
          <p:nvPicPr>
            <p:cNvPr id="58370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844824"/>
              <a:ext cx="5976664" cy="28083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Прямоугольник 2"/>
            <p:cNvSpPr/>
            <p:nvPr/>
          </p:nvSpPr>
          <p:spPr>
            <a:xfrm>
              <a:off x="1619098" y="3645064"/>
              <a:ext cx="2160489" cy="792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229200"/>
            <a:ext cx="6511925" cy="1143000"/>
          </a:xfrm>
        </p:spPr>
        <p:txBody>
          <a:bodyPr/>
          <a:lstStyle/>
          <a:p>
            <a:pPr>
              <a:buFont typeface="Georgia" panose="02040502050405020303" pitchFamily="18" charset="0"/>
              <a:buNone/>
              <a:defRPr/>
            </a:pPr>
            <a:r>
              <a:rPr lang="ru-RU" dirty="0" smtClean="0"/>
              <a:t>Конструирование </a:t>
            </a:r>
            <a:endParaRPr lang="ru-RU" dirty="0"/>
          </a:p>
        </p:txBody>
      </p:sp>
      <p:sp>
        <p:nvSpPr>
          <p:cNvPr id="18435" name="Содержимое 2"/>
          <p:cNvSpPr>
            <a:spLocks noGrp="1"/>
          </p:cNvSpPr>
          <p:nvPr>
            <p:ph sz="quarter" idx="13"/>
          </p:nvPr>
        </p:nvSpPr>
        <p:spPr>
          <a:xfrm>
            <a:off x="755650" y="692150"/>
            <a:ext cx="6400800" cy="3475038"/>
          </a:xfrm>
        </p:spPr>
        <p:txBody>
          <a:bodyPr/>
          <a:lstStyle/>
          <a:p>
            <a:pPr>
              <a:buFont typeface="Georgia" panose="02040502050405020303" pitchFamily="18" charset="0"/>
              <a:buNone/>
            </a:pPr>
            <a:r>
              <a:rPr lang="ru-RU" altLang="ru-RU" sz="4000" smtClean="0"/>
              <a:t>Вратарь</a:t>
            </a:r>
          </a:p>
        </p:txBody>
      </p:sp>
      <p:grpSp>
        <p:nvGrpSpPr>
          <p:cNvPr id="18436" name="Группа 4"/>
          <p:cNvGrpSpPr>
            <a:grpSpLocks/>
          </p:cNvGrpSpPr>
          <p:nvPr/>
        </p:nvGrpSpPr>
        <p:grpSpPr bwMode="auto">
          <a:xfrm>
            <a:off x="1116013" y="1557338"/>
            <a:ext cx="7115175" cy="3024187"/>
            <a:chOff x="1115616" y="1556792"/>
            <a:chExt cx="7116085" cy="3024336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556792"/>
              <a:ext cx="7116085" cy="30243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Прямоугольник 2"/>
            <p:cNvSpPr/>
            <p:nvPr/>
          </p:nvSpPr>
          <p:spPr>
            <a:xfrm>
              <a:off x="1331544" y="3933396"/>
              <a:ext cx="3096021" cy="4318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013176"/>
            <a:ext cx="6511925" cy="1143000"/>
          </a:xfrm>
        </p:spPr>
        <p:txBody>
          <a:bodyPr/>
          <a:lstStyle/>
          <a:p>
            <a:pPr>
              <a:buFont typeface="Georgia" panose="02040502050405020303" pitchFamily="18" charset="0"/>
              <a:buNone/>
              <a:defRPr/>
            </a:pPr>
            <a:r>
              <a:rPr lang="ru-RU" dirty="0" smtClean="0"/>
              <a:t>Конструирование </a:t>
            </a:r>
            <a:endParaRPr lang="ru-RU" dirty="0"/>
          </a:p>
        </p:txBody>
      </p:sp>
      <p:sp>
        <p:nvSpPr>
          <p:cNvPr id="19459" name="Содержимое 2"/>
          <p:cNvSpPr>
            <a:spLocks noGrp="1"/>
          </p:cNvSpPr>
          <p:nvPr>
            <p:ph sz="quarter" idx="13"/>
          </p:nvPr>
        </p:nvSpPr>
        <p:spPr>
          <a:xfrm>
            <a:off x="755650" y="620713"/>
            <a:ext cx="6400800" cy="3475037"/>
          </a:xfrm>
        </p:spPr>
        <p:txBody>
          <a:bodyPr/>
          <a:lstStyle/>
          <a:p>
            <a:pPr>
              <a:buFont typeface="Georgia" panose="02040502050405020303" pitchFamily="18" charset="0"/>
              <a:buNone/>
            </a:pPr>
            <a:r>
              <a:rPr lang="ru-RU" altLang="ru-RU" sz="4000" smtClean="0"/>
              <a:t>Ликующие болельщики </a:t>
            </a:r>
          </a:p>
        </p:txBody>
      </p:sp>
      <p:grpSp>
        <p:nvGrpSpPr>
          <p:cNvPr id="19460" name="Группа 4"/>
          <p:cNvGrpSpPr>
            <a:grpSpLocks/>
          </p:cNvGrpSpPr>
          <p:nvPr/>
        </p:nvGrpSpPr>
        <p:grpSpPr bwMode="auto">
          <a:xfrm>
            <a:off x="1187450" y="1484313"/>
            <a:ext cx="6553200" cy="3457575"/>
            <a:chOff x="1187624" y="1484784"/>
            <a:chExt cx="6552728" cy="3456384"/>
          </a:xfrm>
        </p:grpSpPr>
        <p:pic>
          <p:nvPicPr>
            <p:cNvPr id="59394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484784"/>
              <a:ext cx="6552728" cy="34563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Прямоугольник 3"/>
            <p:cNvSpPr/>
            <p:nvPr/>
          </p:nvSpPr>
          <p:spPr>
            <a:xfrm>
              <a:off x="1403508" y="4365104"/>
              <a:ext cx="2015980" cy="3602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301208"/>
            <a:ext cx="7406208" cy="1224136"/>
          </a:xfrm>
        </p:spPr>
        <p:txBody>
          <a:bodyPr>
            <a:normAutofit/>
          </a:bodyPr>
          <a:lstStyle/>
          <a:p>
            <a:pPr>
              <a:buFont typeface="Georgia" panose="02040502050405020303" pitchFamily="18" charset="0"/>
              <a:buNone/>
              <a:defRPr/>
            </a:pPr>
            <a:r>
              <a:rPr lang="ru-RU" sz="4000" dirty="0">
                <a:solidFill>
                  <a:schemeClr val="tx1"/>
                </a:solidFill>
                <a:latin typeface="ArbatDi" panose="03000000000000000000" pitchFamily="66" charset="0"/>
              </a:rPr>
              <a:t>Запрограммируйте модель</a:t>
            </a: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56439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4248472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3" y="3639110"/>
            <a:ext cx="5256585" cy="1422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715000"/>
            <a:ext cx="6511925" cy="1143000"/>
          </a:xfrm>
        </p:spPr>
        <p:txBody>
          <a:bodyPr>
            <a:normAutofit/>
          </a:bodyPr>
          <a:lstStyle/>
          <a:p>
            <a:pPr>
              <a:buFont typeface="Georgia" panose="02040502050405020303" pitchFamily="18" charset="0"/>
              <a:buNone/>
              <a:defRPr/>
            </a:pPr>
            <a:r>
              <a:rPr lang="ru-RU" sz="4000" dirty="0">
                <a:solidFill>
                  <a:schemeClr val="tx1"/>
                </a:solidFill>
                <a:latin typeface="ArbatDi" panose="03000000000000000000" pitchFamily="66" charset="0"/>
              </a:rPr>
              <a:t>Исследуйте модель</a:t>
            </a:r>
          </a:p>
        </p:txBody>
      </p:sp>
      <p:sp>
        <p:nvSpPr>
          <p:cNvPr id="21507" name="Объект 2"/>
          <p:cNvSpPr>
            <a:spLocks noGrp="1"/>
          </p:cNvSpPr>
          <p:nvPr>
            <p:ph idx="4294967295"/>
          </p:nvPr>
        </p:nvSpPr>
        <p:spPr>
          <a:xfrm>
            <a:off x="395288" y="0"/>
            <a:ext cx="8229600" cy="720725"/>
          </a:xfrm>
        </p:spPr>
        <p:txBody>
          <a:bodyPr/>
          <a:lstStyle/>
          <a:p>
            <a:pPr marL="0" indent="0" algn="ctr">
              <a:buFont typeface="Georgia" panose="02040502050405020303" pitchFamily="18" charset="0"/>
              <a:buNone/>
            </a:pPr>
            <a:r>
              <a:rPr lang="ru-RU" altLang="ru-RU" sz="3600" b="1" i="1" smtClean="0">
                <a:latin typeface="Arial Narrow" panose="020B0606020202030204" pitchFamily="34" charset="0"/>
              </a:rPr>
              <a:t>Заполните таблицу и сделайте выводы.</a:t>
            </a: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762730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632848" cy="391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48883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412176"/>
            <a:ext cx="6511925" cy="1143000"/>
          </a:xfrm>
        </p:spPr>
        <p:txBody>
          <a:bodyPr>
            <a:normAutofit/>
          </a:bodyPr>
          <a:lstStyle/>
          <a:p>
            <a:pPr>
              <a:buFont typeface="Georgia" panose="02040502050405020303" pitchFamily="18" charset="0"/>
              <a:buNone/>
              <a:defRPr/>
            </a:pPr>
            <a:r>
              <a:rPr lang="ru-RU" sz="4000" dirty="0">
                <a:solidFill>
                  <a:schemeClr val="tx1"/>
                </a:solidFill>
                <a:latin typeface="ArbatDi" panose="03000000000000000000" pitchFamily="66" charset="0"/>
              </a:rPr>
              <a:t>Модернизация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4294967295"/>
          </p:nvPr>
        </p:nvSpPr>
        <p:spPr>
          <a:xfrm>
            <a:off x="323850" y="260350"/>
            <a:ext cx="8229600" cy="16129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Georgia" panose="02040502050405020303" pitchFamily="18" charset="0"/>
              <a:buNone/>
            </a:pPr>
            <a:r>
              <a:rPr lang="ru-RU" altLang="ru-RU" sz="3200" b="1" i="1" smtClean="0">
                <a:solidFill>
                  <a:schemeClr val="tx1"/>
                </a:solidFill>
                <a:latin typeface="Arial Narrow" panose="020B0606020202030204" pitchFamily="34" charset="0"/>
              </a:rPr>
              <a:t>Создайте свою команду футболист</a:t>
            </a:r>
            <a:r>
              <a:rPr lang="ru-RU" altLang="ru-RU" sz="3200" b="1" i="1" smtClean="0">
                <a:latin typeface="Arial Narrow" panose="020B0606020202030204" pitchFamily="34" charset="0"/>
              </a:rPr>
              <a:t>ов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5966377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968552" cy="2910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5445224"/>
            <a:ext cx="6511925" cy="1143000"/>
          </a:xfrm>
        </p:spPr>
        <p:txBody>
          <a:bodyPr>
            <a:normAutofit/>
          </a:bodyPr>
          <a:lstStyle/>
          <a:p>
            <a:pPr>
              <a:buFont typeface="Georgia" panose="02040502050405020303" pitchFamily="18" charset="0"/>
              <a:buNone/>
              <a:defRPr/>
            </a:pPr>
            <a:r>
              <a:rPr lang="ru-RU" sz="4000" dirty="0">
                <a:solidFill>
                  <a:schemeClr val="tx1"/>
                </a:solidFill>
                <a:latin typeface="ArbatDi" panose="03000000000000000000" pitchFamily="66" charset="0"/>
              </a:rPr>
              <a:t>Модернизация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4294967295"/>
          </p:nvPr>
        </p:nvSpPr>
        <p:spPr>
          <a:xfrm>
            <a:off x="468313" y="188913"/>
            <a:ext cx="8229600" cy="16129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 typeface="Georgia" panose="02040502050405020303" pitchFamily="18" charset="0"/>
              <a:buNone/>
            </a:pPr>
            <a:r>
              <a:rPr lang="ru-RU" altLang="ru-RU" sz="3200" b="1" i="1" smtClean="0">
                <a:solidFill>
                  <a:schemeClr val="tx1"/>
                </a:solidFill>
                <a:latin typeface="Arial Narrow" panose="020B0606020202030204" pitchFamily="34" charset="0"/>
              </a:rPr>
              <a:t>Создайте свою команду футболистов</a:t>
            </a: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248079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554461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xfrm>
            <a:off x="251521" y="125413"/>
            <a:ext cx="8652768" cy="1143000"/>
          </a:xfrm>
        </p:spPr>
        <p:txBody>
          <a:bodyPr/>
          <a:lstStyle/>
          <a:p>
            <a:pPr marL="0" indent="0" algn="ctr">
              <a:buFont typeface="Georgia" panose="02040502050405020303" pitchFamily="18" charset="0"/>
              <a:buNone/>
              <a:defRPr/>
            </a:pPr>
            <a:r>
              <a:rPr lang="ru-RU" altLang="ru-RU" sz="4000" dirty="0" err="1" smtClean="0">
                <a:solidFill>
                  <a:schemeClr val="tx1"/>
                </a:solidFill>
              </a:rPr>
              <a:t>Лего</a:t>
            </a:r>
            <a:r>
              <a:rPr lang="ru-RU" altLang="ru-RU" sz="4000" dirty="0" smtClean="0">
                <a:solidFill>
                  <a:schemeClr val="tx1"/>
                </a:solidFill>
              </a:rPr>
              <a:t> – новая образовательная технология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179388" y="1557338"/>
            <a:ext cx="8604250" cy="3311525"/>
          </a:xfrm>
        </p:spPr>
        <p:txBody>
          <a:bodyPr/>
          <a:lstStyle/>
          <a:p>
            <a:pPr marL="46037" indent="0">
              <a:lnSpc>
                <a:spcPct val="90000"/>
              </a:lnSpc>
              <a:buFont typeface="Georgia" panose="02040502050405020303" pitchFamily="18" charset="0"/>
              <a:buNone/>
              <a:defRPr/>
            </a:pPr>
            <a:endParaRPr lang="ru-RU" altLang="ru-RU" b="1" dirty="0" smtClean="0"/>
          </a:p>
          <a:p>
            <a:pPr marL="46037" indent="457200" algn="just">
              <a:lnSpc>
                <a:spcPct val="150000"/>
              </a:lnSpc>
              <a:buFont typeface="Georgia" panose="02040502050405020303" pitchFamily="18" charset="0"/>
              <a:buNone/>
              <a:defRPr/>
            </a:pPr>
            <a:r>
              <a:rPr lang="ru-RU" altLang="ru-RU" sz="2800" b="1" dirty="0" smtClean="0">
                <a:solidFill>
                  <a:schemeClr val="tx1"/>
                </a:solidFill>
              </a:rPr>
              <a:t>ЛЕГО</a:t>
            </a:r>
            <a:r>
              <a:rPr lang="ru-RU" altLang="ru-RU" sz="2800" dirty="0" smtClean="0">
                <a:solidFill>
                  <a:schemeClr val="tx1"/>
                </a:solidFill>
              </a:rPr>
              <a:t>  – это совершенно новые технологии в образовании.</a:t>
            </a:r>
          </a:p>
          <a:p>
            <a:pPr marL="46037" indent="457200" algn="just">
              <a:lnSpc>
                <a:spcPct val="150000"/>
              </a:lnSpc>
              <a:buFont typeface="Georgia" panose="02040502050405020303" pitchFamily="18" charset="0"/>
              <a:buNone/>
              <a:defRPr/>
            </a:pPr>
            <a:endParaRPr lang="ru-RU" altLang="ru-RU" sz="2800" dirty="0" smtClean="0">
              <a:solidFill>
                <a:schemeClr val="tx1"/>
              </a:solidFill>
            </a:endParaRPr>
          </a:p>
          <a:p>
            <a:pPr marL="46037" indent="457200" algn="just">
              <a:lnSpc>
                <a:spcPct val="150000"/>
              </a:lnSpc>
              <a:buFont typeface="Georgia" panose="02040502050405020303" pitchFamily="18" charset="0"/>
              <a:buNone/>
              <a:defRPr/>
            </a:pPr>
            <a:r>
              <a:rPr lang="ru-RU" altLang="ru-RU" sz="2800" dirty="0" smtClean="0">
                <a:solidFill>
                  <a:schemeClr val="tx1"/>
                </a:solidFill>
              </a:rPr>
              <a:t>Основная ориентация при работе с </a:t>
            </a:r>
            <a:r>
              <a:rPr lang="ru-RU" altLang="ru-RU" sz="2800" dirty="0" err="1" smtClean="0">
                <a:solidFill>
                  <a:schemeClr val="tx1"/>
                </a:solidFill>
              </a:rPr>
              <a:t>Лего</a:t>
            </a:r>
            <a:r>
              <a:rPr lang="ru-RU" altLang="ru-RU" sz="2800" dirty="0" smtClean="0">
                <a:solidFill>
                  <a:schemeClr val="tx1"/>
                </a:solidFill>
              </a:rPr>
              <a:t> – </a:t>
            </a:r>
            <a:r>
              <a:rPr lang="ru-RU" altLang="ru-RU" sz="2800" b="1" i="1" u="sng" dirty="0" smtClean="0">
                <a:solidFill>
                  <a:schemeClr val="tx1"/>
                </a:solidFill>
              </a:rPr>
              <a:t>ориентация на результаты образования</a:t>
            </a:r>
            <a:r>
              <a:rPr lang="ru-RU" altLang="ru-RU" sz="2800" dirty="0" smtClean="0">
                <a:solidFill>
                  <a:schemeClr val="tx1"/>
                </a:solidFill>
              </a:rPr>
              <a:t> </a:t>
            </a:r>
            <a:r>
              <a:rPr lang="ru-RU" altLang="ru-RU" sz="2800" i="1" u="sng" dirty="0" smtClean="0">
                <a:solidFill>
                  <a:schemeClr val="tx1"/>
                </a:solidFill>
              </a:rPr>
              <a:t>на основе системно-</a:t>
            </a:r>
            <a:r>
              <a:rPr lang="ru-RU" altLang="ru-RU" sz="2800" i="1" u="sng" dirty="0" err="1" smtClean="0">
                <a:solidFill>
                  <a:schemeClr val="tx1"/>
                </a:solidFill>
              </a:rPr>
              <a:t>деятельностного</a:t>
            </a:r>
            <a:r>
              <a:rPr lang="ru-RU" altLang="ru-RU" sz="2800" i="1" u="sng" dirty="0" smtClean="0">
                <a:solidFill>
                  <a:schemeClr val="tx1"/>
                </a:solidFill>
              </a:rPr>
              <a:t> подхода</a:t>
            </a:r>
            <a:r>
              <a:rPr lang="ru-RU" altLang="ru-RU" sz="2800" dirty="0" smtClean="0">
                <a:solidFill>
                  <a:schemeClr val="tx1"/>
                </a:solidFill>
              </a:rPr>
              <a:t>.</a:t>
            </a:r>
          </a:p>
          <a:p>
            <a:pPr marL="46037" indent="457200" algn="just">
              <a:buFont typeface="Georgia" panose="02040502050405020303" pitchFamily="18" charset="0"/>
              <a:buNone/>
              <a:defRPr/>
            </a:pPr>
            <a:endParaRPr lang="ru-RU" altLang="ru-RU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sz="quarter" idx="13"/>
          </p:nvPr>
        </p:nvSpPr>
        <p:spPr>
          <a:xfrm>
            <a:off x="1371600" y="188913"/>
            <a:ext cx="6400800" cy="3475037"/>
          </a:xfrm>
        </p:spPr>
        <p:txBody>
          <a:bodyPr/>
          <a:lstStyle/>
          <a:p>
            <a:pPr marL="44450" indent="0" algn="just" eaLnBrk="1" hangingPunct="1">
              <a:buFont typeface="Georgia" panose="02040502050405020303" pitchFamily="18" charset="0"/>
              <a:buNone/>
            </a:pPr>
            <a:r>
              <a:rPr lang="ru-RU" altLang="ru-RU" sz="2800" smtClean="0"/>
              <a:t>Применение конструкторов LEGO </a:t>
            </a:r>
            <a:r>
              <a:rPr lang="ru-RU" altLang="ru-RU" sz="2800" u="sng" smtClean="0"/>
              <a:t>во внеурочной деятельности в школе</a:t>
            </a:r>
            <a:r>
              <a:rPr lang="ru-RU" altLang="ru-RU" sz="2800" smtClean="0"/>
              <a:t>, позволяет существенно повысить мотивацию учащихся, организовать их творческую и исследовательскую работу. </a:t>
            </a:r>
          </a:p>
        </p:txBody>
      </p:sp>
      <p:pic>
        <p:nvPicPr>
          <p:cNvPr id="9219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792413"/>
            <a:ext cx="5715000" cy="362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1"/>
          <p:cNvSpPr txBox="1">
            <a:spLocks noChangeArrowheads="1"/>
          </p:cNvSpPr>
          <p:nvPr/>
        </p:nvSpPr>
        <p:spPr bwMode="auto">
          <a:xfrm>
            <a:off x="1665288" y="6232525"/>
            <a:ext cx="57388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Базовые конструкции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sz="quarter" idx="13"/>
          </p:nvPr>
        </p:nvSpPr>
        <p:spPr>
          <a:xfrm>
            <a:off x="1187450" y="333375"/>
            <a:ext cx="7318375" cy="3600450"/>
          </a:xfrm>
        </p:spPr>
        <p:txBody>
          <a:bodyPr/>
          <a:lstStyle/>
          <a:p>
            <a:pPr algn="ctr">
              <a:buFont typeface="Georgia" panose="02040502050405020303" pitchFamily="18" charset="0"/>
              <a:buNone/>
            </a:pPr>
            <a:r>
              <a:rPr lang="ru-RU" altLang="ru-RU" sz="2800" b="1" smtClean="0"/>
              <a:t>В процессе обучения учащиеся </a:t>
            </a:r>
          </a:p>
          <a:p>
            <a:pPr algn="just">
              <a:buFont typeface="Georgia" panose="02040502050405020303" pitchFamily="18" charset="0"/>
              <a:buNone/>
            </a:pPr>
            <a:r>
              <a:rPr lang="ru-RU" altLang="ru-RU" sz="2400" b="1" i="1" u="sng" smtClean="0"/>
              <a:t>познакомятся</a:t>
            </a:r>
            <a:r>
              <a:rPr lang="ru-RU" altLang="ru-RU" sz="2400" u="sng" smtClean="0"/>
              <a:t>: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ru-RU" altLang="ru-RU" smtClean="0"/>
              <a:t>с устройством, сборкой, управлением механизмов и роботов;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ru-RU" altLang="ru-RU" smtClean="0"/>
              <a:t>с видами, приемами и последовательностью выполнения технологических операций;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ru-RU" altLang="ru-RU" smtClean="0"/>
              <a:t>с  техническими понятиями .</a:t>
            </a:r>
          </a:p>
          <a:p>
            <a:pPr>
              <a:buClrTx/>
              <a:buFont typeface="Georgia" panose="02040502050405020303" pitchFamily="18" charset="0"/>
              <a:buNone/>
            </a:pPr>
            <a:endParaRPr lang="ru-RU" altLang="ru-RU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116013" y="3644900"/>
            <a:ext cx="7316787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defRPr/>
            </a:pPr>
            <a:r>
              <a:rPr lang="ru-RU" sz="2400" b="1" i="1" u="sng" dirty="0">
                <a:solidFill>
                  <a:srgbClr val="404040"/>
                </a:solidFill>
                <a:latin typeface="+mn-lt"/>
                <a:cs typeface="+mn-cs"/>
              </a:rPr>
              <a:t>овладеют:</a:t>
            </a:r>
            <a:endParaRPr lang="ru-RU" sz="2400" u="sng" dirty="0">
              <a:solidFill>
                <a:srgbClr val="404040"/>
              </a:solidFill>
              <a:latin typeface="+mn-lt"/>
              <a:cs typeface="+mn-cs"/>
            </a:endParaRPr>
          </a:p>
          <a:p>
            <a:pPr marL="228600" indent="-182563" algn="just">
              <a:spcBef>
                <a:spcPct val="20000"/>
              </a:spcBef>
              <a:spcAft>
                <a:spcPts val="300"/>
              </a:spcAft>
              <a:buSzPct val="130000"/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rgbClr val="404040"/>
                </a:solidFill>
                <a:latin typeface="+mn-lt"/>
                <a:cs typeface="+mn-cs"/>
              </a:rPr>
              <a:t>н</a:t>
            </a:r>
            <a:r>
              <a:rPr lang="ru-RU" sz="2200" dirty="0" err="1">
                <a:solidFill>
                  <a:srgbClr val="404040"/>
                </a:solidFill>
                <a:latin typeface="+mn-lt"/>
                <a:cs typeface="+mn-cs"/>
              </a:rPr>
              <a:t>авыками</a:t>
            </a:r>
            <a:r>
              <a:rPr lang="ru-RU" sz="2200" dirty="0">
                <a:solidFill>
                  <a:srgbClr val="404040"/>
                </a:solidFill>
                <a:latin typeface="+mn-lt"/>
                <a:cs typeface="+mn-cs"/>
              </a:rPr>
              <a:t> творческой деятельности;</a:t>
            </a:r>
          </a:p>
          <a:p>
            <a:pPr marL="228600" indent="-182563" algn="just">
              <a:spcBef>
                <a:spcPct val="20000"/>
              </a:spcBef>
              <a:spcAft>
                <a:spcPts val="300"/>
              </a:spcAft>
              <a:buSzPct val="130000"/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rgbClr val="404040"/>
                </a:solidFill>
                <a:latin typeface="+mn-lt"/>
                <a:cs typeface="+mn-cs"/>
              </a:rPr>
              <a:t>основными методами и средствами преобразования и использования материалов;</a:t>
            </a:r>
          </a:p>
          <a:p>
            <a:pPr marL="228600" indent="-182563" algn="just">
              <a:spcBef>
                <a:spcPct val="20000"/>
              </a:spcBef>
              <a:spcAft>
                <a:spcPts val="300"/>
              </a:spcAft>
              <a:buSzPct val="130000"/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rgbClr val="404040"/>
                </a:solidFill>
                <a:latin typeface="+mn-lt"/>
                <a:cs typeface="+mn-cs"/>
              </a:rPr>
              <a:t>н</a:t>
            </a:r>
            <a:r>
              <a:rPr lang="ru-RU" sz="2200" dirty="0" err="1">
                <a:solidFill>
                  <a:srgbClr val="404040"/>
                </a:solidFill>
                <a:latin typeface="+mn-lt"/>
                <a:cs typeface="+mn-cs"/>
              </a:rPr>
              <a:t>авыками</a:t>
            </a:r>
            <a:r>
              <a:rPr lang="ru-RU" sz="2200" dirty="0">
                <a:solidFill>
                  <a:srgbClr val="404040"/>
                </a:solidFill>
                <a:latin typeface="+mn-lt"/>
                <a:cs typeface="+mn-cs"/>
              </a:rPr>
              <a:t> организации рабочего места;</a:t>
            </a:r>
          </a:p>
          <a:p>
            <a:pPr marL="228600" indent="-182563" algn="just">
              <a:spcBef>
                <a:spcPct val="20000"/>
              </a:spcBef>
              <a:spcAft>
                <a:spcPts val="300"/>
              </a:spcAft>
              <a:buSzPct val="130000"/>
              <a:buFont typeface="Arial" pitchFamily="34" charset="0"/>
              <a:buChar char="•"/>
              <a:defRPr/>
            </a:pPr>
            <a:r>
              <a:rPr lang="ru-RU" sz="2200" dirty="0">
                <a:solidFill>
                  <a:srgbClr val="404040"/>
                </a:solidFill>
                <a:latin typeface="+mn-lt"/>
                <a:cs typeface="+mn-cs"/>
              </a:rPr>
              <a:t>навыками коллективной работы.</a:t>
            </a:r>
          </a:p>
          <a:p>
            <a:pPr marL="228600" indent="-182563">
              <a:spcBef>
                <a:spcPct val="20000"/>
              </a:spcBef>
              <a:spcAft>
                <a:spcPts val="300"/>
              </a:spcAft>
              <a:buSzPct val="130000"/>
              <a:buFont typeface="Arial" pitchFamily="34" charset="0"/>
              <a:buChar char="•"/>
              <a:defRPr/>
            </a:pPr>
            <a:endParaRPr lang="ru-RU" sz="2200" dirty="0">
              <a:solidFill>
                <a:srgbClr val="40404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0825" y="260350"/>
            <a:ext cx="8713788" cy="6337300"/>
          </a:xfrm>
        </p:spPr>
        <p:txBody>
          <a:bodyPr rtlCol="0">
            <a:normAutofit fontScale="92500" lnSpcReduction="10000"/>
          </a:bodyPr>
          <a:lstStyle/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3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Цели </a:t>
            </a:r>
            <a:r>
              <a:rPr lang="ru-RU" sz="3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обучения курса:</a:t>
            </a:r>
            <a:r>
              <a:rPr lang="ru-RU" sz="31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indent="-182880" algn="just" eaLnBrk="1" fontAlgn="auto" hangingPunct="1">
              <a:buClrTx/>
              <a:buFont typeface="Arial" pitchFamily="34" charset="0"/>
              <a:buChar char="•"/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развитие ребенка как компетентной личности, путем включения его в различные виды деятельности;</a:t>
            </a:r>
          </a:p>
          <a:p>
            <a:pPr indent="-182880" algn="just" eaLnBrk="1" fontAlgn="auto" hangingPunct="1">
              <a:buClrTx/>
              <a:buFont typeface="Arial" pitchFamily="34" charset="0"/>
              <a:buChar char="•"/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организация </a:t>
            </a:r>
            <a:r>
              <a:rPr lang="ru-RU" sz="2600" dirty="0">
                <a:solidFill>
                  <a:schemeClr val="tx1"/>
                </a:solidFill>
              </a:rPr>
              <a:t>занятости школьников во внеурочное </a:t>
            </a:r>
            <a:r>
              <a:rPr lang="ru-RU" sz="2600" dirty="0" smtClean="0">
                <a:solidFill>
                  <a:schemeClr val="tx1"/>
                </a:solidFill>
              </a:rPr>
              <a:t>время; </a:t>
            </a:r>
            <a:endParaRPr lang="ru-RU" sz="2600" dirty="0">
              <a:solidFill>
                <a:schemeClr val="tx1"/>
              </a:solidFill>
            </a:endParaRPr>
          </a:p>
          <a:p>
            <a:pPr indent="-182880" algn="just" eaLnBrk="1" fontAlgn="auto" hangingPunct="1">
              <a:buClrTx/>
              <a:buFont typeface="Arial" pitchFamily="34" charset="0"/>
              <a:buChar char="•"/>
              <a:defRPr/>
            </a:pPr>
            <a:r>
              <a:rPr lang="ru-RU" sz="2600" dirty="0">
                <a:solidFill>
                  <a:schemeClr val="tx1"/>
                </a:solidFill>
              </a:rPr>
              <a:t>м</a:t>
            </a:r>
            <a:r>
              <a:rPr lang="ru-RU" sz="2600" dirty="0" smtClean="0">
                <a:solidFill>
                  <a:schemeClr val="tx1"/>
                </a:solidFill>
              </a:rPr>
              <a:t>отивация </a:t>
            </a:r>
            <a:r>
              <a:rPr lang="ru-RU" sz="2600" dirty="0">
                <a:solidFill>
                  <a:schemeClr val="tx1"/>
                </a:solidFill>
              </a:rPr>
              <a:t>к изучению наук естественно – научного цикла: окружающего мира, 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>
                <a:solidFill>
                  <a:schemeClr val="tx1"/>
                </a:solidFill>
              </a:rPr>
              <a:t>физики, информатики, </a:t>
            </a:r>
            <a:r>
              <a:rPr lang="ru-RU" sz="2600" dirty="0" smtClean="0">
                <a:solidFill>
                  <a:schemeClr val="tx1"/>
                </a:solidFill>
              </a:rPr>
              <a:t>математики; </a:t>
            </a:r>
            <a:endParaRPr lang="ru-RU" sz="2600" dirty="0">
              <a:solidFill>
                <a:schemeClr val="tx1"/>
              </a:solidFill>
            </a:endParaRPr>
          </a:p>
          <a:p>
            <a:pPr indent="-182880" algn="just" eaLnBrk="1" fontAlgn="auto" hangingPunct="1">
              <a:buClrTx/>
              <a:buFont typeface="Arial" pitchFamily="34" charset="0"/>
              <a:buChar char="•"/>
              <a:defRPr/>
            </a:pPr>
            <a:r>
              <a:rPr lang="ru-RU" sz="2600" dirty="0">
                <a:solidFill>
                  <a:schemeClr val="tx1"/>
                </a:solidFill>
              </a:rPr>
              <a:t>р</a:t>
            </a:r>
            <a:r>
              <a:rPr lang="ru-RU" sz="2600" dirty="0" smtClean="0">
                <a:solidFill>
                  <a:schemeClr val="tx1"/>
                </a:solidFill>
              </a:rPr>
              <a:t>азвитие </a:t>
            </a:r>
            <a:r>
              <a:rPr lang="ru-RU" sz="2600" dirty="0">
                <a:solidFill>
                  <a:schemeClr val="tx1"/>
                </a:solidFill>
              </a:rPr>
              <a:t>словарного запаса и навыков общения при объяснении работы </a:t>
            </a:r>
            <a:r>
              <a:rPr lang="ru-RU" sz="2600" dirty="0" smtClean="0">
                <a:solidFill>
                  <a:schemeClr val="tx1"/>
                </a:solidFill>
              </a:rPr>
              <a:t>модели;</a:t>
            </a:r>
            <a:endParaRPr lang="ru-RU" sz="2600" dirty="0">
              <a:solidFill>
                <a:schemeClr val="tx1"/>
              </a:solidFill>
            </a:endParaRPr>
          </a:p>
          <a:p>
            <a:pPr indent="-182880" algn="just" eaLnBrk="1" fontAlgn="auto" hangingPunct="1">
              <a:buClrTx/>
              <a:buFont typeface="Arial" pitchFamily="34" charset="0"/>
              <a:buChar char="•"/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установление причинно - </a:t>
            </a:r>
            <a:r>
              <a:rPr lang="ru-RU" sz="2600" dirty="0">
                <a:solidFill>
                  <a:schemeClr val="tx1"/>
                </a:solidFill>
              </a:rPr>
              <a:t>следственных </a:t>
            </a:r>
            <a:r>
              <a:rPr lang="ru-RU" sz="2600" dirty="0" smtClean="0">
                <a:solidFill>
                  <a:schemeClr val="tx1"/>
                </a:solidFill>
              </a:rPr>
              <a:t>связей;</a:t>
            </a:r>
            <a:endParaRPr lang="ru-RU" sz="2600" dirty="0">
              <a:solidFill>
                <a:schemeClr val="tx1"/>
              </a:solidFill>
            </a:endParaRPr>
          </a:p>
          <a:p>
            <a:pPr indent="-182880" algn="just" eaLnBrk="1" fontAlgn="auto" hangingPunct="1">
              <a:buClrTx/>
              <a:buFont typeface="Arial" pitchFamily="34" charset="0"/>
              <a:buChar char="•"/>
              <a:defRPr/>
            </a:pPr>
            <a:r>
              <a:rPr lang="ru-RU" sz="2600" dirty="0">
                <a:solidFill>
                  <a:schemeClr val="tx1"/>
                </a:solidFill>
              </a:rPr>
              <a:t>э</a:t>
            </a:r>
            <a:r>
              <a:rPr lang="ru-RU" sz="2600" dirty="0" smtClean="0">
                <a:solidFill>
                  <a:schemeClr val="tx1"/>
                </a:solidFill>
              </a:rPr>
              <a:t>кспериментальное  исследование</a:t>
            </a:r>
            <a:r>
              <a:rPr lang="ru-RU" sz="2600" dirty="0">
                <a:solidFill>
                  <a:schemeClr val="tx1"/>
                </a:solidFill>
              </a:rPr>
              <a:t>;</a:t>
            </a:r>
            <a:endParaRPr lang="ru-RU" sz="2600" dirty="0" smtClean="0">
              <a:solidFill>
                <a:schemeClr val="tx1"/>
              </a:solidFill>
            </a:endParaRPr>
          </a:p>
          <a:p>
            <a:pPr indent="-182880" algn="just" eaLnBrk="1" fontAlgn="auto" hangingPunct="1">
              <a:buClrTx/>
              <a:buFont typeface="Arial" pitchFamily="34" charset="0"/>
              <a:buChar char="•"/>
              <a:defRPr/>
            </a:pPr>
            <a:r>
              <a:rPr lang="ru-RU" sz="2600" dirty="0">
                <a:solidFill>
                  <a:schemeClr val="tx1"/>
                </a:solidFill>
              </a:rPr>
              <a:t>а</a:t>
            </a:r>
            <a:r>
              <a:rPr lang="ru-RU" sz="2600" dirty="0" smtClean="0">
                <a:solidFill>
                  <a:schemeClr val="tx1"/>
                </a:solidFill>
              </a:rPr>
              <a:t>нализ результатов и поиск новых решений;</a:t>
            </a:r>
          </a:p>
          <a:p>
            <a:pPr indent="-182880" algn="just" eaLnBrk="1" fontAlgn="auto" hangingPunct="1">
              <a:buClrTx/>
              <a:buFont typeface="Arial" pitchFamily="34" charset="0"/>
              <a:buChar char="•"/>
              <a:defRPr/>
            </a:pPr>
            <a:r>
              <a:rPr lang="ru-RU" sz="2600" dirty="0">
                <a:solidFill>
                  <a:schemeClr val="tx1"/>
                </a:solidFill>
              </a:rPr>
              <a:t>к</a:t>
            </a:r>
            <a:r>
              <a:rPr lang="ru-RU" sz="2600" dirty="0" smtClean="0">
                <a:solidFill>
                  <a:schemeClr val="tx1"/>
                </a:solidFill>
              </a:rPr>
              <a:t>оллективная выработка идей;</a:t>
            </a:r>
            <a:endParaRPr lang="ru-RU" sz="2600" dirty="0">
              <a:solidFill>
                <a:schemeClr val="tx1"/>
              </a:solidFill>
            </a:endParaRPr>
          </a:p>
          <a:p>
            <a:pPr indent="-182880" algn="just" eaLnBrk="1" fontAlgn="auto" hangingPunct="1">
              <a:buClrTx/>
              <a:buFont typeface="Arial" pitchFamily="34" charset="0"/>
              <a:buChar char="•"/>
              <a:defRPr/>
            </a:pPr>
            <a:r>
              <a:rPr lang="ru-RU" sz="2600" dirty="0" smtClean="0">
                <a:solidFill>
                  <a:schemeClr val="tx1"/>
                </a:solidFill>
              </a:rPr>
              <a:t>логическое </a:t>
            </a:r>
            <a:r>
              <a:rPr lang="ru-RU" sz="2600" dirty="0">
                <a:solidFill>
                  <a:schemeClr val="tx1"/>
                </a:solidFill>
              </a:rPr>
              <a:t>мышление и программирование заданного поведения </a:t>
            </a:r>
            <a:r>
              <a:rPr lang="ru-RU" sz="2600" dirty="0" smtClean="0">
                <a:solidFill>
                  <a:schemeClr val="tx1"/>
                </a:solidFill>
              </a:rPr>
              <a:t>модели.</a:t>
            </a:r>
            <a:endParaRPr lang="ru-RU" sz="2600" dirty="0">
              <a:solidFill>
                <a:schemeClr val="tx1"/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ru-RU" sz="2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4213" y="404813"/>
            <a:ext cx="7920037" cy="5976937"/>
          </a:xfrm>
        </p:spPr>
        <p:txBody>
          <a:bodyPr rtlCol="0">
            <a:normAutofit/>
          </a:bodyPr>
          <a:lstStyle/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Основные задачи курса:</a:t>
            </a:r>
          </a:p>
          <a:p>
            <a:pPr marL="45720" indent="0" algn="ctr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•</a:t>
            </a:r>
            <a:r>
              <a:rPr lang="ru-RU" sz="2400" dirty="0" smtClean="0">
                <a:solidFill>
                  <a:schemeClr val="tx1"/>
                </a:solidFill>
              </a:rPr>
              <a:t>обеспечивать </a:t>
            </a:r>
            <a:r>
              <a:rPr lang="ru-RU" sz="2400" dirty="0">
                <a:solidFill>
                  <a:schemeClr val="tx1"/>
                </a:solidFill>
              </a:rPr>
              <a:t>комфортное самочувствие ребенка; </a:t>
            </a:r>
          </a:p>
          <a:p>
            <a:pPr marL="4572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•развивать </a:t>
            </a:r>
            <a:r>
              <a:rPr lang="ru-RU" sz="2400" dirty="0">
                <a:solidFill>
                  <a:schemeClr val="tx1"/>
                </a:solidFill>
              </a:rPr>
              <a:t>творческие способности и логическое мышление детей;</a:t>
            </a:r>
          </a:p>
          <a:p>
            <a:pPr marL="4572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•развивать </a:t>
            </a:r>
            <a:r>
              <a:rPr lang="ru-RU" sz="2400" dirty="0">
                <a:solidFill>
                  <a:schemeClr val="tx1"/>
                </a:solidFill>
              </a:rPr>
              <a:t>образное, техническое мышление и умение выразить свой замысел;</a:t>
            </a:r>
          </a:p>
          <a:p>
            <a:pPr marL="4572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•развивать </a:t>
            </a:r>
            <a:r>
              <a:rPr lang="ru-RU" sz="2400" dirty="0">
                <a:solidFill>
                  <a:schemeClr val="tx1"/>
                </a:solidFill>
              </a:rPr>
              <a:t>умения излагать мысли в четкой логической </a:t>
            </a:r>
            <a:r>
              <a:rPr lang="ru-RU" sz="2400" dirty="0" smtClean="0">
                <a:solidFill>
                  <a:schemeClr val="tx1"/>
                </a:solidFill>
              </a:rPr>
              <a:t>последовательности;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endParaRPr lang="ru-RU" sz="2400" dirty="0" smtClean="0">
              <a:solidFill>
                <a:schemeClr val="tx1"/>
              </a:solidFill>
            </a:endParaRPr>
          </a:p>
          <a:p>
            <a:pPr marL="45720" indent="0" algn="just" eaLnBrk="1" fontAlgn="auto" hangingPunct="1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•отстаивать </a:t>
            </a:r>
            <a:r>
              <a:rPr lang="ru-RU" sz="2400" dirty="0">
                <a:solidFill>
                  <a:schemeClr val="tx1"/>
                </a:solidFill>
              </a:rPr>
              <a:t>свою точку зрения, анализировать </a:t>
            </a:r>
            <a:r>
              <a:rPr lang="ru-RU" sz="2400" dirty="0" smtClean="0">
                <a:solidFill>
                  <a:schemeClr val="tx1"/>
                </a:solidFill>
              </a:rPr>
              <a:t>ситуацию.</a:t>
            </a:r>
            <a:endParaRPr lang="ru-RU" sz="2400" dirty="0">
              <a:solidFill>
                <a:schemeClr val="tx1"/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293096"/>
            <a:ext cx="7772400" cy="2016224"/>
          </a:xfrm>
        </p:spPr>
        <p:txBody>
          <a:bodyPr/>
          <a:lstStyle/>
          <a:p>
            <a:pPr algn="ctr">
              <a:buFont typeface="Georgia" panose="02040502050405020303" pitchFamily="18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ArbatDi" panose="03000000000000000000" pitchFamily="66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batDi" panose="03000000000000000000" pitchFamily="66" charset="0"/>
              </a:rPr>
            </a:br>
            <a:r>
              <a:rPr lang="ru-RU" dirty="0" smtClean="0">
                <a:solidFill>
                  <a:schemeClr val="tx1"/>
                </a:solidFill>
                <a:latin typeface="ArbatDi" panose="03000000000000000000" pitchFamily="66" charset="0"/>
              </a:rPr>
              <a:t>«Футбол»</a:t>
            </a:r>
            <a:endParaRPr lang="ru-RU" dirty="0">
              <a:solidFill>
                <a:schemeClr val="tx1"/>
              </a:solidFill>
              <a:latin typeface="ArbatDi" panose="03000000000000000000" pitchFamily="66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7882242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 descr="Скончался гений советской мультипликации Федор Хитрук / / Новости в Мире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692696"/>
            <a:ext cx="3143672" cy="2357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3" name="Picture 7" descr="футбольные звезды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0"/>
            <a:ext cx="2051720" cy="1538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35596" y="260648"/>
            <a:ext cx="7272808" cy="1143000"/>
          </a:xfrm>
        </p:spPr>
        <p:txBody>
          <a:bodyPr/>
          <a:lstStyle/>
          <a:p>
            <a:pPr marL="0" indent="0" algn="ctr" eaLnBrk="1" hangingPunct="1">
              <a:buFont typeface="Georgia" panose="02040502050405020303" pitchFamily="18" charset="0"/>
              <a:buNone/>
              <a:defRPr/>
            </a:pPr>
            <a:r>
              <a:rPr lang="ru-RU" sz="4000" dirty="0" smtClean="0"/>
              <a:t>Этапы работы над моделью:</a:t>
            </a:r>
            <a:endParaRPr lang="ru-RU" sz="4000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ru-RU" altLang="ru-RU" sz="2800" smtClean="0"/>
              <a:t>Собрать модель;</a:t>
            </a:r>
          </a:p>
          <a:p>
            <a:pPr algn="just" eaLnBrk="1" hangingPunct="1">
              <a:lnSpc>
                <a:spcPct val="150000"/>
              </a:lnSpc>
            </a:pPr>
            <a:r>
              <a:rPr lang="ru-RU" altLang="ru-RU" sz="2800" smtClean="0"/>
              <a:t>Написать программу;</a:t>
            </a:r>
          </a:p>
          <a:p>
            <a:pPr algn="just"/>
            <a:r>
              <a:rPr lang="ru-RU" altLang="ru-RU" sz="2800" smtClean="0"/>
              <a:t>Модификация модели путём изменения конструкции или созданием обратной связи при помощи датчиков;</a:t>
            </a:r>
          </a:p>
          <a:p>
            <a:pPr algn="just"/>
            <a:r>
              <a:rPr lang="ru-RU" altLang="ru-RU" sz="2800" smtClean="0"/>
              <a:t>Написать свои варианты программ и отработать их на модели;</a:t>
            </a:r>
          </a:p>
          <a:p>
            <a:pPr algn="just"/>
            <a:r>
              <a:rPr lang="ru-RU" altLang="ru-RU" sz="2800" smtClean="0"/>
              <a:t>Организация мозговых штурмов для поиска новых решений.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23850" y="476250"/>
            <a:ext cx="8424863" cy="5616575"/>
          </a:xfrm>
        </p:spPr>
        <p:txBody>
          <a:bodyPr/>
          <a:lstStyle/>
          <a:p>
            <a:pPr algn="just">
              <a:lnSpc>
                <a:spcPct val="150000"/>
              </a:lnSpc>
              <a:buFont typeface="Georgia" panose="02040502050405020303" pitchFamily="18" charset="0"/>
              <a:buNone/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 Футбол сфокусирован на математике 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dirty="0" smtClean="0"/>
              <a:t>На модели </a:t>
            </a:r>
            <a:r>
              <a:rPr lang="ru-RU" i="1" dirty="0" smtClean="0"/>
              <a:t>«Нападающий» </a:t>
            </a:r>
            <a:r>
              <a:rPr lang="ru-RU" dirty="0" smtClean="0"/>
              <a:t>измеряют расстояние, на которое улетает бумажный мячик. 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dirty="0" smtClean="0"/>
              <a:t>На модели </a:t>
            </a:r>
            <a:r>
              <a:rPr lang="ru-RU" i="1" dirty="0" smtClean="0"/>
              <a:t>«Вратарь» </a:t>
            </a:r>
            <a:r>
              <a:rPr lang="ru-RU" dirty="0" smtClean="0"/>
              <a:t>ученики подсчитывают количество голов, промахов и отбитых мячей, создают программу автоматического ведения счета. 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dirty="0" smtClean="0"/>
              <a:t>На модели </a:t>
            </a:r>
            <a:r>
              <a:rPr lang="ru-RU" i="1" dirty="0" smtClean="0"/>
              <a:t>«Ликующие болельщики» </a:t>
            </a:r>
            <a:r>
              <a:rPr lang="ru-RU" dirty="0" smtClean="0"/>
              <a:t>ученики используют числа для оценки качественных показателей, чтобы определить наилучший результат в трёх различных категориях.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0b39e4cda56b86c6d7b446c5215f2675cad6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1375</TotalTime>
  <Words>418</Words>
  <Application>Microsoft Office PowerPoint</Application>
  <PresentationFormat>Экран (4:3)</PresentationFormat>
  <Paragraphs>65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Trebuchet MS</vt:lpstr>
      <vt:lpstr>Arial</vt:lpstr>
      <vt:lpstr>Georgia</vt:lpstr>
      <vt:lpstr>Calibri</vt:lpstr>
      <vt:lpstr>Arial Narrow</vt:lpstr>
      <vt:lpstr>Воздушный поток</vt:lpstr>
      <vt:lpstr>Формирование УУД на занятиях «Робототехника»</vt:lpstr>
      <vt:lpstr>Лего – новая образовательная технология</vt:lpstr>
      <vt:lpstr>Презентация PowerPoint</vt:lpstr>
      <vt:lpstr>Презентация PowerPoint</vt:lpstr>
      <vt:lpstr>Презентация PowerPoint</vt:lpstr>
      <vt:lpstr>Презентация PowerPoint</vt:lpstr>
      <vt:lpstr> «Футбол»</vt:lpstr>
      <vt:lpstr>Этапы работы над моделью:</vt:lpstr>
      <vt:lpstr>Презентация PowerPoint</vt:lpstr>
      <vt:lpstr>Установление взаимосвязей</vt:lpstr>
      <vt:lpstr>Конструирование </vt:lpstr>
      <vt:lpstr>Конструирование </vt:lpstr>
      <vt:lpstr>Конструирование </vt:lpstr>
      <vt:lpstr>Запрограммируйте модель</vt:lpstr>
      <vt:lpstr>Исследуйте модель</vt:lpstr>
      <vt:lpstr>Модернизация</vt:lpstr>
      <vt:lpstr>Модернизация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Юлия Храпова</cp:lastModifiedBy>
  <cp:revision>79</cp:revision>
  <dcterms:created xsi:type="dcterms:W3CDTF">2013-10-19T18:00:11Z</dcterms:created>
  <dcterms:modified xsi:type="dcterms:W3CDTF">2015-06-07T10:49:13Z</dcterms:modified>
</cp:coreProperties>
</file>