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6" r:id="rId8"/>
    <p:sldId id="267" r:id="rId9"/>
    <p:sldId id="265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8" d="100"/>
          <a:sy n="68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30.08.2015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/>
              </a:rPr>
              <a:t>«Измени слово» </a:t>
            </a:r>
            <a:br>
              <a:rPr lang="ru-RU" dirty="0" smtClean="0">
                <a:solidFill>
                  <a:schemeClr val="bg1"/>
                </a:solidFill>
                <a:latin typeface="Times New Roman"/>
              </a:rPr>
            </a:br>
            <a:r>
              <a:rPr lang="ru-RU" dirty="0" smtClean="0">
                <a:solidFill>
                  <a:schemeClr val="bg1"/>
                </a:solidFill>
                <a:latin typeface="Times New Roman"/>
              </a:rPr>
              <a:t>Наглядное пособие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2815"/>
            <a:ext cx="3020244" cy="330200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7444" y="5074816"/>
            <a:ext cx="5281364" cy="1306511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F0A22E"/>
              </a:buClr>
              <a:buSzPct val="70000"/>
              <a:buNone/>
              <a:defRPr/>
            </a:pP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2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Лошакова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Надежда Александровна</a:t>
            </a:r>
          </a:p>
          <a:p>
            <a:pPr marL="0" lvl="0" indent="0" algn="ctr">
              <a:buClr>
                <a:srgbClr val="F0A22E"/>
              </a:buClr>
              <a:buSzPct val="70000"/>
              <a:buNone/>
              <a:defRPr/>
            </a:pP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МОУ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№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294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rgbClr val="F0A22E"/>
              </a:buClr>
              <a:buSzPct val="70000"/>
              <a:buNone/>
              <a:defRPr/>
            </a:pP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Волгоград</a:t>
            </a:r>
          </a:p>
          <a:p>
            <a:endParaRPr lang="ru-RU" dirty="0"/>
          </a:p>
        </p:txBody>
      </p:sp>
      <p:pic>
        <p:nvPicPr>
          <p:cNvPr id="5" name="Picture 7" descr="C:\Users\777\Desktop\Фото\ез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30099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31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1916832"/>
            <a:ext cx="8305800" cy="3816424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rgbClr val="0D0D0D"/>
                </a:solidFill>
                <a:latin typeface="Times New Roman"/>
                <a:ea typeface="Times New Roman"/>
              </a:rPr>
              <a:t>1. Грамматические тетради. </a:t>
            </a:r>
            <a:r>
              <a:rPr lang="ru-RU" sz="2400" dirty="0">
                <a:solidFill>
                  <a:srgbClr val="0D0D0D"/>
                </a:solidFill>
                <a:latin typeface="Times New Roman"/>
                <a:ea typeface="Times New Roman"/>
              </a:rPr>
              <a:t>Развитие речи «Шаг за шагом». </a:t>
            </a:r>
            <a:r>
              <a:rPr lang="ru-RU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Предшкольная</a:t>
            </a:r>
            <a:r>
              <a:rPr lang="ru-RU" sz="2400" dirty="0">
                <a:solidFill>
                  <a:srgbClr val="0D0D0D"/>
                </a:solidFill>
                <a:latin typeface="Times New Roman"/>
                <a:ea typeface="Times New Roman"/>
              </a:rPr>
              <a:t> подготовка Е.М. </a:t>
            </a:r>
            <a:r>
              <a:rPr lang="ru-RU" sz="2400" dirty="0" err="1">
                <a:solidFill>
                  <a:srgbClr val="0D0D0D"/>
                </a:solidFill>
                <a:latin typeface="Times New Roman"/>
                <a:ea typeface="Times New Roman"/>
              </a:rPr>
              <a:t>Косинова</a:t>
            </a:r>
            <a:r>
              <a:rPr lang="ru-RU" sz="2400" dirty="0">
                <a:solidFill>
                  <a:srgbClr val="0D0D0D"/>
                </a:solidFill>
                <a:latin typeface="Times New Roman"/>
                <a:ea typeface="Times New Roman"/>
              </a:rPr>
              <a:t>. </a:t>
            </a:r>
            <a:r>
              <a:rPr lang="ru-RU" sz="2400" dirty="0" smtClean="0">
                <a:solidFill>
                  <a:srgbClr val="0D0D0D"/>
                </a:solidFill>
                <a:latin typeface="Times New Roman"/>
                <a:ea typeface="Times New Roman"/>
              </a:rPr>
              <a:t>ООО «ТЦ Сфера», М. 2008 г.</a:t>
            </a:r>
          </a:p>
          <a:p>
            <a:pPr algn="l"/>
            <a:r>
              <a:rPr lang="ru-RU" sz="2400" dirty="0" smtClean="0">
                <a:solidFill>
                  <a:srgbClr val="0D0D0D"/>
                </a:solidFill>
                <a:latin typeface="Times New Roman"/>
                <a:ea typeface="Times New Roman"/>
              </a:rPr>
              <a:t>2. Тетрадь </a:t>
            </a:r>
            <a:r>
              <a:rPr lang="ru-RU" sz="2400" dirty="0">
                <a:solidFill>
                  <a:srgbClr val="0D0D0D"/>
                </a:solidFill>
                <a:latin typeface="Times New Roman"/>
                <a:ea typeface="Times New Roman"/>
              </a:rPr>
              <a:t>для логопедических занятий «Как образуются слова» Л.М. Козырева. Академия развития. Ярославль 2001 г</a:t>
            </a:r>
            <a:r>
              <a:rPr lang="ru-RU" sz="2400" dirty="0" smtClean="0">
                <a:solidFill>
                  <a:srgbClr val="0D0D0D"/>
                </a:solidFill>
                <a:latin typeface="Times New Roman"/>
                <a:ea typeface="Times New Roman"/>
              </a:rPr>
              <a:t>.</a:t>
            </a:r>
          </a:p>
          <a:p>
            <a:pPr algn="l"/>
            <a:r>
              <a:rPr lang="ru-RU" sz="2400" dirty="0" smtClean="0">
                <a:solidFill>
                  <a:srgbClr val="0D0D0D"/>
                </a:solidFill>
                <a:latin typeface="Times New Roman"/>
                <a:ea typeface="Times New Roman"/>
              </a:rPr>
              <a:t>3. Альбом </a:t>
            </a:r>
            <a:r>
              <a:rPr lang="ru-RU" sz="2400" dirty="0">
                <a:solidFill>
                  <a:srgbClr val="0D0D0D"/>
                </a:solidFill>
                <a:latin typeface="Times New Roman"/>
                <a:ea typeface="Times New Roman"/>
              </a:rPr>
              <a:t>упражнений по </a:t>
            </a:r>
            <a:r>
              <a:rPr lang="ru-RU" sz="2400" dirty="0" smtClean="0">
                <a:solidFill>
                  <a:srgbClr val="0D0D0D"/>
                </a:solidFill>
                <a:latin typeface="Times New Roman"/>
                <a:ea typeface="Times New Roman"/>
              </a:rPr>
              <a:t>коррекции </a:t>
            </a:r>
            <a:r>
              <a:rPr lang="ru-RU" sz="2400" dirty="0" err="1" smtClean="0">
                <a:solidFill>
                  <a:srgbClr val="0D0D0D"/>
                </a:solidFill>
                <a:latin typeface="Times New Roman"/>
                <a:ea typeface="Times New Roman"/>
              </a:rPr>
              <a:t>аграмматической</a:t>
            </a:r>
            <a:r>
              <a:rPr lang="ru-RU" sz="2400" dirty="0" smtClean="0">
                <a:solidFill>
                  <a:srgbClr val="0D0D0D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 smtClean="0">
                <a:solidFill>
                  <a:srgbClr val="0D0D0D"/>
                </a:solidFill>
                <a:latin typeface="Times New Roman"/>
                <a:ea typeface="Times New Roman"/>
              </a:rPr>
              <a:t>дисграфии</a:t>
            </a:r>
            <a:r>
              <a:rPr lang="ru-RU" sz="2400" dirty="0" smtClean="0">
                <a:solidFill>
                  <a:srgbClr val="0D0D0D"/>
                </a:solidFill>
                <a:latin typeface="Times New Roman"/>
                <a:ea typeface="Times New Roman"/>
              </a:rPr>
              <a:t> «Учусь работать со словом» Е.В</a:t>
            </a:r>
            <a:r>
              <a:rPr lang="ru-RU" sz="2400" dirty="0">
                <a:solidFill>
                  <a:srgbClr val="0D0D0D"/>
                </a:solidFill>
                <a:latin typeface="Times New Roman"/>
                <a:ea typeface="Times New Roman"/>
              </a:rPr>
              <a:t>. Мазанова. </a:t>
            </a:r>
            <a:r>
              <a:rPr lang="ru-RU" sz="2400" dirty="0" smtClean="0">
                <a:solidFill>
                  <a:srgbClr val="0D0D0D"/>
                </a:solidFill>
                <a:latin typeface="Times New Roman"/>
                <a:ea typeface="Times New Roman"/>
              </a:rPr>
              <a:t>Издательство «Гном и Д», М</a:t>
            </a:r>
            <a:r>
              <a:rPr lang="ru-RU" sz="2400" dirty="0">
                <a:solidFill>
                  <a:srgbClr val="0D0D0D"/>
                </a:solidFill>
                <a:latin typeface="Times New Roman"/>
                <a:ea typeface="Times New Roman"/>
              </a:rPr>
              <a:t>. </a:t>
            </a:r>
            <a:r>
              <a:rPr lang="ru-RU" sz="2400" dirty="0" smtClean="0">
                <a:solidFill>
                  <a:srgbClr val="0D0D0D"/>
                </a:solidFill>
                <a:latin typeface="Times New Roman"/>
                <a:ea typeface="Times New Roman"/>
              </a:rPr>
              <a:t>2007 </a:t>
            </a:r>
            <a:r>
              <a:rPr lang="ru-RU" sz="2400" dirty="0">
                <a:solidFill>
                  <a:srgbClr val="0D0D0D"/>
                </a:solidFill>
                <a:latin typeface="Times New Roman"/>
                <a:ea typeface="Times New Roman"/>
              </a:rPr>
              <a:t>г.</a:t>
            </a:r>
            <a:endParaRPr lang="ru-RU" sz="2400" dirty="0" smtClean="0">
              <a:solidFill>
                <a:srgbClr val="0D0D0D"/>
              </a:solidFill>
              <a:latin typeface="Times New Roman"/>
              <a:ea typeface="Times New Roman"/>
            </a:endParaRPr>
          </a:p>
          <a:p>
            <a:pPr algn="l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836712"/>
            <a:ext cx="8305800" cy="792088"/>
          </a:xfrm>
        </p:spPr>
        <p:txBody>
          <a:bodyPr/>
          <a:lstStyle/>
          <a:p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  <a:endParaRPr lang="ru-RU" sz="40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698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628800"/>
            <a:ext cx="7344816" cy="4464496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Грамматика русского языка очень сложна. За достаточно короткий срок дети на практическом уровне должны усвоить огромное количество грамматических категорий. Если к началу школьного обучения дошкольник не усвоил грамматические нормы родного языка,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явиться причиной нарушений чтения и письма. </a:t>
            </a: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ОНР грамматический строй формируется медленно и с большим трудом.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грамматического строя речи ребёнка влечет за собой множество ошибок, которые снижают качество не только письма, но и чтения.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008111"/>
          </a:xfrm>
        </p:spPr>
        <p:txBody>
          <a:bodyPr/>
          <a:lstStyle/>
          <a:p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40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65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грамматического строя 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endParaRPr lang="ru-RU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словарного запаса</a:t>
            </a:r>
          </a:p>
          <a:p>
            <a:pPr algn="l"/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080120"/>
          </a:xfrm>
        </p:spPr>
        <p:txBody>
          <a:bodyPr/>
          <a:lstStyle/>
          <a:p>
            <a:pPr algn="l"/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образование новых слов</a:t>
            </a:r>
            <a:endParaRPr lang="ru-RU" sz="40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09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20688"/>
            <a:ext cx="7924800" cy="648072"/>
          </a:xfrm>
        </p:spPr>
        <p:txBody>
          <a:bodyPr/>
          <a:lstStyle/>
          <a:p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Введение:</a:t>
            </a:r>
            <a:endParaRPr lang="ru-RU" sz="40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268760"/>
            <a:ext cx="7924800" cy="4674840"/>
          </a:xfrm>
        </p:spPr>
        <p:txBody>
          <a:bodyPr>
            <a:normAutofit fontScale="92500" lnSpcReduction="10000"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Морфологический способ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является основным способом словообразования в русском языке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Новые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могут образовываться путем прибавления приставки к исходному слову. Такой способ образования слов называется </a:t>
            </a:r>
            <a:r>
              <a:rPr lang="ru-RU" sz="2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приставочным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Образование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 с помощью суффикса называется </a:t>
            </a:r>
            <a:r>
              <a:rPr lang="ru-RU" sz="2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суффиксальным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способом.</a:t>
            </a:r>
          </a:p>
          <a:p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Прибавление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приставки и суффикса одновременно. Такой способ образования называется </a:t>
            </a:r>
            <a:r>
              <a:rPr lang="ru-RU" sz="2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приставочно-суффиксальным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200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Бессуффиксный</a:t>
            </a:r>
            <a:r>
              <a:rPr lang="ru-RU" sz="2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заключается в том, что от слова отбрасывается окончание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отбрасывается окончание и отсекается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суффикс.</a:t>
            </a:r>
          </a:p>
          <a:p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2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Сложение</a:t>
            </a:r>
            <a:r>
              <a:rPr lang="ru-RU" sz="2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способ образования новых слов соединением двух и более основ или слов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401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Всего 6 карточек. На каждой по 3 картинки. От исходного слова, ребёнок должен образовать два новых. Назвать предмет, который нарисован в уменьшенном и увеличенном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варианте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карточек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1) Дом, домик, домище; 2) кот, котик, котище; 3) глаза, глазки, глазищи; 4) хвост, хвостик, хвостище; 5) нос, носик, носище; 6) рука, ручка, ручища.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момент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Ребята! Представим, что мы с вами волшебники. У нас есть волшебная палочка.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стороной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которой, при прикосновении к предмету, 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уменьшает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в размере, а другой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стороной увеличивает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latin typeface="Times New Roman"/>
              </a:rPr>
              <a:t>Наглядное пособие: « Измени слово»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43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Образец: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Исходное слово: ДОМ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Образуем новые слова: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ДОМИК, 2)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ДОМИЩЕ.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С помощью какой части слова они образовались?</a:t>
            </a:r>
          </a:p>
          <a:p>
            <a:pPr marL="0" lvl="0" indent="0">
              <a:buClr>
                <a:srgbClr val="F3A447"/>
              </a:buClr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2000" spc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spc="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лова образовались </a:t>
            </a:r>
            <a:r>
              <a:rPr lang="ru-RU" sz="2000" spc="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</a:t>
            </a:r>
            <a:r>
              <a:rPr lang="ru-RU" sz="2000" spc="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суффикса. (Такой способ называется </a:t>
            </a:r>
            <a:r>
              <a:rPr lang="ru-RU" sz="2000" u="sng" spc="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суффиксальным)</a:t>
            </a:r>
            <a:r>
              <a:rPr lang="ru-RU" sz="2000" spc="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 Назови суффиксы?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ум.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-;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суф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ищ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Надежда\Desktop\Картинки к пособиям ЛНА\P10205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7786"/>
            <a:ext cx="3826768" cy="304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534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Исходное слово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котик, 2) котище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 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по образцу. 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Исходное слово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ГЛАЗА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глазки, 2) глазищи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42466"/>
            <a:ext cx="3816424" cy="303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40186"/>
            <a:ext cx="3816424" cy="303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949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Исходное слово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носик, 2) носище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Образуй новые 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по образцу.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Исходное слово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ХВОСТ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хвостик, 2) хвостище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42466"/>
            <a:ext cx="3816424" cy="3031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40186"/>
            <a:ext cx="3816424" cy="303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62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88024" y="1600200"/>
            <a:ext cx="3978024" cy="3733800"/>
          </a:xfrm>
        </p:spPr>
        <p:txBody>
          <a:bodyPr>
            <a:normAutofit fontScale="92500"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записать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тетрадях названия предметов, которые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получились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две колонки.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Маленькие предметы для гномика.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Большие предметы для великана.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суффиксы, с помощью которых образовались слова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88024" y="457200"/>
            <a:ext cx="3974976" cy="10668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Надежда\Desktop\Картинки к пособиям ЛНА\P10205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132856"/>
            <a:ext cx="381642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196752"/>
            <a:ext cx="374441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Исходное слово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</a:t>
            </a:r>
          </a:p>
          <a:p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ручка, 2) ручища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219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300</TotalTime>
  <Words>495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«Измени слово»  Наглядное пособие</vt:lpstr>
      <vt:lpstr>Актуальность</vt:lpstr>
      <vt:lpstr>Цель: образование новых слов</vt:lpstr>
      <vt:lpstr>Введение:</vt:lpstr>
      <vt:lpstr>Наглядное пособие: « Измени слово»</vt:lpstr>
      <vt:lpstr>Образец:</vt:lpstr>
      <vt:lpstr>Измени слово по образцу. </vt:lpstr>
      <vt:lpstr>Образуй новые слова по образцу.</vt:lpstr>
      <vt:lpstr>Заключение:</vt:lpstr>
      <vt:lpstr>Литература: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Подели слово на слоги,  составь новые слова</dc:title>
  <dc:creator>Надежда</dc:creator>
  <cp:lastModifiedBy>Надежда</cp:lastModifiedBy>
  <cp:revision>48</cp:revision>
  <cp:lastPrinted>2015-08-30T19:32:19Z</cp:lastPrinted>
  <dcterms:created xsi:type="dcterms:W3CDTF">2015-08-22T10:24:35Z</dcterms:created>
  <dcterms:modified xsi:type="dcterms:W3CDTF">2015-08-30T19:39:31Z</dcterms:modified>
</cp:coreProperties>
</file>