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1"/>
  </p:notesMasterIdLst>
  <p:sldIdLst>
    <p:sldId id="256" r:id="rId2"/>
    <p:sldId id="257" r:id="rId3"/>
    <p:sldId id="286" r:id="rId4"/>
    <p:sldId id="265" r:id="rId5"/>
    <p:sldId id="277" r:id="rId6"/>
    <p:sldId id="282" r:id="rId7"/>
    <p:sldId id="278" r:id="rId8"/>
    <p:sldId id="281" r:id="rId9"/>
    <p:sldId id="283" r:id="rId10"/>
    <p:sldId id="284" r:id="rId11"/>
    <p:sldId id="276" r:id="rId12"/>
    <p:sldId id="273" r:id="rId13"/>
    <p:sldId id="285" r:id="rId14"/>
    <p:sldId id="262" r:id="rId15"/>
    <p:sldId id="264" r:id="rId16"/>
    <p:sldId id="287" r:id="rId17"/>
    <p:sldId id="269" r:id="rId18"/>
    <p:sldId id="270" r:id="rId19"/>
    <p:sldId id="28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45" autoAdjust="0"/>
  </p:normalViewPr>
  <p:slideViewPr>
    <p:cSldViewPr>
      <p:cViewPr varScale="1">
        <p:scale>
          <a:sx n="104" d="100"/>
          <a:sy n="104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CB82B9-6BDE-48BC-A2F6-6778D7F5CD53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9E700-0CEF-488B-AFB8-98EBDEE98F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9E700-0CEF-488B-AFB8-98EBDEE98F97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3CD8279-DF45-436A-B6CF-559EA6CA1D0F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3284E3B-6C6B-48AC-A9CF-0848563687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CD8279-DF45-436A-B6CF-559EA6CA1D0F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84E3B-6C6B-48AC-A9CF-0848563687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CD8279-DF45-436A-B6CF-559EA6CA1D0F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84E3B-6C6B-48AC-A9CF-0848563687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CD8279-DF45-436A-B6CF-559EA6CA1D0F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84E3B-6C6B-48AC-A9CF-0848563687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3CD8279-DF45-436A-B6CF-559EA6CA1D0F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3284E3B-6C6B-48AC-A9CF-0848563687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CD8279-DF45-436A-B6CF-559EA6CA1D0F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3284E3B-6C6B-48AC-A9CF-0848563687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CD8279-DF45-436A-B6CF-559EA6CA1D0F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3284E3B-6C6B-48AC-A9CF-0848563687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CD8279-DF45-436A-B6CF-559EA6CA1D0F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84E3B-6C6B-48AC-A9CF-0848563687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CD8279-DF45-436A-B6CF-559EA6CA1D0F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84E3B-6C6B-48AC-A9CF-0848563687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3CD8279-DF45-436A-B6CF-559EA6CA1D0F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3284E3B-6C6B-48AC-A9CF-0848563687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3CD8279-DF45-436A-B6CF-559EA6CA1D0F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3284E3B-6C6B-48AC-A9CF-0848563687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3CD8279-DF45-436A-B6CF-559EA6CA1D0F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3284E3B-6C6B-48AC-A9CF-0848563687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571473" y="1071546"/>
            <a:ext cx="8143931" cy="478632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Роль дополнительного образования в обучении одаренных детей</a:t>
            </a:r>
          </a:p>
          <a:p>
            <a:pPr algn="ctr">
              <a:buNone/>
            </a:pP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emya na divan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57752" y="357166"/>
            <a:ext cx="3929091" cy="2805577"/>
          </a:xfrm>
          <a:prstGeom prst="rect">
            <a:avLst/>
          </a:prstGeom>
          <a:noFill/>
        </p:spPr>
      </p:pic>
      <p:pic>
        <p:nvPicPr>
          <p:cNvPr id="3" name="Picture 5" descr="igr_bogatir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6314" y="3357562"/>
            <a:ext cx="4005675" cy="3000396"/>
          </a:xfrm>
          <a:prstGeom prst="rect">
            <a:avLst/>
          </a:prstGeom>
          <a:noFill/>
        </p:spPr>
      </p:pic>
      <p:pic>
        <p:nvPicPr>
          <p:cNvPr id="4" name="Picture 4" descr="блудн_сын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5512" y="3429000"/>
            <a:ext cx="4253934" cy="2947990"/>
          </a:xfrm>
          <a:prstGeom prst="rect">
            <a:avLst/>
          </a:prstGeom>
          <a:noFill/>
        </p:spPr>
      </p:pic>
      <p:pic>
        <p:nvPicPr>
          <p:cNvPr id="6" name="Picture 4" descr="rozhdestvo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28596" y="357166"/>
            <a:ext cx="4154550" cy="2928958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-214338"/>
            <a:ext cx="8786842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/>
          </a:p>
          <a:p>
            <a:r>
              <a:rPr lang="ru-RU" sz="2400" dirty="0" smtClean="0"/>
              <a:t>Образовательная </a:t>
            </a:r>
            <a:r>
              <a:rPr lang="ru-RU" sz="2400" dirty="0"/>
              <a:t>программа рассчитана на младший и средний школьный возраст. </a:t>
            </a:r>
            <a:r>
              <a:rPr lang="ru-RU" sz="2400" dirty="0" smtClean="0"/>
              <a:t> </a:t>
            </a:r>
            <a:endParaRPr lang="ru-RU" sz="2400" dirty="0"/>
          </a:p>
          <a:p>
            <a:r>
              <a:rPr lang="ru-RU" sz="2400" dirty="0" smtClean="0"/>
              <a:t>Первая </a:t>
            </a:r>
            <a:r>
              <a:rPr lang="ru-RU" sz="2400" dirty="0"/>
              <a:t>часть занятия теоретическая, посвященная основам православной культуры, народным традициям, теории изобразительного искусства,  и вторая часть – практическая, связанная с областью изобразительного искусства. 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В программу объединения заложена преемственность обучения.  Трехгодичному сроку обучения предшествует ознакомительный курс, который начинается  с детского сада, со школы раннего развития, с внешкольных занятий 1 – ого класса, где дети пробуют свои силы в разных  аспектах изобразительного искусства: лепка из глины, соленого теста, аппликация, </a:t>
            </a:r>
            <a:r>
              <a:rPr lang="ru-RU" sz="2400" dirty="0" err="1" smtClean="0"/>
              <a:t>бумагопластика</a:t>
            </a:r>
            <a:r>
              <a:rPr lang="ru-RU" sz="2400" dirty="0" smtClean="0"/>
              <a:t>, декоративная роспись, работа с бисером и т.д., где уделяется внимание развитию образного мышления и мелкой моторики.</a:t>
            </a:r>
            <a:endParaRPr lang="ru-RU" sz="24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жаворонки\IMG_081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787" y="278589"/>
            <a:ext cx="7820074" cy="586505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сканирование001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00166" y="2143116"/>
            <a:ext cx="6468489" cy="435773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57158" y="214290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400" dirty="0" smtClean="0"/>
              <a:t>После прохождения ознакомительного курса ребята, сделав свой свободный выбор, приходят в объединение. Каждый ребенок одарен. Выявить в какой именно области помогают в такой комплексной программе разные виды деятельности. </a:t>
            </a:r>
            <a:endParaRPr lang="ru-RU" sz="24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357166"/>
            <a:ext cx="80010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Тем и ценно дополнительное образование, что здесь у ребенка есть право поиска, выбора, пробы, ошибки и возможности самопознания, самоопределения, самореализации и развития своей одаренности. </a:t>
            </a:r>
          </a:p>
          <a:p>
            <a:r>
              <a:rPr lang="ru-RU" sz="2400" dirty="0" smtClean="0"/>
              <a:t>Конечно, далеко </a:t>
            </a:r>
            <a:r>
              <a:rPr lang="ru-RU" sz="2400" dirty="0"/>
              <a:t>не каждый ребенок, занимающийся в объединении по этой программе, будет совершенствоваться в области изобразительного искусства дальше, чтобы потом это стало делом его жизни, но полученное направление в мировоззрении,  заложенное в детстве, поможет сделать правильный выбор в </a:t>
            </a:r>
            <a:r>
              <a:rPr lang="ru-RU" sz="2400" dirty="0" smtClean="0"/>
              <a:t>жизни. 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Полученные знания, дадут  ключ к пониманию произведений изобразительного искусства, в том числе, созданных по библейским сюжетам, храмового искусства. </a:t>
            </a:r>
            <a:endParaRPr lang="ru-RU" sz="2400" dirty="0" smtClean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verbno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01174" y="357166"/>
            <a:ext cx="4116700" cy="585791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57158" y="214291"/>
            <a:ext cx="392909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объединении созданы все условия для развития одаренных детей.  Возможность выделить время для индивидуальной работы, постановки более сложных и интересных  задач.  </a:t>
            </a:r>
          </a:p>
          <a:p>
            <a:r>
              <a:rPr lang="ru-RU" sz="2400" dirty="0" smtClean="0"/>
              <a:t>Постоянное участие  воспитанников в творческих конкурсах, выставках и фестивалях дает опыт пробы своих сил, а также мотивацию к дальнейшему развитию. </a:t>
            </a:r>
            <a:endParaRPr lang="ru-RU" sz="24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142852"/>
            <a:ext cx="850112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кабинете объединения есть прекрасная материальная база  для обучения одаренных детей. Кроме одноместных столов, которые можно использовать для лепки, для занятий декоративно – прикладным искусством, есть мольберты для занятий живописью, рисунком, композицией, этюдники для работы на пленэре. А также магнитофон, компьютер, интерактивная приставка и большой экран, позволяющие, использовать </a:t>
            </a:r>
            <a:r>
              <a:rPr lang="ru-RU" sz="2400" dirty="0" err="1" smtClean="0"/>
              <a:t>аидио</a:t>
            </a:r>
            <a:r>
              <a:rPr lang="ru-RU" sz="2400" dirty="0" smtClean="0"/>
              <a:t> и видеоматериалы.  Есть муфельная печь для обжига глины. </a:t>
            </a:r>
          </a:p>
          <a:p>
            <a:r>
              <a:rPr lang="ru-RU" sz="2400" dirty="0" smtClean="0"/>
              <a:t>Кабинет оформлен репродукциями художников и постоянно обновляющейся выставкой детских работ.</a:t>
            </a:r>
            <a:endParaRPr lang="ru-RU" sz="2400" dirty="0"/>
          </a:p>
        </p:txBody>
      </p:sp>
      <p:pic>
        <p:nvPicPr>
          <p:cNvPr id="5" name="Picture 4" descr="сканирование001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71736" y="4429132"/>
            <a:ext cx="3214710" cy="2228017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dom_devochka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57752" y="714356"/>
            <a:ext cx="3816995" cy="5429288"/>
          </a:xfrm>
          <a:prstGeom prst="rect">
            <a:avLst/>
          </a:prstGeom>
          <a:noFill/>
        </p:spPr>
      </p:pic>
      <p:pic>
        <p:nvPicPr>
          <p:cNvPr id="3" name="Picture 6" descr="osen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7" y="714356"/>
            <a:ext cx="3944148" cy="541972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@psn257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71472" y="3643314"/>
            <a:ext cx="3786214" cy="283966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71472" y="214290"/>
            <a:ext cx="82868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Ребята, закончившие трехгодичный срок обучения имеют возможность продолжить свое обучение в объединении, получая консультации педагога.  Нередко такие ребята выступают в роли помощника педагога.  Или продолжают свое обучение, поступая в художественную школу. Есть и поступившие в  специализированные художественные учебные учреждения после окончания обучения в школе.</a:t>
            </a:r>
            <a:endParaRPr lang="ru-RU" sz="2400" dirty="0"/>
          </a:p>
        </p:txBody>
      </p:sp>
      <p:pic>
        <p:nvPicPr>
          <p:cNvPr id="13" name="Picture 5" descr="igr_devici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57752" y="3643315"/>
            <a:ext cx="3752848" cy="2814636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850112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smtClean="0"/>
              <a:t>Но все </a:t>
            </a:r>
            <a:r>
              <a:rPr lang="ru-RU" sz="2400" dirty="0" smtClean="0"/>
              <a:t>начинается с детства, где есть дополнительное образование,  с гибкими программами, которые позволяют индивидуально поработать с одаренными детьми и дают возможность детям определения своего пути, своего призвания.</a:t>
            </a:r>
          </a:p>
          <a:p>
            <a:endParaRPr lang="ru-RU" dirty="0"/>
          </a:p>
        </p:txBody>
      </p:sp>
      <p:pic>
        <p:nvPicPr>
          <p:cNvPr id="3" name="Picture 4" descr="ris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0" y="2500306"/>
            <a:ext cx="2714644" cy="3619525"/>
          </a:xfrm>
          <a:prstGeom prst="rect">
            <a:avLst/>
          </a:prstGeom>
          <a:noFill/>
        </p:spPr>
      </p:pic>
      <p:pic>
        <p:nvPicPr>
          <p:cNvPr id="8" name="Picture 4" descr="voini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868" y="2500306"/>
            <a:ext cx="5103244" cy="366395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642918"/>
            <a:ext cx="77153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 </a:t>
            </a:r>
            <a:r>
              <a:rPr lang="ru-RU" sz="2400" dirty="0"/>
              <a:t>качестве основных структур для обучения одаренных детей следует выделить систему дополнительного образования</a:t>
            </a:r>
            <a:r>
              <a:rPr lang="ru-RU" sz="2400" dirty="0" smtClean="0"/>
              <a:t>.</a:t>
            </a:r>
          </a:p>
          <a:p>
            <a:endParaRPr lang="ru-RU" sz="2400" dirty="0" smtClean="0"/>
          </a:p>
          <a:p>
            <a:r>
              <a:rPr lang="ru-RU" sz="2400" dirty="0" smtClean="0"/>
              <a:t> </a:t>
            </a:r>
            <a:r>
              <a:rPr lang="ru-RU" sz="2400" dirty="0"/>
              <a:t>Она предназначена для удовлетворения постоянно изменяющихся индивидуальных </a:t>
            </a:r>
            <a:r>
              <a:rPr lang="ru-RU" sz="2400" dirty="0" err="1"/>
              <a:t>социокультурных</a:t>
            </a:r>
            <a:r>
              <a:rPr lang="ru-RU" sz="2400" dirty="0"/>
              <a:t> образовательных потребностей детей и позволяет обеспечить выявление, поддержку и развитие их способностей в рамках внешкольной деятельности</a:t>
            </a:r>
            <a:r>
              <a:rPr lang="ru-RU" sz="2400" dirty="0" smtClean="0"/>
              <a:t>. </a:t>
            </a:r>
          </a:p>
          <a:p>
            <a:endParaRPr lang="ru-RU" sz="2400" dirty="0"/>
          </a:p>
          <a:p>
            <a:r>
              <a:rPr lang="ru-RU" sz="2400" dirty="0" smtClean="0"/>
              <a:t>Личностно – деятельный характер образовательного процесса позволяет решить одну из основных задач дополнительного образования – выявление и поддержка одаренных детей. </a:t>
            </a:r>
            <a:endParaRPr lang="ru-R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deti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786" y="500042"/>
            <a:ext cx="7537501" cy="5653126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500033" y="500042"/>
            <a:ext cx="821537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Дополнительное образование рассматривается как важнейшая составляющая образовательного пространства, сложившегося в современном российском обществе.</a:t>
            </a:r>
          </a:p>
          <a:p>
            <a:endParaRPr lang="ru-RU" sz="2400" dirty="0" smtClean="0"/>
          </a:p>
          <a:p>
            <a:r>
              <a:rPr lang="ru-RU" sz="2400" dirty="0" smtClean="0"/>
              <a:t>Оно социально востребовано, требует постоянного внимания и поддержки со стороны общества и государства, как образование, органично сочетающее в себе воспитание, обучение и развитие личности ребенка</a:t>
            </a:r>
          </a:p>
          <a:p>
            <a:r>
              <a:rPr lang="ru-RU" sz="2400" dirty="0" smtClean="0"/>
              <a:t>( из Конституции модернизации дополнительного образования детей РФ до 2010года)</a:t>
            </a:r>
            <a:endParaRPr lang="ru-RU" sz="24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357166"/>
            <a:ext cx="828680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концепции модернизации российского образования на период до 2010 года четко прописано, что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ru-RU" sz="2400" dirty="0" smtClean="0"/>
              <a:t> «модернизация школы предполагает ориентацию образования </a:t>
            </a:r>
            <a:r>
              <a:rPr lang="ru-RU" sz="2400" b="1" dirty="0" smtClean="0">
                <a:solidFill>
                  <a:srgbClr val="FFC000"/>
                </a:solidFill>
              </a:rPr>
              <a:t>не только на освоение обучающимися определенной суммы знаний, но и на развитие его личности, его познавательных и созидательных способностей.</a:t>
            </a:r>
          </a:p>
          <a:p>
            <a:endParaRPr lang="ru-RU" sz="2400" b="1" dirty="0" smtClean="0">
              <a:solidFill>
                <a:srgbClr val="FFC000"/>
              </a:solidFill>
            </a:endParaRPr>
          </a:p>
          <a:p>
            <a:r>
              <a:rPr lang="ru-RU" sz="2400" b="1" dirty="0" smtClean="0">
                <a:solidFill>
                  <a:srgbClr val="FFC000"/>
                </a:solidFill>
              </a:rPr>
              <a:t>Воспитание, как первостепенный приоритет в образовании</a:t>
            </a:r>
            <a:r>
              <a:rPr lang="ru-RU" sz="2400" b="1" dirty="0" smtClean="0">
                <a:solidFill>
                  <a:srgbClr val="FFFF00"/>
                </a:solidFill>
              </a:rPr>
              <a:t>, </a:t>
            </a:r>
            <a:r>
              <a:rPr lang="ru-RU" sz="2400" dirty="0" smtClean="0"/>
              <a:t>должно стать органичной составляющей педагогической деятельности, интегрированный в общий процесс обучения и развития».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4429132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жаворонки\IMG_082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428604"/>
            <a:ext cx="8215370" cy="616152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71472" y="428604"/>
            <a:ext cx="79296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214290"/>
            <a:ext cx="8501122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К.Д.Ушинский ясно сформулировал цель истинного  воспитания – воспитание христианина – поскольку </a:t>
            </a:r>
            <a:r>
              <a:rPr lang="ru-RU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«педагогика, основанная на психологии, советует развивать душу человека сообразно с ее природой, а душа человека… родится христианкой». </a:t>
            </a:r>
          </a:p>
          <a:p>
            <a:endParaRPr lang="ru-RU" sz="2400" dirty="0" smtClean="0"/>
          </a:p>
          <a:p>
            <a:r>
              <a:rPr lang="ru-RU" sz="2400" dirty="0" smtClean="0"/>
              <a:t>Он также пишет: </a:t>
            </a:r>
            <a:r>
              <a:rPr lang="ru-RU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«Все, чем человек как человек может и должен быть, выражено вполне в Божественном учении, и воспитанию остается только, прежде всего и в основу всего, вкоренить вечные истины христианства. Оно дает жизнь и указывает высшую цель всякому воспитанию…».</a:t>
            </a:r>
          </a:p>
          <a:p>
            <a:endParaRPr lang="ru-RU" sz="2400" dirty="0" smtClean="0"/>
          </a:p>
          <a:p>
            <a:r>
              <a:rPr lang="ru-RU" sz="2400" dirty="0" smtClean="0"/>
              <a:t>К.Д.Ушинский определяет </a:t>
            </a:r>
            <a:r>
              <a:rPr lang="ru-RU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идеалом здорового воспитания «свободный, то есть излюбленный труд…» «Жизненное дело есть сердцевина всякого живого существа… без подобного дела человек – пустоцвет» </a:t>
            </a:r>
          </a:p>
          <a:p>
            <a:endParaRPr lang="ru-RU" sz="2000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85728"/>
            <a:ext cx="84296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Итак,  направить воспитание к высшей цели и открыть ребенку дорогу к излюбленному труду,  дать основы любимого труда – вот в чем</a:t>
            </a:r>
            <a:r>
              <a:rPr lang="en-US" sz="2400" dirty="0" smtClean="0"/>
              <a:t> </a:t>
            </a:r>
            <a:r>
              <a:rPr lang="ru-RU" sz="2400" dirty="0" smtClean="0"/>
              <a:t>состоит задача педагога.  </a:t>
            </a:r>
          </a:p>
          <a:p>
            <a:endParaRPr lang="ru-RU" sz="2400" dirty="0"/>
          </a:p>
        </p:txBody>
      </p:sp>
      <p:pic>
        <p:nvPicPr>
          <p:cNvPr id="3" name="Picture 4" descr="сканирование001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3000" y="1884997"/>
            <a:ext cx="6643710" cy="4615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14290"/>
            <a:ext cx="850112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Все это в полной мере относится и к работе с одаренными детьми. </a:t>
            </a:r>
            <a:r>
              <a:rPr lang="ru-RU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Какие они получат впечатления (от слова «печать») от нашей работы с ними и вынесут это в свой жизненный путь лежит  на ответственности педагога.</a:t>
            </a:r>
          </a:p>
          <a:p>
            <a:endParaRPr lang="ru-RU" sz="2400" b="1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smtClean="0"/>
              <a:t>«Приобщение  детей к красоте – важнейшая задача. Однако, соприкасаясь с искусством, приучая к нему детей, - пишет профессор,  протоиерей Глеб </a:t>
            </a:r>
            <a:r>
              <a:rPr lang="ru-RU" sz="2400" dirty="0" err="1" smtClean="0"/>
              <a:t>Каледа</a:t>
            </a:r>
            <a:r>
              <a:rPr lang="ru-RU" sz="2400" dirty="0" smtClean="0"/>
              <a:t>, - необходимо осознавать, что оно разнообразно по своей нравственной, духовной сущности и эстетическому совершенству. Не на всякую грань искусства надо смотреть, не всякие звуки надо слушать, не все книги читать». </a:t>
            </a:r>
          </a:p>
          <a:p>
            <a:endParaRPr lang="ru-RU" sz="2400" dirty="0" smtClean="0"/>
          </a:p>
          <a:p>
            <a:r>
              <a:rPr lang="ru-RU" sz="2400" dirty="0" smtClean="0"/>
              <a:t>Поэтому программа объединения</a:t>
            </a:r>
            <a:r>
              <a:rPr lang="en-US" sz="2400" dirty="0" smtClean="0"/>
              <a:t> </a:t>
            </a:r>
            <a:r>
              <a:rPr lang="ru-RU" sz="2400" dirty="0" smtClean="0"/>
              <a:t>«Радуга» представляет собой комплексное обучение основам Православной культуры и основам изобразительного искусства. 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530</TotalTime>
  <Words>917</Words>
  <Application>Microsoft Office PowerPoint</Application>
  <PresentationFormat>Экран (4:3)</PresentationFormat>
  <Paragraphs>46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Литейная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Борисова</cp:lastModifiedBy>
  <cp:revision>111</cp:revision>
  <dcterms:created xsi:type="dcterms:W3CDTF">2012-05-13T17:21:19Z</dcterms:created>
  <dcterms:modified xsi:type="dcterms:W3CDTF">2015-06-08T06:03:33Z</dcterms:modified>
</cp:coreProperties>
</file>