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70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E65E-0980-40B4-844E-C0C25A035F69}" type="datetimeFigureOut">
              <a:rPr lang="ru-RU" smtClean="0"/>
              <a:t>29.08.2015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3DA5-1765-4E33-9D25-B0D0E3C6E0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314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E65E-0980-40B4-844E-C0C25A035F69}" type="datetimeFigureOut">
              <a:rPr lang="ru-RU" smtClean="0"/>
              <a:t>29.08.2015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3DA5-1765-4E33-9D25-B0D0E3C6E0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44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E65E-0980-40B4-844E-C0C25A035F69}" type="datetimeFigureOut">
              <a:rPr lang="ru-RU" smtClean="0"/>
              <a:t>29.08.2015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3DA5-1765-4E33-9D25-B0D0E3C6E0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99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E65E-0980-40B4-844E-C0C25A035F69}" type="datetimeFigureOut">
              <a:rPr lang="ru-RU" smtClean="0"/>
              <a:t>29.08.2015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3DA5-1765-4E33-9D25-B0D0E3C6E0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37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E65E-0980-40B4-844E-C0C25A035F69}" type="datetimeFigureOut">
              <a:rPr lang="ru-RU" smtClean="0"/>
              <a:t>29.08.2015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3DA5-1765-4E33-9D25-B0D0E3C6E0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19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E65E-0980-40B4-844E-C0C25A035F69}" type="datetimeFigureOut">
              <a:rPr lang="ru-RU" smtClean="0"/>
              <a:t>29.08.2015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3DA5-1765-4E33-9D25-B0D0E3C6E0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1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E65E-0980-40B4-844E-C0C25A035F69}" type="datetimeFigureOut">
              <a:rPr lang="ru-RU" smtClean="0"/>
              <a:t>29.08.2015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3DA5-1765-4E33-9D25-B0D0E3C6E0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54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E65E-0980-40B4-844E-C0C25A035F69}" type="datetimeFigureOut">
              <a:rPr lang="ru-RU" smtClean="0"/>
              <a:t>29.08.2015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3DA5-1765-4E33-9D25-B0D0E3C6E0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96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E65E-0980-40B4-844E-C0C25A035F69}" type="datetimeFigureOut">
              <a:rPr lang="ru-RU" smtClean="0"/>
              <a:t>29.08.2015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3DA5-1765-4E33-9D25-B0D0E3C6E0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88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E65E-0980-40B4-844E-C0C25A035F69}" type="datetimeFigureOut">
              <a:rPr lang="ru-RU" smtClean="0"/>
              <a:t>29.08.2015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3DA5-1765-4E33-9D25-B0D0E3C6E0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4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E65E-0980-40B4-844E-C0C25A035F69}" type="datetimeFigureOut">
              <a:rPr lang="ru-RU" smtClean="0"/>
              <a:t>29.08.2015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3DA5-1765-4E33-9D25-B0D0E3C6E0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14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2E65E-0980-40B4-844E-C0C25A035F69}" type="datetimeFigureOut">
              <a:rPr lang="ru-RU" smtClean="0"/>
              <a:t>29.08.2015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B3DA5-1765-4E33-9D25-B0D0E3C6E0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07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>
          <a:xfrm>
            <a:off x="-13649" y="-184401"/>
            <a:ext cx="10027587" cy="7042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5844" y="982638"/>
            <a:ext cx="6291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anose="020B0604020202020204" pitchFamily="34" charset="0"/>
              </a:rPr>
              <a:t>Педагогический проект</a:t>
            </a:r>
            <a:endParaRPr lang="ru-RU" sz="4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parajita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46662" y="1924334"/>
            <a:ext cx="62840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cap="none" spc="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«Удивительный мир</a:t>
            </a:r>
          </a:p>
          <a:p>
            <a:pPr algn="ctr"/>
            <a:r>
              <a:rPr lang="ru-RU" sz="5400" b="1" cap="none" spc="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cap="none" spc="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насекомых</a:t>
            </a:r>
            <a:r>
              <a:rPr lang="ru-RU" sz="5400" b="1" cap="none" spc="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5400" b="1" cap="none" spc="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0991" y="4162567"/>
            <a:ext cx="349382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Автор проекта: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воспитатель</a:t>
            </a:r>
          </a:p>
          <a:p>
            <a:r>
              <a:rPr lang="ru-RU" sz="2000" b="1" i="1" dirty="0" err="1" smtClean="0">
                <a:solidFill>
                  <a:srgbClr val="002060"/>
                </a:solidFill>
              </a:rPr>
              <a:t>Масюкова</a:t>
            </a:r>
            <a:r>
              <a:rPr lang="ru-RU" sz="2000" b="1" i="1" dirty="0" smtClean="0">
                <a:solidFill>
                  <a:srgbClr val="002060"/>
                </a:solidFill>
              </a:rPr>
              <a:t> Алена Сергеевна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МКДОУ № 48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с</a:t>
            </a:r>
            <a:r>
              <a:rPr lang="ru-RU" b="1" i="1" dirty="0" smtClean="0">
                <a:solidFill>
                  <a:srgbClr val="002060"/>
                </a:solidFill>
              </a:rPr>
              <a:t>. Никольское  </a:t>
            </a:r>
          </a:p>
          <a:p>
            <a:r>
              <a:rPr lang="ru-RU" b="1" i="1" dirty="0" err="1" smtClean="0">
                <a:solidFill>
                  <a:srgbClr val="002060"/>
                </a:solidFill>
              </a:rPr>
              <a:t>Сысертского</a:t>
            </a:r>
            <a:r>
              <a:rPr lang="ru-RU" b="1" i="1" dirty="0" smtClean="0">
                <a:solidFill>
                  <a:srgbClr val="002060"/>
                </a:solidFill>
              </a:rPr>
              <a:t> района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Свердловской области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689" y="1194619"/>
            <a:ext cx="7848123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 smtClean="0"/>
          </a:p>
          <a:p>
            <a:pPr algn="just"/>
            <a:r>
              <a:rPr lang="ru-RU" sz="2800" b="1" i="1" dirty="0"/>
              <a:t>2</a:t>
            </a:r>
            <a:r>
              <a:rPr lang="ru-RU" sz="2800" b="1" i="1" dirty="0" smtClean="0"/>
              <a:t> этап – основной (реализация проекта):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Беседа «Наши соседи насекомые» с использованием презентации.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Рассматривание книг, иллюстраций по теме «Насекомые»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Прослушивание аудиозаписи звуков насекомых.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Исследовательская деятельность (наблюдение за насекомыми на прогулке), рассматривание частей тела насекомых в лупу.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Чтение художественной литературы: К. Чуковский «Муха-Цокотуха», В. </a:t>
            </a:r>
            <a:r>
              <a:rPr lang="ru-RU" sz="2400" dirty="0" err="1" smtClean="0"/>
              <a:t>Сутеев</a:t>
            </a:r>
            <a:r>
              <a:rPr lang="ru-RU" sz="2400" dirty="0" smtClean="0"/>
              <a:t> «Под грибом», басня И.А. Крылова «Стрекоза и муравей», В. Зотов «Лесная </a:t>
            </a:r>
            <a:r>
              <a:rPr lang="ru-RU" sz="2400" dirty="0" err="1" smtClean="0"/>
              <a:t>мозайка</a:t>
            </a:r>
            <a:r>
              <a:rPr lang="ru-RU" sz="2400" dirty="0" smtClean="0"/>
              <a:t>».</a:t>
            </a:r>
          </a:p>
          <a:p>
            <a:pPr marL="457200" indent="-457200" algn="just">
              <a:buAutoNum type="arabicPeriod"/>
            </a:pPr>
            <a:endParaRPr lang="ru-RU" sz="2400" dirty="0"/>
          </a:p>
          <a:p>
            <a:pPr algn="just"/>
            <a:endParaRPr lang="ru-RU" sz="2400" dirty="0" smtClean="0"/>
          </a:p>
          <a:p>
            <a:pPr algn="just"/>
            <a:endParaRPr lang="ru-RU" sz="2800" b="1" i="1" dirty="0" smtClean="0"/>
          </a:p>
          <a:p>
            <a:pPr marL="457200" indent="-457200" algn="just">
              <a:buAutoNum type="arabicPeriod"/>
            </a:pPr>
            <a:endParaRPr lang="ru-RU" sz="2400" dirty="0"/>
          </a:p>
          <a:p>
            <a:pPr marL="457200" indent="-457200" algn="just">
              <a:buAutoNum type="arabicPeriod"/>
            </a:pPr>
            <a:endParaRPr lang="ru-RU" sz="2400" dirty="0" smtClean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655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689" y="1194619"/>
            <a:ext cx="784812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 smtClean="0"/>
          </a:p>
          <a:p>
            <a:pPr marL="457200" indent="-457200" algn="just">
              <a:buAutoNum type="arabicPeriod" startAt="6"/>
            </a:pPr>
            <a:r>
              <a:rPr lang="ru-RU" sz="2400" dirty="0" smtClean="0"/>
              <a:t>Прослушивание аудиозаписи Н. Римского-Корсакова «Полет шмеля»,  </a:t>
            </a:r>
            <a:r>
              <a:rPr lang="ru-RU" sz="2400" dirty="0"/>
              <a:t>С. </a:t>
            </a:r>
            <a:r>
              <a:rPr lang="ru-RU" sz="2400" dirty="0" err="1"/>
              <a:t>Майкапара</a:t>
            </a:r>
            <a:r>
              <a:rPr lang="ru-RU" sz="2400" dirty="0"/>
              <a:t> «Мотылёк</a:t>
            </a:r>
            <a:r>
              <a:rPr lang="ru-RU" sz="2400" dirty="0" smtClean="0"/>
              <a:t>», Р. Шуман «Бабочки», С. Прокофьев № 7 «Шествие кузнечиков»</a:t>
            </a:r>
          </a:p>
          <a:p>
            <a:pPr marL="457200" indent="-457200" algn="just">
              <a:buAutoNum type="arabicPeriod" startAt="6"/>
            </a:pPr>
            <a:r>
              <a:rPr lang="ru-RU" sz="2400" dirty="0" smtClean="0"/>
              <a:t>Разучивание песни «В траве сидел кузнечик».</a:t>
            </a:r>
          </a:p>
          <a:p>
            <a:pPr marL="457200" indent="-457200" algn="just">
              <a:buAutoNum type="arabicPeriod" startAt="6"/>
            </a:pPr>
            <a:r>
              <a:rPr lang="ru-RU" sz="2400" dirty="0" smtClean="0"/>
              <a:t>Просмотр мультфильмов «Стрекоза и муравей», «</a:t>
            </a:r>
            <a:r>
              <a:rPr lang="ru-RU" sz="2400" dirty="0" err="1" smtClean="0"/>
              <a:t>Лунтик</a:t>
            </a:r>
            <a:r>
              <a:rPr lang="ru-RU" sz="2400" dirty="0" smtClean="0"/>
              <a:t>», «Под грибом», «Пчелка Майя».</a:t>
            </a:r>
          </a:p>
          <a:p>
            <a:pPr marL="457200" indent="-457200" algn="just">
              <a:buAutoNum type="arabicPeriod" startAt="6"/>
            </a:pPr>
            <a:r>
              <a:rPr lang="ru-RU" sz="2400" dirty="0" smtClean="0"/>
              <a:t>Мини-игра на создание образа «Какое насекомое я изображаю?»</a:t>
            </a:r>
          </a:p>
          <a:p>
            <a:pPr marL="457200" indent="-457200" algn="just">
              <a:buAutoNum type="arabicPeriod" startAt="6"/>
            </a:pPr>
            <a:r>
              <a:rPr lang="ru-RU" sz="2400" dirty="0" smtClean="0"/>
              <a:t>Разучивание подвижных игр « Медведь и пчелы», «День и ночь»</a:t>
            </a:r>
          </a:p>
          <a:p>
            <a:pPr marL="457200" indent="-457200" algn="just">
              <a:buAutoNum type="arabicPeriod"/>
            </a:pPr>
            <a:endParaRPr lang="ru-RU" sz="2400" dirty="0"/>
          </a:p>
          <a:p>
            <a:pPr algn="just"/>
            <a:endParaRPr lang="ru-RU" sz="2400" dirty="0" smtClean="0"/>
          </a:p>
          <a:p>
            <a:pPr algn="just"/>
            <a:endParaRPr lang="ru-RU" sz="2800" b="1" i="1" dirty="0" smtClean="0"/>
          </a:p>
          <a:p>
            <a:pPr marL="457200" indent="-457200" algn="just">
              <a:buAutoNum type="arabicPeriod"/>
            </a:pPr>
            <a:endParaRPr lang="ru-RU" sz="2400" dirty="0"/>
          </a:p>
          <a:p>
            <a:pPr marL="457200" indent="-457200" algn="just">
              <a:buAutoNum type="arabicPeriod"/>
            </a:pPr>
            <a:endParaRPr lang="ru-RU" sz="2400" dirty="0" smtClean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4227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689" y="1194619"/>
            <a:ext cx="784812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 smtClean="0"/>
          </a:p>
          <a:p>
            <a:pPr marL="457200" indent="-457200" algn="just">
              <a:buAutoNum type="arabicPeriod" startAt="11"/>
            </a:pPr>
            <a:r>
              <a:rPr lang="ru-RU" sz="2400" dirty="0" smtClean="0"/>
              <a:t> Конструирование модуля из бумаги «Насекомые».</a:t>
            </a:r>
          </a:p>
          <a:p>
            <a:pPr marL="457200" indent="-457200" algn="just">
              <a:buAutoNum type="arabicPeriod" startAt="11"/>
            </a:pPr>
            <a:r>
              <a:rPr lang="ru-RU" sz="2400" dirty="0" smtClean="0"/>
              <a:t> Отгадывание </a:t>
            </a:r>
            <a:r>
              <a:rPr lang="ru-RU" sz="2400" dirty="0"/>
              <a:t>загадок про насекомых.</a:t>
            </a:r>
          </a:p>
          <a:p>
            <a:pPr marL="457200" indent="-457200" algn="just">
              <a:buAutoNum type="arabicPeriod" startAt="11"/>
            </a:pPr>
            <a:r>
              <a:rPr lang="ru-RU" sz="2400" dirty="0" smtClean="0"/>
              <a:t> «</a:t>
            </a:r>
            <a:r>
              <a:rPr lang="ru-RU" sz="2400" dirty="0"/>
              <a:t>На лесной </a:t>
            </a:r>
            <a:r>
              <a:rPr lang="ru-RU" sz="2400" dirty="0" smtClean="0"/>
              <a:t> полянке» (</a:t>
            </a:r>
            <a:r>
              <a:rPr lang="ru-RU" sz="2400" dirty="0" err="1" smtClean="0"/>
              <a:t>пластилинография</a:t>
            </a:r>
            <a:r>
              <a:rPr lang="ru-RU" sz="2400" dirty="0" smtClean="0"/>
              <a:t>, дети)</a:t>
            </a:r>
          </a:p>
          <a:p>
            <a:pPr marL="457200" indent="-457200" algn="just">
              <a:buAutoNum type="arabicPeriod" startAt="11"/>
            </a:pPr>
            <a:r>
              <a:rPr lang="ru-RU" sz="2400" dirty="0" smtClean="0"/>
              <a:t> «Божьи коровки на лугу» (аппликация, дети)</a:t>
            </a:r>
            <a:endParaRPr lang="ru-RU" sz="2400" dirty="0"/>
          </a:p>
          <a:p>
            <a:pPr marL="457200" indent="-457200" algn="just">
              <a:buAutoNum type="arabicPeriod" startAt="11"/>
            </a:pPr>
            <a:endParaRPr lang="ru-RU" sz="2400" dirty="0"/>
          </a:p>
          <a:p>
            <a:pPr marL="457200" indent="-457200" algn="just">
              <a:buAutoNum type="arabicPeriod" startAt="11"/>
            </a:pPr>
            <a:endParaRPr lang="ru-RU" sz="2400" dirty="0" smtClean="0"/>
          </a:p>
          <a:p>
            <a:pPr marL="457200" indent="-457200" algn="just">
              <a:buAutoNum type="arabicPeriod"/>
            </a:pPr>
            <a:endParaRPr lang="ru-RU" sz="2400" dirty="0"/>
          </a:p>
          <a:p>
            <a:pPr algn="just"/>
            <a:endParaRPr lang="ru-RU" sz="2400" dirty="0" smtClean="0"/>
          </a:p>
          <a:p>
            <a:pPr algn="just"/>
            <a:endParaRPr lang="ru-RU" sz="2800" b="1" i="1" dirty="0" smtClean="0"/>
          </a:p>
          <a:p>
            <a:pPr marL="457200" indent="-457200" algn="just">
              <a:buAutoNum type="arabicPeriod"/>
            </a:pPr>
            <a:endParaRPr lang="ru-RU" sz="2400" dirty="0"/>
          </a:p>
          <a:p>
            <a:pPr marL="457200" indent="-457200" algn="just">
              <a:buAutoNum type="arabicPeriod"/>
            </a:pPr>
            <a:endParaRPr lang="ru-RU" sz="2400" dirty="0" smtClean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0946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689" y="1194619"/>
            <a:ext cx="784812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/>
          </a:p>
          <a:p>
            <a:pPr algn="just"/>
            <a:r>
              <a:rPr lang="ru-RU" sz="2800" b="1" i="1" dirty="0"/>
              <a:t>3</a:t>
            </a:r>
            <a:r>
              <a:rPr lang="ru-RU" sz="2800" b="1" i="1" dirty="0" smtClean="0"/>
              <a:t> </a:t>
            </a:r>
            <a:r>
              <a:rPr lang="ru-RU" sz="2800" b="1" i="1" dirty="0"/>
              <a:t>этап - </a:t>
            </a:r>
            <a:r>
              <a:rPr lang="ru-RU" sz="2800" b="1" i="1" dirty="0" smtClean="0"/>
              <a:t>заключительный</a:t>
            </a:r>
            <a:r>
              <a:rPr lang="ru-RU" sz="2400" dirty="0" smtClean="0"/>
              <a:t>:</a:t>
            </a:r>
          </a:p>
          <a:p>
            <a:pPr algn="just"/>
            <a:endParaRPr lang="ru-RU" sz="2400" dirty="0"/>
          </a:p>
          <a:p>
            <a:pPr marL="457200" indent="-457200" algn="just">
              <a:buAutoNum type="arabicPeriod"/>
            </a:pPr>
            <a:r>
              <a:rPr lang="ru-RU" sz="2400" dirty="0" smtClean="0"/>
              <a:t>Оформление выставки детских работ «Букашечки –</a:t>
            </a:r>
            <a:r>
              <a:rPr lang="ru-RU" sz="2400" dirty="0" err="1" smtClean="0"/>
              <a:t>таракашечки</a:t>
            </a:r>
            <a:r>
              <a:rPr lang="ru-RU" sz="2400" dirty="0" smtClean="0"/>
              <a:t>».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Проведение спектакля «Стрекоза и муравей» по басне И.А. Крылова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Оформление портфолио проекта.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Оформление презентации проекта.</a:t>
            </a:r>
          </a:p>
          <a:p>
            <a:pPr marL="457200" indent="-457200" algn="just">
              <a:buAutoNum type="arabicPeriod" startAt="11"/>
            </a:pPr>
            <a:endParaRPr lang="ru-RU" sz="2400" dirty="0"/>
          </a:p>
          <a:p>
            <a:pPr marL="457200" indent="-457200" algn="just">
              <a:buAutoNum type="arabicPeriod" startAt="11"/>
            </a:pPr>
            <a:endParaRPr lang="ru-RU" sz="2400" dirty="0" smtClean="0"/>
          </a:p>
          <a:p>
            <a:pPr marL="457200" indent="-457200" algn="just">
              <a:buAutoNum type="arabicPeriod"/>
            </a:pPr>
            <a:endParaRPr lang="ru-RU" sz="2400" dirty="0"/>
          </a:p>
          <a:p>
            <a:pPr algn="just"/>
            <a:endParaRPr lang="ru-RU" sz="2400" dirty="0" smtClean="0"/>
          </a:p>
          <a:p>
            <a:pPr algn="just"/>
            <a:endParaRPr lang="ru-RU" sz="2800" b="1" i="1" dirty="0" smtClean="0"/>
          </a:p>
          <a:p>
            <a:pPr marL="457200" indent="-457200" algn="just">
              <a:buAutoNum type="arabicPeriod"/>
            </a:pPr>
            <a:endParaRPr lang="ru-RU" sz="2400" dirty="0"/>
          </a:p>
          <a:p>
            <a:pPr marL="457200" indent="-457200" algn="just">
              <a:buAutoNum type="arabicPeriod"/>
            </a:pPr>
            <a:endParaRPr lang="ru-RU" sz="2400" dirty="0" smtClean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937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07575" y="521859"/>
            <a:ext cx="48654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Когда в душистом сосняке  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Присядешь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летом на пеньке,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Внимательно вглядись вокруг –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Ты многое заметишь, друг!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Личинку тащит муравей,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Спешит куда-то меж корней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Большие сосны. На толстый сук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Уселся золотистый жук.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Мой друг, внимательно вглядись,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Волшебную увидишь жизнь!</a:t>
            </a:r>
          </a:p>
        </p:txBody>
      </p:sp>
    </p:spTree>
    <p:extLst>
      <p:ext uri="{BB962C8B-B14F-4D97-AF65-F5344CB8AC3E}">
        <p14:creationId xmlns:p14="http://schemas.microsoft.com/office/powerpoint/2010/main" val="28365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914479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69994" y="924214"/>
            <a:ext cx="4585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Паспорт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312" y="2032868"/>
            <a:ext cx="78201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/>
              <a:t>Описание  материала</a:t>
            </a:r>
            <a:r>
              <a:rPr lang="ru-RU" sz="2800" b="1" i="1" dirty="0"/>
              <a:t>: </a:t>
            </a:r>
            <a:r>
              <a:rPr lang="ru-RU" sz="2400" dirty="0"/>
              <a:t>Проект ориентирован на изучение вопросов, связанных с разнообразием видов насекомых, образом жизни и их важнейшей роли в </a:t>
            </a:r>
            <a:r>
              <a:rPr lang="ru-RU" sz="2400" dirty="0" smtClean="0"/>
              <a:t>экологической </a:t>
            </a:r>
            <a:r>
              <a:rPr lang="ru-RU" sz="2400" dirty="0"/>
              <a:t>цепи. Знание жизни насекомых, их привычек и повадок очень полезно. Эти маленькие, беззащитные существа всегда вызывают интерес у детей. Данный проект поможет дошкольникам окунуться в интригующий и </a:t>
            </a:r>
            <a:r>
              <a:rPr lang="ru-RU" sz="2400" dirty="0" smtClean="0"/>
              <a:t>таинственный, завораживающий </a:t>
            </a:r>
            <a:r>
              <a:rPr lang="ru-RU" sz="2400" dirty="0"/>
              <a:t>мир летающих и ползающих </a:t>
            </a:r>
            <a:r>
              <a:rPr lang="ru-RU" sz="2400" dirty="0" smtClean="0"/>
              <a:t>букашек </a:t>
            </a:r>
            <a:r>
              <a:rPr lang="ru-RU" sz="2400" dirty="0"/>
              <a:t>- мир насекомых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349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5690" y="1283110"/>
            <a:ext cx="809686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/>
              <a:t>Тип проекта: </a:t>
            </a:r>
            <a:r>
              <a:rPr lang="ru-RU" sz="2400" dirty="0"/>
              <a:t>познавательный, исследовательский, творческий.</a:t>
            </a:r>
          </a:p>
          <a:p>
            <a:pPr algn="just"/>
            <a:r>
              <a:rPr lang="ru-RU" sz="2800" b="1" i="1" dirty="0"/>
              <a:t>Продолжительность проекта: </a:t>
            </a:r>
            <a:r>
              <a:rPr lang="ru-RU" sz="2400" dirty="0"/>
              <a:t>1 месяц</a:t>
            </a:r>
          </a:p>
          <a:p>
            <a:pPr algn="just"/>
            <a:r>
              <a:rPr lang="ru-RU" sz="2400" dirty="0"/>
              <a:t>(с 1 июля – 31 июля)</a:t>
            </a:r>
          </a:p>
          <a:p>
            <a:pPr algn="just"/>
            <a:r>
              <a:rPr lang="ru-RU" sz="2800" b="1" i="1" dirty="0"/>
              <a:t>Участники проекта: </a:t>
            </a:r>
            <a:r>
              <a:rPr lang="ru-RU" sz="2400" dirty="0"/>
              <a:t>дети старшей группы, воспитатель, родители </a:t>
            </a:r>
            <a:r>
              <a:rPr lang="ru-RU" sz="2400" dirty="0" smtClean="0"/>
              <a:t>воспитанников</a:t>
            </a:r>
          </a:p>
          <a:p>
            <a:pPr algn="just"/>
            <a:r>
              <a:rPr lang="ru-RU" sz="2800" b="1" i="1" dirty="0"/>
              <a:t>Актуальность проекта: </a:t>
            </a:r>
          </a:p>
          <a:p>
            <a:pPr algn="just"/>
            <a:r>
              <a:rPr lang="ru-RU" sz="2400" dirty="0"/>
              <a:t>	Большинство современных детей редко общаются с природой. Поэтому мой проект направлен на то, чтобы наши дети научились любить и беречь окружающий мир. И начать эту работу необходимо с самых маленьких обитателей нашей природы – насекомых. </a:t>
            </a:r>
            <a:endParaRPr lang="ru-RU" sz="2400" dirty="0" smtClean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709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615" y="1255594"/>
            <a:ext cx="805217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        Насекомые </a:t>
            </a:r>
            <a:r>
              <a:rPr lang="ru-RU" sz="2400" dirty="0"/>
              <a:t>привлекательны и удивительны, они малозаметны из-за своих крошечных размеров и разнообразны, наши знания о них, к сожалению, очень и очень скудны, но их влияние на нашу жизнь огромно. Остановитесь, оглянитесь вокруг. Любое насекомое, независимо от его размера и роли в природе, при внимательном изучении оказывается бесконечно интересным и занимательным. </a:t>
            </a:r>
            <a:endParaRPr lang="ru-RU" sz="2400" dirty="0" smtClean="0"/>
          </a:p>
          <a:p>
            <a:pPr algn="just"/>
            <a:r>
              <a:rPr lang="ru-RU" sz="2800" b="1" i="1" dirty="0" smtClean="0"/>
              <a:t>Цель проекта: </a:t>
            </a:r>
            <a:r>
              <a:rPr lang="ru-RU" sz="2400" dirty="0" smtClean="0"/>
              <a:t>создать условия для развития познавательных и творческих способностей в процессе реализации образовательного проекта «Удивительный мир насекомых»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534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677" y="1401097"/>
            <a:ext cx="790711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/>
              <a:t>Задачи проекта: 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Формировать у детей элементарные представления о насекомых (бабочка, муравей, жук, пчела, кузнечик и т.д.) их строении, способах передвижения, о роли насекомых в природных сообществах;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Воспитывать бережное отношение к природе;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Развивать эмоциональную отзывчивость;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Содействовать активизации совместной деятельности со сверстниками, родителями и воспитателем;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Формировать навыки исследовательской деятельности.</a:t>
            </a:r>
          </a:p>
          <a:p>
            <a:pPr marL="457200" indent="-457200" algn="just">
              <a:buAutoNum type="arabicPeriod"/>
            </a:pPr>
            <a:endParaRPr lang="ru-RU" sz="2400" dirty="0" smtClean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0151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677" y="1401097"/>
            <a:ext cx="790711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/>
              <a:t>Предполагаемый результат проекта: 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Проявление у детей ярко выраженного интереса к объектам природы - насекомым;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Умение различать и называть насекомых;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Знание о пользе и вреде, которую насекомые приносят людям и растениям;</a:t>
            </a:r>
          </a:p>
          <a:p>
            <a:pPr marL="457200" indent="-457200" algn="just">
              <a:buAutoNum type="arabicPeriod"/>
            </a:pPr>
            <a:r>
              <a:rPr lang="ru-RU" sz="2400" dirty="0"/>
              <a:t>Формирование у детей бережного отношения к природе</a:t>
            </a:r>
            <a:r>
              <a:rPr lang="ru-RU" sz="2400" dirty="0" smtClean="0"/>
              <a:t>, стремление к правильному поведению по отношению к насекомым.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Развитие у детей коммуникативных навыков, умений работать в команде.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Развитие музыкально-творческих способностей.</a:t>
            </a:r>
          </a:p>
          <a:p>
            <a:pPr algn="just"/>
            <a:endParaRPr lang="ru-RU" sz="2400" dirty="0" smtClean="0"/>
          </a:p>
          <a:p>
            <a:pPr algn="just"/>
            <a:endParaRPr lang="ru-RU" sz="2800" b="1" i="1" dirty="0" smtClean="0"/>
          </a:p>
          <a:p>
            <a:pPr marL="457200" indent="-457200" algn="just">
              <a:buAutoNum type="arabicPeriod"/>
            </a:pPr>
            <a:endParaRPr lang="ru-RU" sz="2400" dirty="0"/>
          </a:p>
          <a:p>
            <a:pPr marL="457200" indent="-457200" algn="just">
              <a:buAutoNum type="arabicPeriod"/>
            </a:pPr>
            <a:endParaRPr lang="ru-RU" sz="2400" dirty="0" smtClean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864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677" y="1401097"/>
            <a:ext cx="79071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/>
              <a:t>Форма проведения итогового мероприятия:</a:t>
            </a:r>
          </a:p>
          <a:p>
            <a:pPr algn="just"/>
            <a:r>
              <a:rPr lang="ru-RU" sz="2800" b="1" i="1" dirty="0"/>
              <a:t> </a:t>
            </a:r>
            <a:r>
              <a:rPr lang="ru-RU" sz="2800" b="1" i="1" dirty="0" smtClean="0"/>
              <a:t>      </a:t>
            </a:r>
            <a:r>
              <a:rPr lang="ru-RU" sz="2400" dirty="0" smtClean="0"/>
              <a:t>Спектакль по мотивам басни И. А. Крылова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 «Муравей и стрекоза».</a:t>
            </a:r>
          </a:p>
          <a:p>
            <a:pPr algn="just"/>
            <a:endParaRPr lang="ru-RU" sz="2400" dirty="0" smtClean="0"/>
          </a:p>
          <a:p>
            <a:pPr algn="just"/>
            <a:endParaRPr lang="ru-RU" sz="2800" b="1" i="1" dirty="0" smtClean="0"/>
          </a:p>
          <a:p>
            <a:pPr marL="457200" indent="-457200" algn="just">
              <a:buAutoNum type="arabicPeriod"/>
            </a:pPr>
            <a:endParaRPr lang="ru-RU" sz="2400" dirty="0"/>
          </a:p>
          <a:p>
            <a:pPr marL="457200" indent="-457200" algn="just">
              <a:buAutoNum type="arabicPeriod"/>
            </a:pPr>
            <a:endParaRPr lang="ru-RU" sz="2400" dirty="0" smtClean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7577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697" y="486697"/>
            <a:ext cx="790711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Этапы проекта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800" b="1" i="1" dirty="0" smtClean="0"/>
              <a:t>1 этап - подготовительный: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Разработка проекта.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Подбор методической литературы и иллюстративного материала по теме.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Изготовление презентации «Наши соседи насекомые».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Подбор игр и атрибутов для игровой деятельности.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Подбор музыкальных произведений по теме.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Составление плана основного этапа.</a:t>
            </a:r>
          </a:p>
          <a:p>
            <a:pPr algn="just"/>
            <a:endParaRPr lang="ru-RU" sz="2800" b="1" i="1" dirty="0" smtClean="0"/>
          </a:p>
          <a:p>
            <a:pPr marL="457200" indent="-457200" algn="just">
              <a:buAutoNum type="arabicPeriod"/>
            </a:pPr>
            <a:endParaRPr lang="ru-RU" sz="2400" dirty="0"/>
          </a:p>
          <a:p>
            <a:pPr marL="457200" indent="-457200" algn="just">
              <a:buAutoNum type="arabicPeriod"/>
            </a:pPr>
            <a:endParaRPr lang="ru-RU" sz="2400" dirty="0" smtClean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890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686</Words>
  <Application>Microsoft Office PowerPoint</Application>
  <PresentationFormat>Экран (4:3)</PresentationFormat>
  <Paragraphs>108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Aparajita</vt:lpstr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30</cp:revision>
  <cp:lastPrinted>2015-08-06T01:25:36Z</cp:lastPrinted>
  <dcterms:created xsi:type="dcterms:W3CDTF">2015-07-24T01:11:58Z</dcterms:created>
  <dcterms:modified xsi:type="dcterms:W3CDTF">2015-08-29T18:00:31Z</dcterms:modified>
</cp:coreProperties>
</file>