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7" r:id="rId8"/>
    <p:sldId id="266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4660"/>
  </p:normalViewPr>
  <p:slideViewPr>
    <p:cSldViewPr>
      <p:cViewPr varScale="1">
        <p:scale>
          <a:sx n="65" d="100"/>
          <a:sy n="65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A52260-B086-4174-BE1A-91853C9BD7F5}" type="datetimeFigureOut">
              <a:rPr lang="ru-RU" smtClean="0"/>
              <a:pPr/>
              <a:t>05.06.2015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4D2EAB-7A31-48C4-9ACB-9BB3234BA34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85728"/>
            <a:ext cx="7629524" cy="40719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Духовно-нравственное воспитание младших школьников в рамках школьной программы внеурочной деятельности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929198"/>
            <a:ext cx="5857916" cy="1500198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Выполнила учитель начальных классов</a:t>
            </a:r>
          </a:p>
          <a:p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средней общеобразовательной  </a:t>
            </a:r>
            <a:r>
              <a:rPr lang="ru-RU" sz="2000" dirty="0" smtClean="0">
                <a:solidFill>
                  <a:schemeClr val="accent1"/>
                </a:solidFill>
              </a:rPr>
              <a:t>школы </a:t>
            </a:r>
            <a:r>
              <a:rPr lang="ru-RU" sz="2000" dirty="0" smtClean="0">
                <a:solidFill>
                  <a:schemeClr val="accent1"/>
                </a:solidFill>
              </a:rPr>
              <a:t>№ </a:t>
            </a:r>
            <a:r>
              <a:rPr lang="ru-RU" sz="2000" dirty="0" smtClean="0">
                <a:solidFill>
                  <a:schemeClr val="accent1"/>
                </a:solidFill>
              </a:rPr>
              <a:t>320 Приморского района  </a:t>
            </a:r>
            <a:endParaRPr lang="ru-RU" sz="2000" dirty="0" smtClean="0">
              <a:solidFill>
                <a:schemeClr val="accent1"/>
              </a:solidFill>
            </a:endParaRPr>
          </a:p>
          <a:p>
            <a:r>
              <a:rPr lang="ru-RU" sz="2000" dirty="0" smtClean="0">
                <a:solidFill>
                  <a:schemeClr val="accent1"/>
                </a:solidFill>
              </a:rPr>
              <a:t>г. Санкт-Петербурга </a:t>
            </a:r>
          </a:p>
          <a:p>
            <a:r>
              <a:rPr lang="ru-RU" sz="2000" dirty="0" err="1" smtClean="0">
                <a:solidFill>
                  <a:schemeClr val="accent1"/>
                </a:solidFill>
              </a:rPr>
              <a:t>Хабирова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Гульнара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err="1" smtClean="0">
                <a:solidFill>
                  <a:schemeClr val="accent1"/>
                </a:solidFill>
              </a:rPr>
              <a:t>Раилевна</a:t>
            </a:r>
            <a:endParaRPr lang="ru-RU" sz="2000" dirty="0" smtClean="0">
              <a:solidFill>
                <a:schemeClr val="accent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58204" cy="534036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        В современной жизни  наше общество нуждается в воспитательных, образованных, нравственных, творческих гражданах  России, осознающих ответственность за себя, своих близких, свою страну.  Ребенок младшего школьного возраста наиболее восприимчив к духовно- нравственному развитию и воспитанию. Поэтому основная роль в этом процессе отводится начальной школе.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      Духовно-нравственное воспитание предполагает становление отношений ребенка к Родине, коллективу, людям, труду, к своим обязанностям, к самому себе, развитие качеств: патриотизма, толерантности, товарищества, уважения к людям.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428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58204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Все это учитывается </a:t>
            </a:r>
            <a:r>
              <a:rPr lang="ru-RU" dirty="0"/>
              <a:t> </a:t>
            </a:r>
            <a:r>
              <a:rPr lang="ru-RU" dirty="0" smtClean="0"/>
              <a:t>в федеральных государственных стандартах общего образования, а именно в «Концепции духовно-нравственного развития и воспитания личности гражданина России» «Важнейшей </a:t>
            </a:r>
            <a:r>
              <a:rPr lang="ru-RU" b="1" dirty="0" smtClean="0"/>
              <a:t>целью </a:t>
            </a:r>
            <a:r>
              <a:rPr lang="ru-RU" dirty="0" smtClean="0"/>
              <a:t>современного отечественного образования и одной из приоритетных задач общества и государства является воспитание, социально- педагогическая поддержка становления и развития высоконравственного, ответственного, творческого, инициативного, компетентного гражданина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58204" cy="401161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sz="3600" dirty="0" smtClean="0">
                <a:solidFill>
                  <a:schemeClr val="tx1"/>
                </a:solidFill>
              </a:rPr>
              <a:t>Внедрение Федерального государственного стандарта  образования предусматривает использование системно-деятельностного подхода и </a:t>
            </a:r>
            <a:r>
              <a:rPr lang="ru-RU" sz="3600" dirty="0" err="1" smtClean="0">
                <a:solidFill>
                  <a:schemeClr val="tx1"/>
                </a:solidFill>
              </a:rPr>
              <a:t>личностно-орентированных</a:t>
            </a:r>
            <a:r>
              <a:rPr lang="ru-RU" sz="3600" dirty="0" smtClean="0">
                <a:solidFill>
                  <a:schemeClr val="tx1"/>
                </a:solidFill>
              </a:rPr>
              <a:t> технологий обучения. Всё это помогает на уроках формировать гражданскую позицию младших школьников. Помимо уроков широко в школах широко используется и внеурочная деятельность.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301038" cy="5786478"/>
          </a:xfrm>
        </p:spPr>
        <p:txBody>
          <a:bodyPr>
            <a:noAutofit/>
          </a:bodyPr>
          <a:lstStyle/>
          <a:p>
            <a:pPr algn="l"/>
            <a:r>
              <a:rPr lang="ru-RU" sz="3200" b="0" dirty="0" err="1" smtClean="0">
                <a:solidFill>
                  <a:srgbClr val="C00000"/>
                </a:solidFill>
              </a:rPr>
              <a:t>Внеучебная</a:t>
            </a:r>
            <a:r>
              <a:rPr lang="ru-RU" sz="3200" b="0" dirty="0" smtClean="0">
                <a:solidFill>
                  <a:srgbClr val="C00000"/>
                </a:solidFill>
              </a:rPr>
              <a:t>  деятельность школьников </a:t>
            </a:r>
            <a:r>
              <a:rPr lang="ru-RU" sz="3200" b="0" dirty="0" smtClean="0">
                <a:solidFill>
                  <a:schemeClr val="tx1"/>
                </a:solidFill>
              </a:rPr>
              <a:t>–  это </a:t>
            </a:r>
            <a:r>
              <a:rPr lang="ru-RU" sz="3200" b="0" dirty="0" smtClean="0">
                <a:solidFill>
                  <a:schemeClr val="tx1"/>
                </a:solidFill>
                <a:latin typeface="+mn-lt"/>
              </a:rPr>
              <a:t>виды </a:t>
            </a:r>
            <a:r>
              <a:rPr lang="ru-RU" sz="3200" b="0" dirty="0">
                <a:solidFill>
                  <a:schemeClr val="tx1"/>
                </a:solidFill>
                <a:latin typeface="+mn-lt"/>
              </a:rPr>
              <a:t>деятельности школьников (кроме учебной), в которых возможно и целесообразно решение задач их воспитания и социализации – это неотъемлемая часть образовательного процесса в школе. Она способствует реализации требований федеральных образовательных стандартов общего образования. Её преимущества: предоставление учащимся возможности широкого спектра занятий, направленных на развитие школьника.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50112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Цель </a:t>
            </a:r>
            <a:r>
              <a:rPr lang="ru-RU" sz="3200" b="1" i="1" dirty="0" smtClean="0"/>
              <a:t>:</a:t>
            </a:r>
            <a:endParaRPr lang="ru-RU" sz="3200" dirty="0" smtClean="0"/>
          </a:p>
          <a:p>
            <a:pPr lvl="0" algn="just">
              <a:buFont typeface="Wingdings" pitchFamily="2" charset="2"/>
              <a:buChar char="ü"/>
            </a:pPr>
            <a:r>
              <a:rPr lang="ru-RU" sz="3200" dirty="0" smtClean="0"/>
              <a:t>создание условий для развития  личности, для вхождения её в гражданское правовое общество через становление отношений к миру и к себе в нём.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3200" dirty="0" smtClean="0"/>
              <a:t>Формирование коммуникативного и эстетического потенциалов школьника.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3200" dirty="0" smtClean="0"/>
              <a:t>Гармоничное духовно-нравственное  развитие личности школьника и привитие ему основополагающих    жизненных принципов на основе гражданско-патриотических, этических и культурно-исторических традиций нашей большой и малой Родины.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5940444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>
                <a:solidFill>
                  <a:schemeClr val="tx1"/>
                </a:solidFill>
                <a:latin typeface="+mn-lt"/>
              </a:rPr>
              <a:t>    Программа </a:t>
            </a:r>
            <a:r>
              <a:rPr lang="ru-RU" sz="3200" dirty="0">
                <a:solidFill>
                  <a:schemeClr val="tx1"/>
                </a:solidFill>
                <a:latin typeface="+mn-lt"/>
              </a:rPr>
              <a:t>духовно-нравственного развития и воспитания включает в себя </a:t>
            </a:r>
            <a:r>
              <a:rPr lang="ru-RU" sz="3100" dirty="0" smtClean="0">
                <a:solidFill>
                  <a:schemeClr val="tx1"/>
                </a:solidFill>
                <a:latin typeface="+mn-lt"/>
              </a:rPr>
              <a:t>пять </a:t>
            </a:r>
            <a:r>
              <a:rPr lang="ru-RU" sz="3100" dirty="0">
                <a:solidFill>
                  <a:schemeClr val="tx1"/>
                </a:solidFill>
                <a:effectLst/>
                <a:latin typeface="+mn-lt"/>
              </a:rPr>
              <a:t>направлений</a:t>
            </a:r>
            <a:r>
              <a:rPr lang="ru-RU" sz="3100" dirty="0">
                <a:solidFill>
                  <a:schemeClr val="tx1"/>
                </a:solidFill>
                <a:latin typeface="+mn-lt"/>
              </a:rPr>
              <a:t>.</a:t>
            </a:r>
            <a:r>
              <a:rPr lang="ru-RU" sz="27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+mn-lt"/>
              </a:rPr>
            </a:br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«</a:t>
            </a:r>
            <a:r>
              <a:rPr lang="ru-RU" sz="2700" dirty="0">
                <a:solidFill>
                  <a:srgbClr val="C00000"/>
                </a:solidFill>
                <a:latin typeface="+mn-lt"/>
              </a:rPr>
              <a:t>Я – </a:t>
            </a:r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гражданин России</a:t>
            </a:r>
            <a:r>
              <a:rPr lang="ru-RU" sz="2700" dirty="0" smtClean="0">
                <a:solidFill>
                  <a:schemeClr val="tx1"/>
                </a:solidFill>
                <a:latin typeface="+mn-lt"/>
              </a:rPr>
              <a:t>» </a:t>
            </a:r>
            <a:r>
              <a:rPr lang="ru-RU" sz="2700" dirty="0">
                <a:solidFill>
                  <a:schemeClr val="tx1"/>
                </a:solidFill>
                <a:latin typeface="+mn-lt"/>
              </a:rPr>
              <a:t>(Воспитание гражданственности, патриотизма</a:t>
            </a:r>
            <a:r>
              <a:rPr lang="ru-RU" sz="2700" dirty="0" smtClean="0">
                <a:solidFill>
                  <a:schemeClr val="tx1"/>
                </a:solidFill>
                <a:latin typeface="+mn-lt"/>
              </a:rPr>
              <a:t>)</a:t>
            </a:r>
            <a:r>
              <a:rPr lang="ru-RU" sz="2700" dirty="0">
                <a:solidFill>
                  <a:schemeClr val="tx1"/>
                </a:solidFill>
                <a:latin typeface="+mn-lt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+mn-lt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«Где труд, там и счастье» </a:t>
            </a:r>
            <a:r>
              <a:rPr lang="ru-RU" sz="2700" dirty="0">
                <a:solidFill>
                  <a:schemeClr val="tx1"/>
                </a:solidFill>
                <a:latin typeface="+mn-lt"/>
              </a:rPr>
              <a:t>(Воспитание трудолюбия, творческого отношения к труду)</a:t>
            </a:r>
            <a:br>
              <a:rPr lang="ru-RU" sz="2700" dirty="0">
                <a:solidFill>
                  <a:schemeClr val="tx1"/>
                </a:solidFill>
                <a:latin typeface="+mn-lt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«Я и мое здоровье»</a:t>
            </a:r>
            <a:r>
              <a:rPr lang="ru-RU" sz="2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+mn-lt"/>
              </a:rPr>
              <a:t>(Формирование ценностного отношения к здоровью  и </a:t>
            </a:r>
            <a:r>
              <a:rPr lang="ru-RU" sz="2700" b="0" dirty="0">
                <a:solidFill>
                  <a:schemeClr val="tx1"/>
                </a:solidFill>
                <a:latin typeface="+mn-lt"/>
              </a:rPr>
              <a:t>здоровому</a:t>
            </a:r>
            <a:r>
              <a:rPr lang="ru-RU" sz="2700" dirty="0">
                <a:solidFill>
                  <a:schemeClr val="tx1"/>
                </a:solidFill>
                <a:latin typeface="+mn-lt"/>
              </a:rPr>
              <a:t> образу жизни)</a:t>
            </a:r>
            <a:br>
              <a:rPr lang="ru-RU" sz="2700" dirty="0">
                <a:solidFill>
                  <a:schemeClr val="tx1"/>
                </a:solidFill>
                <a:latin typeface="+mn-lt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700" dirty="0" smtClean="0">
                <a:solidFill>
                  <a:srgbClr val="C00000"/>
                </a:solidFill>
                <a:latin typeface="+mn-lt"/>
              </a:rPr>
              <a:t>«Природа – наш дом» </a:t>
            </a:r>
            <a:r>
              <a:rPr lang="ru-RU" sz="2700" dirty="0" smtClean="0">
                <a:solidFill>
                  <a:schemeClr val="tx1"/>
                </a:solidFill>
                <a:latin typeface="+mn-lt"/>
              </a:rPr>
              <a:t>(Воспитание ценностного отношения к природе, окружающей среде)</a:t>
            </a:r>
            <a:br>
              <a:rPr lang="ru-RU" sz="2700" dirty="0" smtClean="0">
                <a:solidFill>
                  <a:schemeClr val="tx1"/>
                </a:solidFill>
                <a:latin typeface="+mn-lt"/>
              </a:rPr>
            </a:br>
            <a:r>
              <a:rPr lang="ru-RU" sz="2700" b="1" dirty="0" smtClean="0">
                <a:solidFill>
                  <a:srgbClr val="C00000"/>
                </a:solidFill>
                <a:latin typeface="+mn-lt"/>
              </a:rPr>
              <a:t>«Мой родной дом»  </a:t>
            </a:r>
            <a:r>
              <a:rPr lang="ru-RU" sz="2700" dirty="0" smtClean="0">
                <a:solidFill>
                  <a:schemeClr val="tx1"/>
                </a:solidFill>
                <a:latin typeface="+mn-lt"/>
              </a:rPr>
              <a:t>(воспитание уважительного отношения к близким, семейным ценностям)</a:t>
            </a:r>
            <a:r>
              <a:rPr lang="ru-RU" sz="3200" dirty="0">
                <a:latin typeface="+mn-lt"/>
              </a:rPr>
              <a:t/>
            </a:r>
            <a:br>
              <a:rPr lang="ru-RU" sz="3200" dirty="0">
                <a:latin typeface="+mn-lt"/>
              </a:rPr>
            </a:br>
            <a:endParaRPr lang="ru-RU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Формы работы с детьми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индивидуальные, групповые занятия, беседы, игры нравственного и духовного содержания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творческая художественная деятельность детей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проведение праздников и мероприятий</a:t>
            </a:r>
            <a:br>
              <a:rPr lang="ru-RU" dirty="0" smtClean="0"/>
            </a:br>
            <a:r>
              <a:rPr lang="ru-RU" dirty="0" smtClean="0"/>
              <a:t>использование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технологий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исследовательская деятельность учащихся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экскурсии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организация выставок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279</TotalTime>
  <Words>330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Духовно-нравственное воспитание младших школьников в рамках школьной программы внеурочной деятельности</vt:lpstr>
      <vt:lpstr>Слайд 2</vt:lpstr>
      <vt:lpstr>Слайд 3</vt:lpstr>
      <vt:lpstr>  </vt:lpstr>
      <vt:lpstr>    Внедрение Федерального государственного стандарта  образования предусматривает использование системно-деятельностного подхода и личностно-орентированных технологий обучения. Всё это помогает на уроках формировать гражданскую позицию младших школьников. Помимо уроков широко в школах широко используется и внеурочная деятельность.</vt:lpstr>
      <vt:lpstr>Внеучебная  деятельность школьников –  это виды деятельности школьников (кроме учебной), в которых возможно и целесообразно решение задач их воспитания и социализации – это неотъемлемая часть образовательного процесса в школе. Она способствует реализации требований федеральных образовательных стандартов общего образования. Её преимущества: предоставление учащимся возможности широкого спектра занятий, направленных на развитие школьника. </vt:lpstr>
      <vt:lpstr>Слайд 7</vt:lpstr>
      <vt:lpstr>    Программа духовно-нравственного развития и воспитания включает в себя пять направлений. «Я – гражданин России» (Воспитание гражданственности, патриотизма)  «Где труд, там и счастье» (Воспитание трудолюбия, творческого отношения к труду)  «Я и мое здоровье» (Формирование ценностного отношения к здоровью  и здоровому образу жизни)  «Природа – наш дом» (Воспитание ценностного отношения к природе, окружающей среде) «Мой родной дом»  (воспитание уважительного отношения к близким, семейным ценностям) </vt:lpstr>
      <vt:lpstr> Формы работы с детьми</vt:lpstr>
    </vt:vector>
  </TitlesOfParts>
  <Company>Школа 320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воспитание младших школьников в рамках школьной программы внеурочной деятельности</dc:title>
  <dc:creator>Лютина Н.В.</dc:creator>
  <cp:lastModifiedBy>Лютина Н.В.</cp:lastModifiedBy>
  <cp:revision>44</cp:revision>
  <dcterms:created xsi:type="dcterms:W3CDTF">2015-02-06T08:24:44Z</dcterms:created>
  <dcterms:modified xsi:type="dcterms:W3CDTF">2015-06-05T08:54:07Z</dcterms:modified>
</cp:coreProperties>
</file>