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310" r:id="rId3"/>
    <p:sldId id="303" r:id="rId4"/>
    <p:sldId id="304" r:id="rId5"/>
    <p:sldId id="276" r:id="rId6"/>
    <p:sldId id="257" r:id="rId7"/>
    <p:sldId id="280" r:id="rId8"/>
    <p:sldId id="278" r:id="rId9"/>
    <p:sldId id="259" r:id="rId10"/>
    <p:sldId id="289" r:id="rId11"/>
    <p:sldId id="283" r:id="rId12"/>
    <p:sldId id="261" r:id="rId13"/>
    <p:sldId id="291" r:id="rId14"/>
    <p:sldId id="285" r:id="rId15"/>
    <p:sldId id="263" r:id="rId16"/>
    <p:sldId id="292" r:id="rId17"/>
    <p:sldId id="288" r:id="rId18"/>
    <p:sldId id="306" r:id="rId19"/>
    <p:sldId id="308" r:id="rId20"/>
    <p:sldId id="307" r:id="rId21"/>
    <p:sldId id="262" r:id="rId22"/>
    <p:sldId id="296" r:id="rId23"/>
    <p:sldId id="297" r:id="rId24"/>
    <p:sldId id="295" r:id="rId25"/>
    <p:sldId id="294" r:id="rId26"/>
    <p:sldId id="287" r:id="rId27"/>
    <p:sldId id="298" r:id="rId28"/>
    <p:sldId id="311" r:id="rId29"/>
    <p:sldId id="302" r:id="rId30"/>
    <p:sldId id="309" r:id="rId31"/>
    <p:sldId id="31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8;&#1091;&#1089;&#1089;%20&#1085;&#1072;&#1088;%20&#1080;&#1085;&#1089;&#1090;&#1088;.wma" TargetMode="External"/><Relationship Id="rId6" Type="http://schemas.openxmlformats.org/officeDocument/2006/relationships/slide" Target="slide15.xml"/><Relationship Id="rId5" Type="http://schemas.openxmlformats.org/officeDocument/2006/relationships/image" Target="../media/image20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8;&#1091;&#1089;&#1089;%20&#1085;&#1072;&#1088;%20&#1080;&#1085;&#1089;&#1090;&#1088;.wma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10.png"/><Relationship Id="rId5" Type="http://schemas.openxmlformats.org/officeDocument/2006/relationships/slide" Target="slide17.xml"/><Relationship Id="rId10" Type="http://schemas.openxmlformats.org/officeDocument/2006/relationships/slide" Target="slide18.xml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6;&#1088;&#1082;&#1077;&#1089;&#1090;&#1088;.wma" TargetMode="External"/><Relationship Id="rId6" Type="http://schemas.openxmlformats.org/officeDocument/2006/relationships/image" Target="../media/image27.jpeg"/><Relationship Id="rId5" Type="http://schemas.openxmlformats.org/officeDocument/2006/relationships/slide" Target="slide20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90;&#1072;&#1085;&#1077;&#1094;.wma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8;&#1091;&#1089;%20&#1093;&#1086;&#1088;&#1086;&#1074;&#1086;&#1076;.wma" TargetMode="External"/><Relationship Id="rId6" Type="http://schemas.openxmlformats.org/officeDocument/2006/relationships/slide" Target="slide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9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2;&#1086;&#1089;&#1090;&#1102;&#1084;.wma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file:///F:\&#1080;&#1085;&#1090;&#1077;&#1088;%20&#1080;&#1075;&#1088;&#1072;%20&#1085;&#1072;&#1088;%20&#1084;&#1086;&#1090;&#1080;&#1074;&#1099;\&#1088;&#1091;&#1089;%20&#1087;&#1083;&#1103;&#1089;.wma" TargetMode="External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audio" Target="file:///C:\Users\&#1087;&#1082;\Desktop\&#1076;&#1080;&#1089;&#1082;&#1080;%20&#1087;&#1086;%20&#1075;&#1088;&#1091;&#1087;&#1087;&#1072;&#1084;\&#1084;&#1083;&#1072;&#1076;&#1096;&#1072;&#1103;%20&#8470;1\13%2013%20&#1044;&#1086;&#1088;&#1086;&#1078;&#1082;&#1072;%2013.wma" TargetMode="External"/><Relationship Id="rId1" Type="http://schemas.openxmlformats.org/officeDocument/2006/relationships/audio" Target="file:///C:\Users\&#1087;&#1082;\Desktop\&#1076;&#1080;&#1089;&#1082;&#1080;%20&#1087;&#1086;%20&#1075;&#1088;&#1091;&#1087;&#1087;&#1072;&#1084;\&#1089;&#1090;&#1072;&#1088;&#1096;&#1080;&#1077;\&#1089;&#1090;&#1072;&#1088;&#1096;%20&#8470;2\21%2021%2021%20&#1044;&#1086;&#1088;&#1086;&#1078;&#1082;&#1072;%2021.wma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8;&#1091;&#1089;&#1089;%20&#1085;&#1072;&#1088;%20&#1080;&#1085;&#1089;&#1090;&#1088;.wma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7;&#1086;&#1076;.wma" TargetMode="Externa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8;%20&#1080;&#1075;&#1088;&#1072;%20&#1085;&#1072;&#1088;%20&#1084;&#1086;&#1090;&#1080;&#1074;&#1099;\&#1088;&#1091;&#1089;&#1089;%20&#1085;&#1072;&#1088;%20&#1080;&#1085;&#1089;&#1090;&#1088;.wma" TargetMode="External"/><Relationship Id="rId6" Type="http://schemas.openxmlformats.org/officeDocument/2006/relationships/slide" Target="slide12.xml"/><Relationship Id="rId5" Type="http://schemas.openxmlformats.org/officeDocument/2006/relationships/image" Target="../media/image17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900" y="980728"/>
            <a:ext cx="3743052" cy="552068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1556792"/>
            <a:ext cx="3994795" cy="4248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Музыкальный руководитель МБОУ «СОШ №6», дошкольные группы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2 квалификационная категория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956376" y="6237312"/>
            <a:ext cx="1187624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я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564904"/>
            <a:ext cx="3419872" cy="3730770"/>
          </a:xfrm>
          <a:prstGeom prst="rect">
            <a:avLst/>
          </a:prstGeom>
        </p:spPr>
      </p:pic>
      <p:pic>
        <p:nvPicPr>
          <p:cNvPr id="2" name="Рисунок 1" descr="гармонь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4444">
            <a:off x="851891" y="2618955"/>
            <a:ext cx="4729137" cy="3837137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усс нар инст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тавры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0648"/>
            <a:ext cx="3810000" cy="3810000"/>
          </a:xfrm>
          <a:prstGeom prst="rect">
            <a:avLst/>
          </a:prstGeom>
        </p:spPr>
      </p:pic>
      <p:pic>
        <p:nvPicPr>
          <p:cNvPr id="2" name="Рисунок 1" descr="бубен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32856"/>
            <a:ext cx="2933700" cy="3517900"/>
          </a:xfrm>
          <a:prstGeom prst="rect">
            <a:avLst/>
          </a:prstGeom>
        </p:spPr>
      </p:pic>
      <p:pic>
        <p:nvPicPr>
          <p:cNvPr id="4" name="Рисунок 3" descr="ложки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9" y="3905608"/>
            <a:ext cx="2674268" cy="2952392"/>
          </a:xfrm>
          <a:prstGeom prst="rect">
            <a:avLst/>
          </a:prstGeom>
        </p:spPr>
      </p:pic>
      <p:pic>
        <p:nvPicPr>
          <p:cNvPr id="5" name="Рисунок 4" descr="маракас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b="12030"/>
          <a:stretch>
            <a:fillRect/>
          </a:stretch>
        </p:blipFill>
        <p:spPr>
          <a:xfrm rot="21033714">
            <a:off x="6074871" y="1208740"/>
            <a:ext cx="2935492" cy="1872208"/>
          </a:xfrm>
          <a:prstGeom prst="rect">
            <a:avLst/>
          </a:prstGeom>
        </p:spPr>
      </p:pic>
      <p:pic>
        <p:nvPicPr>
          <p:cNvPr id="6" name="Рисунок 5" descr="трещотк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86685" y="3933056"/>
            <a:ext cx="2957315" cy="196365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10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усс нар инст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ф орк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40849"/>
          <a:stretch>
            <a:fillRect/>
          </a:stretch>
        </p:blipFill>
        <p:spPr>
          <a:xfrm>
            <a:off x="1547664" y="3789040"/>
            <a:ext cx="7325320" cy="278549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Рисунок 2" descr="рус орк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t="17053"/>
          <a:stretch>
            <a:fillRect/>
          </a:stretch>
        </p:blipFill>
        <p:spPr>
          <a:xfrm>
            <a:off x="179512" y="332656"/>
            <a:ext cx="6105599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ркест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SAD_RABOTA\sad_rabota\PHOTOS_PRASDNIKI\0_15167_a883435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16446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SAD_RABOTA\sad_rabota\PHOTOS_PRASDNIKI\0_15151_ac9964c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3878263"/>
            <a:ext cx="20383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SAD_RABOTA\sad_rabota\PHOTOS_PRASDNIKI\0_15163_e096d4a8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4340225"/>
            <a:ext cx="208121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4000500" y="142875"/>
            <a:ext cx="5143500" cy="3286125"/>
          </a:xfrm>
          <a:prstGeom prst="cloudCallout">
            <a:avLst>
              <a:gd name="adj1" fmla="val -51674"/>
              <a:gd name="adj2" fmla="val 486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53752" y="476672"/>
            <a:ext cx="32626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 smtClean="0">
                <a:solidFill>
                  <a:schemeClr val="accent1"/>
                </a:solidFill>
              </a:rPr>
              <a:t>Детская электронная игра СО ЗВУКОМ! для детей старшего дошкольного возраста</a:t>
            </a:r>
          </a:p>
          <a:p>
            <a:pPr algn="ctr">
              <a:defRPr/>
            </a:pPr>
            <a:r>
              <a:rPr lang="ru-RU" sz="4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Народные </a:t>
            </a:r>
          </a:p>
          <a:p>
            <a:pPr algn="ctr">
              <a:defRPr/>
            </a:pPr>
            <a:r>
              <a:rPr lang="ru-RU" sz="4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мотивы</a:t>
            </a:r>
            <a:endParaRPr lang="ru-RU" sz="4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5" name="Picture 5" descr="D:\SAD_RABOTA\sad_rabota\PHOTOS_PRASDNIKI\0_1514d_5b04d1c1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2390775"/>
            <a:ext cx="192881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ус танец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514599"/>
            <a:ext cx="4500704" cy="4232637"/>
          </a:xfrm>
          <a:prstGeom prst="rect">
            <a:avLst/>
          </a:prstGeom>
        </p:spPr>
      </p:pic>
      <p:pic>
        <p:nvPicPr>
          <p:cNvPr id="3" name="Рисунок 2" descr="валь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3786195" cy="2524129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танец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овод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8806"/>
          <a:stretch>
            <a:fillRect/>
          </a:stretch>
        </p:blipFill>
        <p:spPr>
          <a:xfrm>
            <a:off x="179512" y="3573016"/>
            <a:ext cx="5715000" cy="3108970"/>
          </a:xfrm>
          <a:prstGeom prst="rect">
            <a:avLst/>
          </a:prstGeom>
        </p:spPr>
      </p:pic>
      <p:pic>
        <p:nvPicPr>
          <p:cNvPr id="3" name="Рисунок 2" descr="р танчик.jpg"/>
          <p:cNvPicPr>
            <a:picLocks noChangeAspect="1"/>
          </p:cNvPicPr>
          <p:nvPr/>
        </p:nvPicPr>
        <p:blipFill>
          <a:blip r:embed="rId5" cstate="print"/>
          <a:srcRect l="6808" t="3911" r="3322" b="4187"/>
          <a:stretch>
            <a:fillRect/>
          </a:stretch>
        </p:blipFill>
        <p:spPr>
          <a:xfrm>
            <a:off x="3995936" y="188640"/>
            <a:ext cx="4752528" cy="338437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ус хоров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4788024" y="3645024"/>
            <a:ext cx="216024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уж р кост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6BA2E5"/>
              </a:clrFrom>
              <a:clrTo>
                <a:srgbClr val="6BA2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86930"/>
            <a:ext cx="2475832" cy="4671070"/>
          </a:xfrm>
          <a:prstGeom prst="rect">
            <a:avLst/>
          </a:prstGeom>
        </p:spPr>
      </p:pic>
      <p:pic>
        <p:nvPicPr>
          <p:cNvPr id="4" name="Рисунок 3" descr="кост рус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b="8253"/>
          <a:stretch>
            <a:fillRect/>
          </a:stretch>
        </p:blipFill>
        <p:spPr>
          <a:xfrm>
            <a:off x="1835696" y="2996952"/>
            <a:ext cx="2654424" cy="3634784"/>
          </a:xfrm>
          <a:prstGeom prst="rect">
            <a:avLst/>
          </a:prstGeom>
        </p:spPr>
      </p:pic>
      <p:pic>
        <p:nvPicPr>
          <p:cNvPr id="6" name="Рисунок 5" descr="татарск кос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48680"/>
            <a:ext cx="3107800" cy="397275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костюм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4788024" y="3645024"/>
            <a:ext cx="216024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еменовская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16018" t="4793" r="21364" b="4557"/>
          <a:stretch>
            <a:fillRect/>
          </a:stretch>
        </p:blipFill>
        <p:spPr>
          <a:xfrm>
            <a:off x="827584" y="404664"/>
            <a:ext cx="3168351" cy="6115655"/>
          </a:xfrm>
          <a:prstGeom prst="rect">
            <a:avLst/>
          </a:prstGeom>
        </p:spPr>
      </p:pic>
      <p:pic>
        <p:nvPicPr>
          <p:cNvPr id="4" name="Рисунок 3" descr="куколка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25796" t="2390" r="16747" b="2007"/>
          <a:stretch>
            <a:fillRect/>
          </a:stretch>
        </p:blipFill>
        <p:spPr>
          <a:xfrm>
            <a:off x="5292080" y="548680"/>
            <a:ext cx="2592288" cy="576064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9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21 21 21 Дорожка 2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275856" y="1844824"/>
            <a:ext cx="304800" cy="304800"/>
          </a:xfrm>
          <a:prstGeom prst="rect">
            <a:avLst/>
          </a:prstGeom>
        </p:spPr>
      </p:pic>
      <p:pic>
        <p:nvPicPr>
          <p:cNvPr id="7" name="13 13 Дорожка 1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5436096" y="2204864"/>
            <a:ext cx="304800" cy="304800"/>
          </a:xfrm>
          <a:prstGeom prst="rect">
            <a:avLst/>
          </a:prstGeom>
        </p:spPr>
      </p:pic>
      <p:pic>
        <p:nvPicPr>
          <p:cNvPr id="9" name="рус пляс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53955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4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SAD_RABOTA\sad_rabota\PHOTOS_PRASDNIKI\0_15167_a8834352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16446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SAD_RABOTA\sad_rabota\PHOTOS_PRASDNIKI\0_15151_ac9964c2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5650" y="3878263"/>
            <a:ext cx="20383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SAD_RABOTA\sad_rabota\PHOTOS_PRASDNIKI\0_15163_e096d4a8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4340225"/>
            <a:ext cx="208121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4000500" y="142875"/>
            <a:ext cx="5143500" cy="3286125"/>
          </a:xfrm>
          <a:prstGeom prst="cloudCallout">
            <a:avLst>
              <a:gd name="adj1" fmla="val -51674"/>
              <a:gd name="adj2" fmla="val 486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857232"/>
            <a:ext cx="407073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Ты молодец! 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Справился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заданиями!</a:t>
            </a:r>
          </a:p>
        </p:txBody>
      </p:sp>
      <p:pic>
        <p:nvPicPr>
          <p:cNvPr id="17415" name="Picture 5" descr="D:\SAD_RABOTA\sad_rabota\PHOTOS_PRASDNIKI\0_1514d_5b04d1c1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2390775"/>
            <a:ext cx="192881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1762.WAV">
            <a:hlinkClick r:id="" action="ppaction://media"/>
          </p:cNvPr>
          <p:cNvPicPr>
            <a:picLocks noRot="1" noChangeAspect="1"/>
          </p:cNvPicPr>
          <p:nvPr>
            <a:wavAudioFile r:embed="rId1" name="~PP1762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5831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272808" cy="53245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Приобщение детей к корням народной культуры</a:t>
            </a:r>
            <a:endParaRPr lang="ru-RU" sz="22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Закрепить знания детей: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 инструментах (названия, группа)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 оркестрах (русский народный и симфонический)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 жанрах русского народного танца (хоровод, плясовая)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 жанрах русской народной песни (колыбельная, хороводная)</a:t>
            </a:r>
          </a:p>
          <a:p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Учить самостоятельно определять и отличать: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русские народные инструменты от симфонических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русский народный костюм от костюмов других народов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Расширять музыкальные представления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Развивать музыкальную память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Развивать эмоциональную отзывчивость детей на русские народные песни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звук 7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4572000" y="4941168"/>
            <a:ext cx="432048" cy="28803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4-004-Domr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0237" t="28798" r="20076" b="17145"/>
          <a:stretch>
            <a:fillRect/>
          </a:stretch>
        </p:blipFill>
        <p:spPr>
          <a:xfrm rot="949525">
            <a:off x="1883471" y="1126752"/>
            <a:ext cx="2657456" cy="54726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Рисунок 3" descr="скрипк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r="36367"/>
          <a:stretch>
            <a:fillRect/>
          </a:stretch>
        </p:blipFill>
        <p:spPr>
          <a:xfrm rot="21106138">
            <a:off x="4674052" y="1111224"/>
            <a:ext cx="2272905" cy="561298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7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усс нар инст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860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еще!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29500" y="5429250"/>
            <a:ext cx="1214438" cy="928688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п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357563" y="142875"/>
            <a:ext cx="5572125" cy="3071813"/>
          </a:xfrm>
          <a:prstGeom prst="wedgeEllipseCallout">
            <a:avLst>
              <a:gd name="adj1" fmla="val -63177"/>
              <a:gd name="adj2" fmla="val 6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МОЛОДЕЦ!</a:t>
            </a:r>
            <a:endParaRPr lang="ru-RU" sz="48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SAD_RABOTA\deti_klipart\сова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2438400"/>
            <a:ext cx="4278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ксофон.jpg"/>
          <p:cNvPicPr>
            <a:picLocks noChangeAspect="1"/>
          </p:cNvPicPr>
          <p:nvPr/>
        </p:nvPicPr>
        <p:blipFill>
          <a:blip r:embed="rId3" cstate="print"/>
          <a:srcRect l="29256" t="2519" r="25217" b="2021"/>
          <a:stretch>
            <a:fillRect/>
          </a:stretch>
        </p:blipFill>
        <p:spPr>
          <a:xfrm rot="20829139">
            <a:off x="4932040" y="1772816"/>
            <a:ext cx="2232248" cy="4680520"/>
          </a:xfrm>
          <a:prstGeom prst="rect">
            <a:avLst/>
          </a:prstGeom>
        </p:spPr>
      </p:pic>
      <p:pic>
        <p:nvPicPr>
          <p:cNvPr id="4" name="Рисунок 3" descr="rogok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6442" t="14885" b="15938"/>
          <a:stretch>
            <a:fillRect/>
          </a:stretch>
        </p:blipFill>
        <p:spPr>
          <a:xfrm rot="1279398">
            <a:off x="1032060" y="3031661"/>
            <a:ext cx="4077665" cy="1927333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усс нар инст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147</Words>
  <Application>Microsoft Office PowerPoint</Application>
  <PresentationFormat>Экран (4:3)</PresentationFormat>
  <Paragraphs>39</Paragraphs>
  <Slides>31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62</cp:revision>
  <dcterms:created xsi:type="dcterms:W3CDTF">2014-01-09T04:53:36Z</dcterms:created>
  <dcterms:modified xsi:type="dcterms:W3CDTF">2015-08-30T11:42:49Z</dcterms:modified>
</cp:coreProperties>
</file>