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2" r:id="rId4"/>
    <p:sldId id="260" r:id="rId5"/>
    <p:sldId id="261" r:id="rId6"/>
    <p:sldId id="259" r:id="rId7"/>
    <p:sldId id="264" r:id="rId8"/>
    <p:sldId id="258" r:id="rId9"/>
    <p:sldId id="265" r:id="rId10"/>
    <p:sldId id="266" r:id="rId11"/>
    <p:sldId id="267" r:id="rId12"/>
    <p:sldId id="271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ECFF"/>
    <a:srgbClr val="99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E2247-0C29-4690-989B-3A811E6583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88DD2-1AF7-4794-8536-3C650D7DA88D}">
      <dgm:prSet phldrT="[Текст]" custT="1"/>
      <dgm:spPr>
        <a:solidFill>
          <a:srgbClr val="FFFFC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1000" dirty="0" smtClean="0"/>
            <a:t>	</a:t>
          </a:r>
          <a:r>
            <a:rPr lang="ru-RU" sz="2400" b="1" dirty="0" smtClean="0">
              <a:solidFill>
                <a:schemeClr val="tx1"/>
              </a:solidFill>
            </a:rPr>
            <a:t>охрана    жизни    и    укрепление    физического    и    психического    здоровья детей</a:t>
          </a:r>
          <a:endParaRPr lang="ru-RU" sz="2400" b="1" dirty="0">
            <a:solidFill>
              <a:schemeClr val="tx1"/>
            </a:solidFill>
          </a:endParaRPr>
        </a:p>
      </dgm:t>
    </dgm:pt>
    <dgm:pt modelId="{CE7E67A3-BEF6-4738-8D55-A10ED36E2622}" type="parTrans" cxnId="{7C6B0460-9815-4258-A5AC-5D4F6FBBE26A}">
      <dgm:prSet/>
      <dgm:spPr/>
      <dgm:t>
        <a:bodyPr/>
        <a:lstStyle/>
        <a:p>
          <a:endParaRPr lang="ru-RU"/>
        </a:p>
      </dgm:t>
    </dgm:pt>
    <dgm:pt modelId="{3D67850A-E467-4184-B6AF-2E02F2D7F650}" type="sibTrans" cxnId="{7C6B0460-9815-4258-A5AC-5D4F6FBBE26A}">
      <dgm:prSet/>
      <dgm:spPr/>
      <dgm:t>
        <a:bodyPr/>
        <a:lstStyle/>
        <a:p>
          <a:endParaRPr lang="ru-RU"/>
        </a:p>
      </dgm:t>
    </dgm:pt>
    <dgm:pt modelId="{C2FE3025-E085-438C-8B79-AE74268651F4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обеспечение    познавательно-речевого, социально-личностного, художественно-эстетического и физического развития детей</a:t>
          </a:r>
          <a:endParaRPr lang="ru-RU" sz="2400" b="1" dirty="0">
            <a:solidFill>
              <a:schemeClr val="tx1"/>
            </a:solidFill>
          </a:endParaRPr>
        </a:p>
      </dgm:t>
    </dgm:pt>
    <dgm:pt modelId="{16079B52-9A7D-4B86-B718-707071AB1DB4}" type="parTrans" cxnId="{3D37CF80-29BD-43AC-9C10-3D456B970E15}">
      <dgm:prSet/>
      <dgm:spPr/>
      <dgm:t>
        <a:bodyPr/>
        <a:lstStyle/>
        <a:p>
          <a:endParaRPr lang="ru-RU"/>
        </a:p>
      </dgm:t>
    </dgm:pt>
    <dgm:pt modelId="{8D48A056-282D-4EFA-B9CA-A6CA71607BAD}" type="sibTrans" cxnId="{3D37CF80-29BD-43AC-9C10-3D456B970E15}">
      <dgm:prSet/>
      <dgm:spPr/>
      <dgm:t>
        <a:bodyPr/>
        <a:lstStyle/>
        <a:p>
          <a:endParaRPr lang="ru-RU"/>
        </a:p>
      </dgm:t>
    </dgm:pt>
    <dgm:pt modelId="{76A3F795-88A5-48F3-AD4E-B5881236F049}">
      <dgm:prSet phldrT="[Текст]" custT="1"/>
      <dgm:spPr>
        <a:solidFill>
          <a:srgbClr val="99FF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интеграция задач художественно - эстетического воспитания дошкольников в целостный педагогический процесс</a:t>
          </a:r>
          <a:endParaRPr lang="ru-RU" sz="2400" b="1" dirty="0">
            <a:solidFill>
              <a:schemeClr val="tx1"/>
            </a:solidFill>
          </a:endParaRPr>
        </a:p>
      </dgm:t>
    </dgm:pt>
    <dgm:pt modelId="{9DF16B45-26C4-46FD-9239-857E33872DA7}" type="parTrans" cxnId="{B2650068-13AF-4014-A645-8550EC873EDE}">
      <dgm:prSet/>
      <dgm:spPr/>
      <dgm:t>
        <a:bodyPr/>
        <a:lstStyle/>
        <a:p>
          <a:endParaRPr lang="ru-RU"/>
        </a:p>
      </dgm:t>
    </dgm:pt>
    <dgm:pt modelId="{CB193235-A7A2-4691-8041-BE7DBBD97661}" type="sibTrans" cxnId="{B2650068-13AF-4014-A645-8550EC873EDE}">
      <dgm:prSet/>
      <dgm:spPr/>
      <dgm:t>
        <a:bodyPr/>
        <a:lstStyle/>
        <a:p>
          <a:endParaRPr lang="ru-RU"/>
        </a:p>
      </dgm:t>
    </dgm:pt>
    <dgm:pt modelId="{F8372C0A-8BDB-41EB-B048-9B4ED9844B8C}">
      <dgm:prSet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оказание консультативной и методической помощи родителям (законным представителям) по вопросам воспитания, обучения и развития детей</a:t>
          </a:r>
          <a:endParaRPr lang="ru-RU" sz="2400" b="1" dirty="0">
            <a:solidFill>
              <a:schemeClr val="tx1"/>
            </a:solidFill>
          </a:endParaRPr>
        </a:p>
      </dgm:t>
    </dgm:pt>
    <dgm:pt modelId="{377B4B2F-E6FB-4670-B06D-06CB2813C4C4}" type="parTrans" cxnId="{13F32044-9837-4CFE-AAE1-F7757174E987}">
      <dgm:prSet/>
      <dgm:spPr/>
      <dgm:t>
        <a:bodyPr/>
        <a:lstStyle/>
        <a:p>
          <a:endParaRPr lang="ru-RU"/>
        </a:p>
      </dgm:t>
    </dgm:pt>
    <dgm:pt modelId="{2273FF6E-7707-47B6-8166-A152228CF0F3}" type="sibTrans" cxnId="{13F32044-9837-4CFE-AAE1-F7757174E987}">
      <dgm:prSet/>
      <dgm:spPr/>
      <dgm:t>
        <a:bodyPr/>
        <a:lstStyle/>
        <a:p>
          <a:endParaRPr lang="ru-RU"/>
        </a:p>
      </dgm:t>
    </dgm:pt>
    <dgm:pt modelId="{206C8ACF-38A3-45B2-A204-9FD855E711E9}">
      <dgm:prSet custT="1"/>
      <dgm:spPr>
        <a:solidFill>
          <a:srgbClr val="CCEC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взаимодействие с семьёй в интересах полноценного развития ребёнка</a:t>
          </a:r>
          <a:endParaRPr lang="ru-RU" sz="2400" b="1" dirty="0">
            <a:solidFill>
              <a:schemeClr val="tx1"/>
            </a:solidFill>
          </a:endParaRPr>
        </a:p>
      </dgm:t>
    </dgm:pt>
    <dgm:pt modelId="{A8F02C38-33C8-4EB5-B6DE-4D69DD5EB897}" type="parTrans" cxnId="{8F9326D3-9947-4106-A1F8-7216DC62E4A3}">
      <dgm:prSet/>
      <dgm:spPr/>
      <dgm:t>
        <a:bodyPr/>
        <a:lstStyle/>
        <a:p>
          <a:endParaRPr lang="ru-RU"/>
        </a:p>
      </dgm:t>
    </dgm:pt>
    <dgm:pt modelId="{0D5F2F6F-7108-49FF-A43E-087F16F91C57}" type="sibTrans" cxnId="{8F9326D3-9947-4106-A1F8-7216DC62E4A3}">
      <dgm:prSet/>
      <dgm:spPr/>
      <dgm:t>
        <a:bodyPr/>
        <a:lstStyle/>
        <a:p>
          <a:endParaRPr lang="ru-RU"/>
        </a:p>
      </dgm:t>
    </dgm:pt>
    <dgm:pt modelId="{E6B107ED-268C-4F41-B528-63201B29C83C}" type="pres">
      <dgm:prSet presAssocID="{BF8E2247-0C29-4690-989B-3A811E6583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16240A-A48C-4AD2-9C01-51DADAD149A2}" type="pres">
      <dgm:prSet presAssocID="{09488DD2-1AF7-4794-8536-3C650D7DA88D}" presName="parentLin" presStyleCnt="0"/>
      <dgm:spPr/>
    </dgm:pt>
    <dgm:pt modelId="{A2C4B1E0-20E9-4662-AB09-6C9301443480}" type="pres">
      <dgm:prSet presAssocID="{09488DD2-1AF7-4794-8536-3C650D7DA88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9848D17-DF41-41CC-A38B-9D8D62F0BFCA}" type="pres">
      <dgm:prSet presAssocID="{09488DD2-1AF7-4794-8536-3C650D7DA88D}" presName="parentText" presStyleLbl="node1" presStyleIdx="0" presStyleCnt="5" custScaleX="138847" custScaleY="2350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6F1FC-D145-4BBC-8CF4-1EB011D3F85E}" type="pres">
      <dgm:prSet presAssocID="{09488DD2-1AF7-4794-8536-3C650D7DA88D}" presName="negativeSpace" presStyleCnt="0"/>
      <dgm:spPr/>
    </dgm:pt>
    <dgm:pt modelId="{55F82047-ABE6-43EB-9C79-27292692099F}" type="pres">
      <dgm:prSet presAssocID="{09488DD2-1AF7-4794-8536-3C650D7DA88D}" presName="childText" presStyleLbl="conFgAcc1" presStyleIdx="0" presStyleCnt="5">
        <dgm:presLayoutVars>
          <dgm:bulletEnabled val="1"/>
        </dgm:presLayoutVars>
      </dgm:prSet>
      <dgm:spPr/>
    </dgm:pt>
    <dgm:pt modelId="{16B6BC01-F36B-465A-9F95-E19DCEF90F9F}" type="pres">
      <dgm:prSet presAssocID="{3D67850A-E467-4184-B6AF-2E02F2D7F650}" presName="spaceBetweenRectangles" presStyleCnt="0"/>
      <dgm:spPr/>
    </dgm:pt>
    <dgm:pt modelId="{4B474B7F-8BB7-45F4-96AB-1CB60CA328EC}" type="pres">
      <dgm:prSet presAssocID="{C2FE3025-E085-438C-8B79-AE74268651F4}" presName="parentLin" presStyleCnt="0"/>
      <dgm:spPr/>
    </dgm:pt>
    <dgm:pt modelId="{C503A67F-8C4D-410A-AB0E-D01F76897277}" type="pres">
      <dgm:prSet presAssocID="{C2FE3025-E085-438C-8B79-AE74268651F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224EBB4-D461-4345-AD49-0C2F1BC036E1}" type="pres">
      <dgm:prSet presAssocID="{C2FE3025-E085-438C-8B79-AE74268651F4}" presName="parentText" presStyleLbl="node1" presStyleIdx="1" presStyleCnt="5" custScaleX="142873" custScaleY="2699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E90B4-2C81-4ED4-A296-DEDAD7F0BBF0}" type="pres">
      <dgm:prSet presAssocID="{C2FE3025-E085-438C-8B79-AE74268651F4}" presName="negativeSpace" presStyleCnt="0"/>
      <dgm:spPr/>
    </dgm:pt>
    <dgm:pt modelId="{9D56E760-BECF-473A-AC03-51C5F302E236}" type="pres">
      <dgm:prSet presAssocID="{C2FE3025-E085-438C-8B79-AE74268651F4}" presName="childText" presStyleLbl="conFgAcc1" presStyleIdx="1" presStyleCnt="5">
        <dgm:presLayoutVars>
          <dgm:bulletEnabled val="1"/>
        </dgm:presLayoutVars>
      </dgm:prSet>
      <dgm:spPr/>
    </dgm:pt>
    <dgm:pt modelId="{E016C372-8EF9-43D7-B108-248090EE05B0}" type="pres">
      <dgm:prSet presAssocID="{8D48A056-282D-4EFA-B9CA-A6CA71607BAD}" presName="spaceBetweenRectangles" presStyleCnt="0"/>
      <dgm:spPr/>
    </dgm:pt>
    <dgm:pt modelId="{935ABA4F-4AEB-4478-A828-05840E060B85}" type="pres">
      <dgm:prSet presAssocID="{76A3F795-88A5-48F3-AD4E-B5881236F049}" presName="parentLin" presStyleCnt="0"/>
      <dgm:spPr/>
    </dgm:pt>
    <dgm:pt modelId="{328EAB9B-C9EF-4C9E-9FCF-6519D27C1E1D}" type="pres">
      <dgm:prSet presAssocID="{76A3F795-88A5-48F3-AD4E-B5881236F04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F56B8C-DEA9-49C4-9D6B-0836DE66DAC0}" type="pres">
      <dgm:prSet presAssocID="{76A3F795-88A5-48F3-AD4E-B5881236F049}" presName="parentText" presStyleLbl="node1" presStyleIdx="2" presStyleCnt="5" custScaleX="142857" custScaleY="2682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FAA85-1A19-4FFA-A6BF-6495F12E7976}" type="pres">
      <dgm:prSet presAssocID="{76A3F795-88A5-48F3-AD4E-B5881236F049}" presName="negativeSpace" presStyleCnt="0"/>
      <dgm:spPr/>
    </dgm:pt>
    <dgm:pt modelId="{49B315A5-C578-48A2-AC86-F7F63F16D888}" type="pres">
      <dgm:prSet presAssocID="{76A3F795-88A5-48F3-AD4E-B5881236F049}" presName="childText" presStyleLbl="conFgAcc1" presStyleIdx="2" presStyleCnt="5">
        <dgm:presLayoutVars>
          <dgm:bulletEnabled val="1"/>
        </dgm:presLayoutVars>
      </dgm:prSet>
      <dgm:spPr/>
    </dgm:pt>
    <dgm:pt modelId="{34A64F5D-C3EC-49A4-97F8-7406886BE8F1}" type="pres">
      <dgm:prSet presAssocID="{CB193235-A7A2-4691-8041-BE7DBBD97661}" presName="spaceBetweenRectangles" presStyleCnt="0"/>
      <dgm:spPr/>
    </dgm:pt>
    <dgm:pt modelId="{84089ADB-2AE1-428E-8EE8-2D290C004FA7}" type="pres">
      <dgm:prSet presAssocID="{206C8ACF-38A3-45B2-A204-9FD855E711E9}" presName="parentLin" presStyleCnt="0"/>
      <dgm:spPr/>
    </dgm:pt>
    <dgm:pt modelId="{F00D9F77-B3FD-4194-A50B-C6BC4FC0CAC7}" type="pres">
      <dgm:prSet presAssocID="{206C8ACF-38A3-45B2-A204-9FD855E711E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483AF3C-D63D-4B42-9C2E-E80CD8897C10}" type="pres">
      <dgm:prSet presAssocID="{206C8ACF-38A3-45B2-A204-9FD855E711E9}" presName="parentText" presStyleLbl="node1" presStyleIdx="3" presStyleCnt="5" custScaleX="145517" custScaleY="2565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8E448-86D3-474E-A0FC-000CF230AE0E}" type="pres">
      <dgm:prSet presAssocID="{206C8ACF-38A3-45B2-A204-9FD855E711E9}" presName="negativeSpace" presStyleCnt="0"/>
      <dgm:spPr/>
    </dgm:pt>
    <dgm:pt modelId="{5BD47D98-250B-46AD-BCA9-569E720D30D4}" type="pres">
      <dgm:prSet presAssocID="{206C8ACF-38A3-45B2-A204-9FD855E711E9}" presName="childText" presStyleLbl="conFgAcc1" presStyleIdx="3" presStyleCnt="5">
        <dgm:presLayoutVars>
          <dgm:bulletEnabled val="1"/>
        </dgm:presLayoutVars>
      </dgm:prSet>
      <dgm:spPr/>
    </dgm:pt>
    <dgm:pt modelId="{FEE4481C-BDE1-4CE2-877B-AB81988B6D95}" type="pres">
      <dgm:prSet presAssocID="{0D5F2F6F-7108-49FF-A43E-087F16F91C57}" presName="spaceBetweenRectangles" presStyleCnt="0"/>
      <dgm:spPr/>
    </dgm:pt>
    <dgm:pt modelId="{4963DA25-BE14-453D-96C9-1D31F59CA6B7}" type="pres">
      <dgm:prSet presAssocID="{F8372C0A-8BDB-41EB-B048-9B4ED9844B8C}" presName="parentLin" presStyleCnt="0"/>
      <dgm:spPr/>
    </dgm:pt>
    <dgm:pt modelId="{71091928-8B75-4C15-BBA1-87DF929E3351}" type="pres">
      <dgm:prSet presAssocID="{F8372C0A-8BDB-41EB-B048-9B4ED9844B8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740772A-45A3-45BB-81C9-572C65A47F3F}" type="pres">
      <dgm:prSet presAssocID="{F8372C0A-8BDB-41EB-B048-9B4ED9844B8C}" presName="parentText" presStyleLbl="node1" presStyleIdx="4" presStyleCnt="5" custScaleX="136646" custScaleY="255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D19C4-0E6F-45C8-B506-ED623882963A}" type="pres">
      <dgm:prSet presAssocID="{F8372C0A-8BDB-41EB-B048-9B4ED9844B8C}" presName="negativeSpace" presStyleCnt="0"/>
      <dgm:spPr/>
    </dgm:pt>
    <dgm:pt modelId="{671F4329-EF2E-4F69-9D54-247F7111FF71}" type="pres">
      <dgm:prSet presAssocID="{F8372C0A-8BDB-41EB-B048-9B4ED9844B8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F9326D3-9947-4106-A1F8-7216DC62E4A3}" srcId="{BF8E2247-0C29-4690-989B-3A811E658344}" destId="{206C8ACF-38A3-45B2-A204-9FD855E711E9}" srcOrd="3" destOrd="0" parTransId="{A8F02C38-33C8-4EB5-B6DE-4D69DD5EB897}" sibTransId="{0D5F2F6F-7108-49FF-A43E-087F16F91C57}"/>
    <dgm:cxn modelId="{25551C59-D703-47C7-A731-4D76300BDFE2}" type="presOf" srcId="{F8372C0A-8BDB-41EB-B048-9B4ED9844B8C}" destId="{8740772A-45A3-45BB-81C9-572C65A47F3F}" srcOrd="1" destOrd="0" presId="urn:microsoft.com/office/officeart/2005/8/layout/list1"/>
    <dgm:cxn modelId="{13F32044-9837-4CFE-AAE1-F7757174E987}" srcId="{BF8E2247-0C29-4690-989B-3A811E658344}" destId="{F8372C0A-8BDB-41EB-B048-9B4ED9844B8C}" srcOrd="4" destOrd="0" parTransId="{377B4B2F-E6FB-4670-B06D-06CB2813C4C4}" sibTransId="{2273FF6E-7707-47B6-8166-A152228CF0F3}"/>
    <dgm:cxn modelId="{B2650068-13AF-4014-A645-8550EC873EDE}" srcId="{BF8E2247-0C29-4690-989B-3A811E658344}" destId="{76A3F795-88A5-48F3-AD4E-B5881236F049}" srcOrd="2" destOrd="0" parTransId="{9DF16B45-26C4-46FD-9239-857E33872DA7}" sibTransId="{CB193235-A7A2-4691-8041-BE7DBBD97661}"/>
    <dgm:cxn modelId="{CC3672E5-43C5-4EC0-81BD-A0840FAF6A3C}" type="presOf" srcId="{BF8E2247-0C29-4690-989B-3A811E658344}" destId="{E6B107ED-268C-4F41-B528-63201B29C83C}" srcOrd="0" destOrd="0" presId="urn:microsoft.com/office/officeart/2005/8/layout/list1"/>
    <dgm:cxn modelId="{3D37CF80-29BD-43AC-9C10-3D456B970E15}" srcId="{BF8E2247-0C29-4690-989B-3A811E658344}" destId="{C2FE3025-E085-438C-8B79-AE74268651F4}" srcOrd="1" destOrd="0" parTransId="{16079B52-9A7D-4B86-B718-707071AB1DB4}" sibTransId="{8D48A056-282D-4EFA-B9CA-A6CA71607BAD}"/>
    <dgm:cxn modelId="{EA790782-DDA3-45A1-BB43-CAE36E8E25A3}" type="presOf" srcId="{C2FE3025-E085-438C-8B79-AE74268651F4}" destId="{7224EBB4-D461-4345-AD49-0C2F1BC036E1}" srcOrd="1" destOrd="0" presId="urn:microsoft.com/office/officeart/2005/8/layout/list1"/>
    <dgm:cxn modelId="{E3E6272B-D7C2-4DC8-B0D7-9CAF715607BB}" type="presOf" srcId="{C2FE3025-E085-438C-8B79-AE74268651F4}" destId="{C503A67F-8C4D-410A-AB0E-D01F76897277}" srcOrd="0" destOrd="0" presId="urn:microsoft.com/office/officeart/2005/8/layout/list1"/>
    <dgm:cxn modelId="{02C842A6-1828-4D07-8850-04848E581195}" type="presOf" srcId="{206C8ACF-38A3-45B2-A204-9FD855E711E9}" destId="{F00D9F77-B3FD-4194-A50B-C6BC4FC0CAC7}" srcOrd="0" destOrd="0" presId="urn:microsoft.com/office/officeart/2005/8/layout/list1"/>
    <dgm:cxn modelId="{679E02B5-2B6D-488B-9AB9-E70EFEE6418E}" type="presOf" srcId="{76A3F795-88A5-48F3-AD4E-B5881236F049}" destId="{2DF56B8C-DEA9-49C4-9D6B-0836DE66DAC0}" srcOrd="1" destOrd="0" presId="urn:microsoft.com/office/officeart/2005/8/layout/list1"/>
    <dgm:cxn modelId="{7C6B0460-9815-4258-A5AC-5D4F6FBBE26A}" srcId="{BF8E2247-0C29-4690-989B-3A811E658344}" destId="{09488DD2-1AF7-4794-8536-3C650D7DA88D}" srcOrd="0" destOrd="0" parTransId="{CE7E67A3-BEF6-4738-8D55-A10ED36E2622}" sibTransId="{3D67850A-E467-4184-B6AF-2E02F2D7F650}"/>
    <dgm:cxn modelId="{ECA819FD-504F-47CB-9720-A826B23343AB}" type="presOf" srcId="{76A3F795-88A5-48F3-AD4E-B5881236F049}" destId="{328EAB9B-C9EF-4C9E-9FCF-6519D27C1E1D}" srcOrd="0" destOrd="0" presId="urn:microsoft.com/office/officeart/2005/8/layout/list1"/>
    <dgm:cxn modelId="{7E472485-EDE9-4F23-990F-8A47BFA16063}" type="presOf" srcId="{09488DD2-1AF7-4794-8536-3C650D7DA88D}" destId="{A2C4B1E0-20E9-4662-AB09-6C9301443480}" srcOrd="0" destOrd="0" presId="urn:microsoft.com/office/officeart/2005/8/layout/list1"/>
    <dgm:cxn modelId="{06EA1A97-7354-4392-8041-29FDA0675446}" type="presOf" srcId="{206C8ACF-38A3-45B2-A204-9FD855E711E9}" destId="{3483AF3C-D63D-4B42-9C2E-E80CD8897C10}" srcOrd="1" destOrd="0" presId="urn:microsoft.com/office/officeart/2005/8/layout/list1"/>
    <dgm:cxn modelId="{417D4C62-3D8C-4B49-B2BE-8410B4CA1B5B}" type="presOf" srcId="{09488DD2-1AF7-4794-8536-3C650D7DA88D}" destId="{29848D17-DF41-41CC-A38B-9D8D62F0BFCA}" srcOrd="1" destOrd="0" presId="urn:microsoft.com/office/officeart/2005/8/layout/list1"/>
    <dgm:cxn modelId="{3273AA54-5B1D-449E-95E9-F257B6699EE4}" type="presOf" srcId="{F8372C0A-8BDB-41EB-B048-9B4ED9844B8C}" destId="{71091928-8B75-4C15-BBA1-87DF929E3351}" srcOrd="0" destOrd="0" presId="urn:microsoft.com/office/officeart/2005/8/layout/list1"/>
    <dgm:cxn modelId="{4F5A513D-7127-41D6-AA0F-D44A4D1EE21A}" type="presParOf" srcId="{E6B107ED-268C-4F41-B528-63201B29C83C}" destId="{8516240A-A48C-4AD2-9C01-51DADAD149A2}" srcOrd="0" destOrd="0" presId="urn:microsoft.com/office/officeart/2005/8/layout/list1"/>
    <dgm:cxn modelId="{5C5AAB9D-8386-4731-86C7-83BC51000D74}" type="presParOf" srcId="{8516240A-A48C-4AD2-9C01-51DADAD149A2}" destId="{A2C4B1E0-20E9-4662-AB09-6C9301443480}" srcOrd="0" destOrd="0" presId="urn:microsoft.com/office/officeart/2005/8/layout/list1"/>
    <dgm:cxn modelId="{7DA19140-715A-48D6-A8E5-46D87AFD38DC}" type="presParOf" srcId="{8516240A-A48C-4AD2-9C01-51DADAD149A2}" destId="{29848D17-DF41-41CC-A38B-9D8D62F0BFCA}" srcOrd="1" destOrd="0" presId="urn:microsoft.com/office/officeart/2005/8/layout/list1"/>
    <dgm:cxn modelId="{1304FD3F-C2A9-4867-9B71-5FC5E10F4866}" type="presParOf" srcId="{E6B107ED-268C-4F41-B528-63201B29C83C}" destId="{8B36F1FC-D145-4BBC-8CF4-1EB011D3F85E}" srcOrd="1" destOrd="0" presId="urn:microsoft.com/office/officeart/2005/8/layout/list1"/>
    <dgm:cxn modelId="{5ADC23B7-B0CC-4C5C-980B-E886FBE3AAF7}" type="presParOf" srcId="{E6B107ED-268C-4F41-B528-63201B29C83C}" destId="{55F82047-ABE6-43EB-9C79-27292692099F}" srcOrd="2" destOrd="0" presId="urn:microsoft.com/office/officeart/2005/8/layout/list1"/>
    <dgm:cxn modelId="{4878F5FB-61E2-4AC0-9C25-0E02BEA8C2B3}" type="presParOf" srcId="{E6B107ED-268C-4F41-B528-63201B29C83C}" destId="{16B6BC01-F36B-465A-9F95-E19DCEF90F9F}" srcOrd="3" destOrd="0" presId="urn:microsoft.com/office/officeart/2005/8/layout/list1"/>
    <dgm:cxn modelId="{F5DDF847-6F64-443E-849C-C91A705771FA}" type="presParOf" srcId="{E6B107ED-268C-4F41-B528-63201B29C83C}" destId="{4B474B7F-8BB7-45F4-96AB-1CB60CA328EC}" srcOrd="4" destOrd="0" presId="urn:microsoft.com/office/officeart/2005/8/layout/list1"/>
    <dgm:cxn modelId="{6B811C28-EBE1-4871-BA27-2A148E6F3EDB}" type="presParOf" srcId="{4B474B7F-8BB7-45F4-96AB-1CB60CA328EC}" destId="{C503A67F-8C4D-410A-AB0E-D01F76897277}" srcOrd="0" destOrd="0" presId="urn:microsoft.com/office/officeart/2005/8/layout/list1"/>
    <dgm:cxn modelId="{89BB0247-E660-4C24-AE6C-4E215CD1E151}" type="presParOf" srcId="{4B474B7F-8BB7-45F4-96AB-1CB60CA328EC}" destId="{7224EBB4-D461-4345-AD49-0C2F1BC036E1}" srcOrd="1" destOrd="0" presId="urn:microsoft.com/office/officeart/2005/8/layout/list1"/>
    <dgm:cxn modelId="{3DDDA3D1-A613-4FD8-A6F3-5F563399EC79}" type="presParOf" srcId="{E6B107ED-268C-4F41-B528-63201B29C83C}" destId="{49AE90B4-2C81-4ED4-A296-DEDAD7F0BBF0}" srcOrd="5" destOrd="0" presId="urn:microsoft.com/office/officeart/2005/8/layout/list1"/>
    <dgm:cxn modelId="{5090201D-6E5D-400C-830A-BD7E82BD3E35}" type="presParOf" srcId="{E6B107ED-268C-4F41-B528-63201B29C83C}" destId="{9D56E760-BECF-473A-AC03-51C5F302E236}" srcOrd="6" destOrd="0" presId="urn:microsoft.com/office/officeart/2005/8/layout/list1"/>
    <dgm:cxn modelId="{E8626271-1CD1-45E6-8A0E-C3118E03462D}" type="presParOf" srcId="{E6B107ED-268C-4F41-B528-63201B29C83C}" destId="{E016C372-8EF9-43D7-B108-248090EE05B0}" srcOrd="7" destOrd="0" presId="urn:microsoft.com/office/officeart/2005/8/layout/list1"/>
    <dgm:cxn modelId="{66068FE5-44CC-46B7-9F64-6CC75F1AB7A6}" type="presParOf" srcId="{E6B107ED-268C-4F41-B528-63201B29C83C}" destId="{935ABA4F-4AEB-4478-A828-05840E060B85}" srcOrd="8" destOrd="0" presId="urn:microsoft.com/office/officeart/2005/8/layout/list1"/>
    <dgm:cxn modelId="{1CF12AF3-1611-4D1D-9BFE-20A80CEFE89A}" type="presParOf" srcId="{935ABA4F-4AEB-4478-A828-05840E060B85}" destId="{328EAB9B-C9EF-4C9E-9FCF-6519D27C1E1D}" srcOrd="0" destOrd="0" presId="urn:microsoft.com/office/officeart/2005/8/layout/list1"/>
    <dgm:cxn modelId="{1AEF0FC0-B7CF-4BE6-A389-61C439FACDC4}" type="presParOf" srcId="{935ABA4F-4AEB-4478-A828-05840E060B85}" destId="{2DF56B8C-DEA9-49C4-9D6B-0836DE66DAC0}" srcOrd="1" destOrd="0" presId="urn:microsoft.com/office/officeart/2005/8/layout/list1"/>
    <dgm:cxn modelId="{906F259B-D7D4-40C3-9CC5-EBCB26AC5906}" type="presParOf" srcId="{E6B107ED-268C-4F41-B528-63201B29C83C}" destId="{16AFAA85-1A19-4FFA-A6BF-6495F12E7976}" srcOrd="9" destOrd="0" presId="urn:microsoft.com/office/officeart/2005/8/layout/list1"/>
    <dgm:cxn modelId="{F5A94DF7-8B6E-4901-9F9C-2627744EFF7A}" type="presParOf" srcId="{E6B107ED-268C-4F41-B528-63201B29C83C}" destId="{49B315A5-C578-48A2-AC86-F7F63F16D888}" srcOrd="10" destOrd="0" presId="urn:microsoft.com/office/officeart/2005/8/layout/list1"/>
    <dgm:cxn modelId="{995BFB17-0274-4B35-BD81-768A850A0933}" type="presParOf" srcId="{E6B107ED-268C-4F41-B528-63201B29C83C}" destId="{34A64F5D-C3EC-49A4-97F8-7406886BE8F1}" srcOrd="11" destOrd="0" presId="urn:microsoft.com/office/officeart/2005/8/layout/list1"/>
    <dgm:cxn modelId="{68297030-63BD-4D41-AA14-0CC0D077AD77}" type="presParOf" srcId="{E6B107ED-268C-4F41-B528-63201B29C83C}" destId="{84089ADB-2AE1-428E-8EE8-2D290C004FA7}" srcOrd="12" destOrd="0" presId="urn:microsoft.com/office/officeart/2005/8/layout/list1"/>
    <dgm:cxn modelId="{BD40C674-AFA5-4AEF-BD25-5E567EBDF602}" type="presParOf" srcId="{84089ADB-2AE1-428E-8EE8-2D290C004FA7}" destId="{F00D9F77-B3FD-4194-A50B-C6BC4FC0CAC7}" srcOrd="0" destOrd="0" presId="urn:microsoft.com/office/officeart/2005/8/layout/list1"/>
    <dgm:cxn modelId="{C52BE236-17A4-4C57-97FF-84F683F3BE75}" type="presParOf" srcId="{84089ADB-2AE1-428E-8EE8-2D290C004FA7}" destId="{3483AF3C-D63D-4B42-9C2E-E80CD8897C10}" srcOrd="1" destOrd="0" presId="urn:microsoft.com/office/officeart/2005/8/layout/list1"/>
    <dgm:cxn modelId="{CD29FF0C-17A4-495F-ACF1-05D5E6B00A9A}" type="presParOf" srcId="{E6B107ED-268C-4F41-B528-63201B29C83C}" destId="{2EF8E448-86D3-474E-A0FC-000CF230AE0E}" srcOrd="13" destOrd="0" presId="urn:microsoft.com/office/officeart/2005/8/layout/list1"/>
    <dgm:cxn modelId="{99B565A4-820D-4C25-8ECF-A3021604757F}" type="presParOf" srcId="{E6B107ED-268C-4F41-B528-63201B29C83C}" destId="{5BD47D98-250B-46AD-BCA9-569E720D30D4}" srcOrd="14" destOrd="0" presId="urn:microsoft.com/office/officeart/2005/8/layout/list1"/>
    <dgm:cxn modelId="{22C752F4-DC0C-4669-92E5-5473C78007DF}" type="presParOf" srcId="{E6B107ED-268C-4F41-B528-63201B29C83C}" destId="{FEE4481C-BDE1-4CE2-877B-AB81988B6D95}" srcOrd="15" destOrd="0" presId="urn:microsoft.com/office/officeart/2005/8/layout/list1"/>
    <dgm:cxn modelId="{95239544-78C6-48A2-9640-B8F3BF0B7D7F}" type="presParOf" srcId="{E6B107ED-268C-4F41-B528-63201B29C83C}" destId="{4963DA25-BE14-453D-96C9-1D31F59CA6B7}" srcOrd="16" destOrd="0" presId="urn:microsoft.com/office/officeart/2005/8/layout/list1"/>
    <dgm:cxn modelId="{7F69A02B-B272-4120-8765-CE515F5763C5}" type="presParOf" srcId="{4963DA25-BE14-453D-96C9-1D31F59CA6B7}" destId="{71091928-8B75-4C15-BBA1-87DF929E3351}" srcOrd="0" destOrd="0" presId="urn:microsoft.com/office/officeart/2005/8/layout/list1"/>
    <dgm:cxn modelId="{F65F9A68-3DF2-4580-806E-B4A829AD9AEB}" type="presParOf" srcId="{4963DA25-BE14-453D-96C9-1D31F59CA6B7}" destId="{8740772A-45A3-45BB-81C9-572C65A47F3F}" srcOrd="1" destOrd="0" presId="urn:microsoft.com/office/officeart/2005/8/layout/list1"/>
    <dgm:cxn modelId="{3D7F437C-60F2-44B2-8EE9-2BF12E865325}" type="presParOf" srcId="{E6B107ED-268C-4F41-B528-63201B29C83C}" destId="{DDDD19C4-0E6F-45C8-B506-ED623882963A}" srcOrd="17" destOrd="0" presId="urn:microsoft.com/office/officeart/2005/8/layout/list1"/>
    <dgm:cxn modelId="{E65025CF-F8C5-4CC3-A021-4F06B145A5D9}" type="presParOf" srcId="{E6B107ED-268C-4F41-B528-63201B29C83C}" destId="{671F4329-EF2E-4F69-9D54-247F7111FF7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82047-ABE6-43EB-9C79-27292692099F}">
      <dsp:nvSpPr>
        <dsp:cNvPr id="0" name=""/>
        <dsp:cNvSpPr/>
      </dsp:nvSpPr>
      <dsp:spPr>
        <a:xfrm>
          <a:off x="0" y="818049"/>
          <a:ext cx="87442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48D17-DF41-41CC-A38B-9D8D62F0BFCA}">
      <dsp:nvSpPr>
        <dsp:cNvPr id="0" name=""/>
        <dsp:cNvSpPr/>
      </dsp:nvSpPr>
      <dsp:spPr>
        <a:xfrm>
          <a:off x="427817" y="53092"/>
          <a:ext cx="8316157" cy="971596"/>
        </a:xfrm>
        <a:prstGeom prst="roundRect">
          <a:avLst/>
        </a:prstGeom>
        <a:solidFill>
          <a:srgbClr val="FFFFCC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57" tIns="0" rIns="231357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	</a:t>
          </a:r>
          <a:r>
            <a:rPr lang="ru-RU" sz="2400" b="1" kern="1200" dirty="0" smtClean="0">
              <a:solidFill>
                <a:schemeClr val="tx1"/>
              </a:solidFill>
            </a:rPr>
            <a:t>охрана    жизни    и    укрепление    физического    и    психического    здоровья детей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75246" y="100521"/>
        <a:ext cx="8221299" cy="876738"/>
      </dsp:txXfrm>
    </dsp:sp>
    <dsp:sp modelId="{9D56E760-BECF-473A-AC03-51C5F302E236}">
      <dsp:nvSpPr>
        <dsp:cNvPr id="0" name=""/>
        <dsp:cNvSpPr/>
      </dsp:nvSpPr>
      <dsp:spPr>
        <a:xfrm>
          <a:off x="0" y="2155483"/>
          <a:ext cx="87442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4EBB4-D461-4345-AD49-0C2F1BC036E1}">
      <dsp:nvSpPr>
        <dsp:cNvPr id="0" name=""/>
        <dsp:cNvSpPr/>
      </dsp:nvSpPr>
      <dsp:spPr>
        <a:xfrm>
          <a:off x="416289" y="1246449"/>
          <a:ext cx="8326706" cy="111567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57" tIns="0" rIns="23135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обеспечение    познавательно-речевого, социально-личностного, художественно-эстетического и физического развития детей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70752" y="1300912"/>
        <a:ext cx="8217780" cy="1006748"/>
      </dsp:txXfrm>
    </dsp:sp>
    <dsp:sp modelId="{49B315A5-C578-48A2-AC86-F7F63F16D888}">
      <dsp:nvSpPr>
        <dsp:cNvPr id="0" name=""/>
        <dsp:cNvSpPr/>
      </dsp:nvSpPr>
      <dsp:spPr>
        <a:xfrm>
          <a:off x="0" y="3485871"/>
          <a:ext cx="87442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56B8C-DEA9-49C4-9D6B-0836DE66DAC0}">
      <dsp:nvSpPr>
        <dsp:cNvPr id="0" name=""/>
        <dsp:cNvSpPr/>
      </dsp:nvSpPr>
      <dsp:spPr>
        <a:xfrm>
          <a:off x="416289" y="2583883"/>
          <a:ext cx="8325773" cy="1108627"/>
        </a:xfrm>
        <a:prstGeom prst="roundRect">
          <a:avLst/>
        </a:prstGeom>
        <a:solidFill>
          <a:srgbClr val="99FF99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57" tIns="0" rIns="23135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интеграция задач художественно - эстетического воспитания дошкольников в целостный педагогический процесс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70408" y="2638002"/>
        <a:ext cx="8217535" cy="1000389"/>
      </dsp:txXfrm>
    </dsp:sp>
    <dsp:sp modelId="{5BD47D98-250B-46AD-BCA9-569E720D30D4}">
      <dsp:nvSpPr>
        <dsp:cNvPr id="0" name=""/>
        <dsp:cNvSpPr/>
      </dsp:nvSpPr>
      <dsp:spPr>
        <a:xfrm>
          <a:off x="0" y="4767888"/>
          <a:ext cx="87442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3AF3C-D63D-4B42-9C2E-E80CD8897C10}">
      <dsp:nvSpPr>
        <dsp:cNvPr id="0" name=""/>
        <dsp:cNvSpPr/>
      </dsp:nvSpPr>
      <dsp:spPr>
        <a:xfrm>
          <a:off x="409030" y="3914271"/>
          <a:ext cx="8332929" cy="1060257"/>
        </a:xfrm>
        <a:prstGeom prst="roundRect">
          <a:avLst/>
        </a:prstGeom>
        <a:solidFill>
          <a:srgbClr val="CCECFF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57" tIns="0" rIns="23135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взаимодействие с семьёй в интересах полноценного развития ребёнка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60787" y="3966028"/>
        <a:ext cx="8229415" cy="956743"/>
      </dsp:txXfrm>
    </dsp:sp>
    <dsp:sp modelId="{671F4329-EF2E-4F69-9D54-247F7111FF71}">
      <dsp:nvSpPr>
        <dsp:cNvPr id="0" name=""/>
        <dsp:cNvSpPr/>
      </dsp:nvSpPr>
      <dsp:spPr>
        <a:xfrm>
          <a:off x="0" y="6047443"/>
          <a:ext cx="87442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0772A-45A3-45BB-81C9-572C65A47F3F}">
      <dsp:nvSpPr>
        <dsp:cNvPr id="0" name=""/>
        <dsp:cNvSpPr/>
      </dsp:nvSpPr>
      <dsp:spPr>
        <a:xfrm>
          <a:off x="434221" y="5196288"/>
          <a:ext cx="8306849" cy="105779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57" tIns="0" rIns="23135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оказание консультативной и методической помощи родителям (законным представителям) по вопросам воспитания, обучения и развития детей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85858" y="5247925"/>
        <a:ext cx="8203575" cy="954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A54C0-70B2-4112-B892-FF3E2CB66FA7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EDEAD-5A91-4123-805A-43B4B58FD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9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AC05-0DE5-4987-B090-9CE3472425FF}" type="datetime1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F085-733C-43C2-96A4-1CCBEB0488C7}" type="datetime1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EA6E-B463-4259-B8C8-193336F691BC}" type="datetime1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21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2EE2-8A36-410B-AE84-EF1467C86B91}" type="datetime1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09C8-86A6-48E8-80F9-5F48CD0399C4}" type="datetime1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1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AB05-833D-4C8A-9D1E-41E838D71FAA}" type="datetime1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61C2-B60C-4F05-985C-4F63EC7CD44F}" type="datetime1">
              <a:rPr lang="ru-RU" smtClean="0"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DD3D-2135-4706-A1FC-8CB3635C90EB}" type="datetime1">
              <a:rPr lang="ru-RU" smtClean="0"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9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60C2-4DEE-4152-BCC5-78D5FFE8C0CD}" type="datetime1">
              <a:rPr lang="ru-RU" smtClean="0"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4129-DF76-4061-BEDD-11BC8AAC214D}" type="datetime1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447A-0CBE-4551-AA40-BF15A643945D}" type="datetime1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268D-A3B4-4BDF-BA68-B879283C9B86}" type="datetime1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C5C0-B439-4986-ACD2-CDED4B3CE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8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8021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51720" y="1340768"/>
            <a:ext cx="4824536" cy="2952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787542" y="1556792"/>
            <a:ext cx="5112568" cy="3456384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b="1" i="1" u="sng" dirty="0">
                <a:solidFill>
                  <a:srgbClr val="C00000"/>
                </a:solidFill>
                <a:ea typeface="Calibri"/>
                <a:cs typeface="Times New Roman"/>
              </a:rPr>
              <a:t>Качество организации </a:t>
            </a:r>
            <a:r>
              <a:rPr lang="ru-RU" sz="2000" b="1" i="1" u="sng" dirty="0" err="1">
                <a:solidFill>
                  <a:srgbClr val="C00000"/>
                </a:solidFill>
                <a:ea typeface="Calibri"/>
                <a:cs typeface="Times New Roman"/>
              </a:rPr>
              <a:t>воспитательно</a:t>
            </a:r>
            <a:r>
              <a:rPr lang="ru-RU" sz="2000" b="1" i="1" u="sng" dirty="0">
                <a:solidFill>
                  <a:srgbClr val="C00000"/>
                </a:solidFill>
                <a:ea typeface="Calibri"/>
                <a:cs typeface="Times New Roman"/>
              </a:rPr>
              <a:t>-образовательного процесса</a:t>
            </a:r>
            <a:endParaRPr lang="ru-RU" sz="20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условия </a:t>
            </a:r>
            <a:r>
              <a:rPr lang="ru-RU" sz="2000" b="1" i="1" dirty="0">
                <a:solidFill>
                  <a:srgbClr val="002060"/>
                </a:solidFill>
                <a:ea typeface="Calibri"/>
                <a:cs typeface="Times New Roman"/>
              </a:rPr>
              <a:t>организации </a:t>
            </a:r>
            <a:r>
              <a:rPr lang="ru-RU" sz="20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воспитательно</a:t>
            </a:r>
            <a:r>
              <a:rPr lang="ru-RU" sz="2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-образовательного процесса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условия комфортности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ea typeface="Calibri"/>
                <a:cs typeface="Times New Roman"/>
              </a:rPr>
              <a:t>материально-техническое </a:t>
            </a:r>
            <a:r>
              <a:rPr lang="ru-RU" sz="2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обеспечение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ea typeface="Calibri"/>
                <a:cs typeface="Times New Roman"/>
              </a:rPr>
              <a:t>организация </a:t>
            </a:r>
            <a:r>
              <a:rPr lang="ru-RU" sz="2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питания</a:t>
            </a:r>
            <a:endParaRPr lang="ru-RU" sz="2000" dirty="0">
              <a:solidFill>
                <a:prstClr val="white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78" y="-1"/>
            <a:ext cx="9170977" cy="687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0"/>
            <a:ext cx="8507288" cy="1944216"/>
          </a:xfrm>
        </p:spPr>
        <p:txBody>
          <a:bodyPr>
            <a:normAutofit fontScale="62500" lnSpcReduction="20000"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a typeface="Calibri"/>
                <a:cs typeface="Times New Roman"/>
              </a:rPr>
              <a:t>6. приготовление </a:t>
            </a:r>
            <a:r>
              <a:rPr lang="ru-RU" b="1" dirty="0">
                <a:solidFill>
                  <a:srgbClr val="002060"/>
                </a:solidFill>
                <a:ea typeface="Calibri"/>
                <a:cs typeface="Times New Roman"/>
              </a:rPr>
              <a:t>ко сну:  </a:t>
            </a:r>
            <a:r>
              <a:rPr lang="ru-RU" b="1" dirty="0" smtClean="0">
                <a:solidFill>
                  <a:srgbClr val="002060"/>
                </a:solidFill>
                <a:ea typeface="Calibri"/>
                <a:cs typeface="Times New Roman"/>
              </a:rPr>
              <a:t>                                                                      </a:t>
            </a:r>
            <a:r>
              <a:rPr lang="ru-RU" b="1" i="1" dirty="0" smtClean="0">
                <a:solidFill>
                  <a:srgbClr val="660066"/>
                </a:solidFill>
                <a:ea typeface="Calibri"/>
                <a:cs typeface="Times New Roman"/>
              </a:rPr>
              <a:t>индивидуальный </a:t>
            </a:r>
            <a:r>
              <a:rPr lang="ru-RU" b="1" i="1" dirty="0">
                <a:solidFill>
                  <a:srgbClr val="660066"/>
                </a:solidFill>
                <a:ea typeface="Calibri"/>
                <a:cs typeface="Times New Roman"/>
              </a:rPr>
              <a:t>подход. Усыпительная гимнастика. Чтение книг.</a:t>
            </a:r>
            <a:endParaRPr lang="ru-RU" sz="2800" b="1" i="1" dirty="0">
              <a:solidFill>
                <a:srgbClr val="660066"/>
              </a:solidFill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a typeface="Calibri"/>
                <a:cs typeface="Times New Roman"/>
              </a:rPr>
              <a:t>7. Мероприятия после </a:t>
            </a:r>
            <a:r>
              <a:rPr lang="ru-RU" b="1" dirty="0">
                <a:solidFill>
                  <a:srgbClr val="002060"/>
                </a:solidFill>
                <a:ea typeface="Calibri"/>
                <a:cs typeface="Times New Roman"/>
              </a:rPr>
              <a:t>сна:  </a:t>
            </a:r>
            <a:r>
              <a:rPr lang="ru-RU" b="1" dirty="0">
                <a:ea typeface="Calibri"/>
                <a:cs typeface="Times New Roman"/>
              </a:rPr>
              <a:t> </a:t>
            </a:r>
            <a:r>
              <a:rPr lang="ru-RU" b="1" dirty="0" smtClean="0">
                <a:ea typeface="Calibri"/>
                <a:cs typeface="Times New Roman"/>
              </a:rPr>
              <a:t>                                                                 </a:t>
            </a:r>
            <a:r>
              <a:rPr lang="ru-RU" b="1" i="1" dirty="0" smtClean="0">
                <a:solidFill>
                  <a:srgbClr val="660066"/>
                </a:solidFill>
                <a:ea typeface="Calibri"/>
                <a:cs typeface="Times New Roman"/>
              </a:rPr>
              <a:t>гимнастика </a:t>
            </a:r>
            <a:r>
              <a:rPr lang="ru-RU" b="1" i="1" dirty="0">
                <a:solidFill>
                  <a:srgbClr val="660066"/>
                </a:solidFill>
                <a:ea typeface="Calibri"/>
                <a:cs typeface="Times New Roman"/>
              </a:rPr>
              <a:t>после сна. Гимнастика в кроватях. Метод обширного умывания. Закаливающие мероприятия.</a:t>
            </a:r>
            <a:endParaRPr lang="ru-RU" sz="2800" b="1" i="1" dirty="0">
              <a:solidFill>
                <a:srgbClr val="660066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6978" y="4662784"/>
            <a:ext cx="6264696" cy="2195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8.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При проведении всех последующих режимных моментов необходимо учитывать: 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               </a:t>
            </a:r>
            <a:r>
              <a:rPr lang="ru-RU" sz="2000" b="1" i="1" dirty="0" smtClean="0">
                <a:solidFill>
                  <a:srgbClr val="660066"/>
                </a:solidFill>
                <a:ea typeface="Calibri"/>
                <a:cs typeface="Times New Roman"/>
              </a:rPr>
              <a:t>Личностно-ориентированный </a:t>
            </a:r>
            <a:r>
              <a:rPr lang="ru-RU" sz="2000" b="1" i="1" dirty="0">
                <a:solidFill>
                  <a:srgbClr val="660066"/>
                </a:solidFill>
                <a:ea typeface="Calibri"/>
                <a:cs typeface="Times New Roman"/>
              </a:rPr>
              <a:t>подход. Общение на уровне глаз. Индивидуальный подход к каждому ребенку. Использовать психологические и эмоциональные игры.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32565"/>
            <a:ext cx="3672408" cy="27543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888163"/>
            <a:ext cx="3528392" cy="26431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8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21704" y="116632"/>
            <a:ext cx="8435280" cy="692696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i="1" u="sng" dirty="0" smtClean="0">
                <a:solidFill>
                  <a:srgbClr val="660066"/>
                </a:solidFill>
                <a:ea typeface="Calibri"/>
                <a:cs typeface="Times New Roman"/>
              </a:rPr>
              <a:t>3. материально-техническое </a:t>
            </a:r>
            <a:r>
              <a:rPr lang="ru-RU" sz="2600" b="1" i="1" u="sng" dirty="0">
                <a:solidFill>
                  <a:srgbClr val="660066"/>
                </a:solidFill>
                <a:ea typeface="Calibri"/>
                <a:cs typeface="Times New Roman"/>
              </a:rPr>
              <a:t>обеспечение</a:t>
            </a:r>
            <a:r>
              <a:rPr lang="ru-RU" sz="2600" u="sng" dirty="0">
                <a:solidFill>
                  <a:srgbClr val="660066"/>
                </a:solidFill>
                <a:ea typeface="Calibri"/>
                <a:cs typeface="Times New Roman"/>
              </a:rPr>
              <a:t>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2068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Большая роль в эффективности качества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воспитательно</a:t>
            </a:r>
            <a:r>
              <a:rPr lang="ru-RU" sz="2400" b="1" i="1" dirty="0" smtClean="0">
                <a:solidFill>
                  <a:srgbClr val="002060"/>
                </a:solidFill>
              </a:rPr>
              <a:t>-образовательного </a:t>
            </a:r>
            <a:r>
              <a:rPr lang="ru-RU" sz="2400" b="1" i="1" dirty="0">
                <a:solidFill>
                  <a:srgbClr val="002060"/>
                </a:solidFill>
              </a:rPr>
              <a:t>процесса детского сада отводится </a:t>
            </a:r>
            <a:r>
              <a:rPr lang="ru-RU" sz="2400" b="1" i="1" dirty="0" smtClean="0">
                <a:solidFill>
                  <a:srgbClr val="002060"/>
                </a:solidFill>
              </a:rPr>
              <a:t>материально-техническому </a:t>
            </a:r>
            <a:r>
              <a:rPr lang="ru-RU" sz="2400" b="1" i="1" dirty="0">
                <a:solidFill>
                  <a:srgbClr val="002060"/>
                </a:solidFill>
              </a:rPr>
              <a:t>обеспечению ДОУ и оснащённости образовательного процесса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08520" y="2412085"/>
            <a:ext cx="40213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0070C0"/>
                </a:solidFill>
              </a:rPr>
              <a:t> </a:t>
            </a:r>
            <a:r>
              <a:rPr lang="ru-RU" sz="2400" b="1" u="sng" dirty="0" smtClean="0">
                <a:solidFill>
                  <a:srgbClr val="0070C0"/>
                </a:solidFill>
              </a:rPr>
              <a:t>Групповые комнаты</a:t>
            </a:r>
          </a:p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 </a:t>
            </a:r>
            <a:r>
              <a:rPr lang="ru-RU" u="sng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места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для занятий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игровой и учебной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деятельностью.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детская 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игровая мебель</a:t>
            </a:r>
          </a:p>
          <a:p>
            <a:pPr marL="285750" lvl="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комната для раздевания </a:t>
            </a:r>
          </a:p>
          <a:p>
            <a:pPr lvl="0">
              <a:spcBef>
                <a:spcPts val="0"/>
              </a:spcBef>
            </a:pPr>
            <a:endParaRPr lang="ru-RU" sz="2000" b="1" i="1" dirty="0">
              <a:solidFill>
                <a:srgbClr val="F79646">
                  <a:lumMod val="50000"/>
                </a:srgbClr>
              </a:solidFill>
            </a:endParaRPr>
          </a:p>
          <a:p>
            <a:pPr marL="285750" lvl="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игровая </a:t>
            </a:r>
          </a:p>
          <a:p>
            <a:pPr lvl="0">
              <a:spcBef>
                <a:spcPts val="0"/>
              </a:spcBef>
            </a:pPr>
            <a:endParaRPr lang="ru-RU" sz="2000" b="1" i="1" dirty="0">
              <a:solidFill>
                <a:srgbClr val="F79646">
                  <a:lumMod val="50000"/>
                </a:srgbClr>
              </a:solidFill>
            </a:endParaRPr>
          </a:p>
          <a:p>
            <a:pPr marL="285750" lvl="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спальная </a:t>
            </a:r>
          </a:p>
          <a:p>
            <a:pPr lvl="0">
              <a:spcBef>
                <a:spcPts val="0"/>
              </a:spcBef>
            </a:pPr>
            <a:endParaRPr lang="ru-RU" sz="2000" b="1" i="1" dirty="0">
              <a:solidFill>
                <a:srgbClr val="F79646">
                  <a:lumMod val="50000"/>
                </a:srgbClr>
              </a:solidFill>
            </a:endParaRPr>
          </a:p>
          <a:p>
            <a:pPr marL="285750" lvl="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туалетная комната.  </a:t>
            </a:r>
          </a:p>
          <a:p>
            <a:endParaRPr lang="ru-RU" sz="2800" dirty="0"/>
          </a:p>
          <a:p>
            <a:pPr marL="285750" indent="-285750">
              <a:buFont typeface="Arial" pitchFamily="34" charset="0"/>
              <a:buChar char="•"/>
            </a:pPr>
            <a:endParaRPr lang="ru-RU" sz="2800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11</a:t>
            </a:fld>
            <a:endParaRPr lang="ru-RU"/>
          </a:p>
        </p:txBody>
      </p:sp>
      <p:pic>
        <p:nvPicPr>
          <p:cNvPr id="2" name="Picture 2" descr="D:\Детский сад 655\детский сад\20140911_1552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009" y="2190348"/>
            <a:ext cx="2976330" cy="22322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етский сад 655\детский сад\20140911_1551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418468"/>
            <a:ext cx="3360373" cy="25202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етский сад 655\детский сад\DSC010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098140"/>
            <a:ext cx="3016916" cy="22626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78" y="-1"/>
            <a:ext cx="9170977" cy="687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51762"/>
            <a:ext cx="4716016" cy="1296144"/>
          </a:xfrm>
        </p:spPr>
        <p:txBody>
          <a:bodyPr>
            <a:no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  <a:t>Музыкальный зал. </a:t>
            </a:r>
            <a: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Для 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выполнения задач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по </a:t>
            </a:r>
            <a:b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художественно- 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эстетическому циклу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имеется 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красиво оформленный музыкальный зал, музыкальные инструменты  для обучения игре на них.</a:t>
            </a:r>
            <a:br>
              <a:rPr lang="ru-RU" sz="1600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1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645024"/>
            <a:ext cx="4101310" cy="2481139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61" y="2780928"/>
            <a:ext cx="4032448" cy="26840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13668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u="sng" dirty="0">
                <a:solidFill>
                  <a:srgbClr val="C0504D">
                    <a:lumMod val="50000"/>
                  </a:srgbClr>
                </a:solidFill>
                <a:ea typeface="Calibri"/>
                <a:cs typeface="Times New Roman"/>
              </a:rPr>
              <a:t>В дошкольном учреждении созданы условия для охраны и укрепления здоровья детей, их физического и психического развития: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53379" y="25108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a typeface="Calibri"/>
                <a:cs typeface="Times New Roman"/>
              </a:rPr>
              <a:t>Спортивный зал, </a:t>
            </a:r>
            <a:r>
              <a:rPr lang="ru-RU" b="1" i="1" dirty="0">
                <a:solidFill>
                  <a:srgbClr val="0070C0"/>
                </a:solidFill>
              </a:rPr>
              <a:t>бассейн</a:t>
            </a:r>
            <a:r>
              <a:rPr lang="ru-RU" b="1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оборудованы необходимым инвентарем для проведения закаливающих мероприятий</a:t>
            </a:r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505" y="4125736"/>
            <a:ext cx="3130989" cy="238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78" y="-1"/>
            <a:ext cx="9170977" cy="687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9575" y="0"/>
            <a:ext cx="8805908" cy="838579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u="sng" dirty="0" smtClean="0">
                <a:solidFill>
                  <a:srgbClr val="002060"/>
                </a:solidFill>
                <a:ea typeface="Calibri"/>
                <a:cs typeface="Times New Roman"/>
              </a:rPr>
              <a:t>5. организация питания</a:t>
            </a:r>
            <a:endParaRPr lang="ru-RU" sz="2400" u="sng" dirty="0">
              <a:ea typeface="Calibri"/>
              <a:cs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598822"/>
            <a:ext cx="5723836" cy="34175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038205"/>
            <a:ext cx="61634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i="1" dirty="0">
                <a:solidFill>
                  <a:srgbClr val="C0504D">
                    <a:lumMod val="50000"/>
                  </a:srgbClr>
                </a:solidFill>
                <a:ea typeface="Calibri"/>
                <a:cs typeface="Times New Roman"/>
              </a:rPr>
              <a:t>Основным принципом питания дошкольников в детском саду   служит максимальное разнообразие их пищевых рационов. Только при включении в повседневные рационы всех основных групп продуктов – мяса, рыбы, молока и молочных продуктов, яиц, пищевых жиров, овощей и фруктов, сахара и кондитерских изделий, хлеба, круп и др. можно обеспечить детей всеми необходимыми им пищевыми веществами. </a:t>
            </a:r>
            <a:endParaRPr lang="ru-RU" sz="20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152" y="692696"/>
            <a:ext cx="2903848" cy="24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Детский сад 655\детский сад\20140912_1027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160240" cy="28803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9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78" y="-1"/>
            <a:ext cx="9170977" cy="687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540568" y="188640"/>
            <a:ext cx="9145016" cy="1143000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 smtClean="0">
                <a:solidFill>
                  <a:srgbClr val="002060"/>
                </a:solidFill>
                <a:ea typeface="Calibri"/>
                <a:cs typeface="Times New Roman"/>
              </a:rPr>
              <a:t>1.условия </a:t>
            </a:r>
            <a:r>
              <a:rPr lang="ru-RU" sz="2400" b="1" i="1" u="sng" dirty="0">
                <a:solidFill>
                  <a:srgbClr val="002060"/>
                </a:solidFill>
                <a:ea typeface="Calibri"/>
                <a:cs typeface="Times New Roman"/>
              </a:rPr>
              <a:t>организации </a:t>
            </a:r>
            <a:r>
              <a:rPr lang="ru-RU" sz="2400" b="1" i="1" u="sng" dirty="0" err="1" smtClean="0">
                <a:solidFill>
                  <a:srgbClr val="002060"/>
                </a:solidFill>
                <a:ea typeface="Calibri"/>
                <a:cs typeface="Times New Roman"/>
              </a:rPr>
              <a:t>воспитательно</a:t>
            </a:r>
            <a:r>
              <a:rPr lang="ru-RU" sz="2400" b="1" i="1" u="sng" dirty="0" smtClean="0">
                <a:solidFill>
                  <a:srgbClr val="002060"/>
                </a:solidFill>
                <a:ea typeface="Calibri"/>
                <a:cs typeface="Times New Roman"/>
              </a:rPr>
              <a:t>-образовательного процесса</a:t>
            </a:r>
            <a:r>
              <a:rPr lang="ru-RU" sz="2400" u="sng" dirty="0">
                <a:ea typeface="Calibri"/>
                <a:cs typeface="Times New Roman"/>
              </a:rPr>
              <a:t/>
            </a:r>
            <a:br>
              <a:rPr lang="ru-RU" sz="2400" u="sng" dirty="0">
                <a:ea typeface="Calibri"/>
                <a:cs typeface="Times New Roman"/>
              </a:rPr>
            </a:br>
            <a:endParaRPr lang="ru-RU" sz="2400" u="sng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56876" y="1124744"/>
            <a:ext cx="7488264" cy="5976663"/>
          </a:xfrm>
        </p:spPr>
        <p:txBody>
          <a:bodyPr>
            <a:normAutofit fontScale="40000" lnSpcReduction="20000"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b="1" dirty="0">
                <a:solidFill>
                  <a:srgbClr val="C00000"/>
                </a:solidFill>
                <a:ea typeface="Calibri"/>
                <a:cs typeface="Times New Roman"/>
              </a:rPr>
              <a:t>В соответствии с требованиями ФГОС к структуре основной общеобразовательной программы ДОУ среда должна: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000" b="1" dirty="0" smtClean="0">
                <a:solidFill>
                  <a:srgbClr val="002060"/>
                </a:solidFill>
                <a:ea typeface="Calibri"/>
                <a:cs typeface="Times New Roman"/>
              </a:rPr>
              <a:t>соответствовать </a:t>
            </a:r>
            <a:r>
              <a:rPr lang="ru-RU" sz="5000" b="1" dirty="0">
                <a:solidFill>
                  <a:srgbClr val="002060"/>
                </a:solidFill>
                <a:ea typeface="Calibri"/>
                <a:cs typeface="Times New Roman"/>
              </a:rPr>
              <a:t>принципу развивающего образования, цель которой - развитие </a:t>
            </a:r>
            <a:r>
              <a:rPr lang="ru-RU" sz="5000" b="1" dirty="0" smtClean="0">
                <a:solidFill>
                  <a:srgbClr val="002060"/>
                </a:solidFill>
                <a:ea typeface="Calibri"/>
                <a:cs typeface="Times New Roman"/>
              </a:rPr>
              <a:t>ребенка;</a:t>
            </a:r>
            <a:endParaRPr lang="ru-RU" sz="5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0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сочетать </a:t>
            </a:r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принципы научной обоснованности и практической применяемости;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обеспечивать </a:t>
            </a:r>
            <a:r>
              <a:rPr lang="ru-RU" sz="50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интеграцию образовательных областей в соответствии с возрастными возможностями воспитанников,   спецификой образовательных областей;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000" b="1" dirty="0" smtClean="0">
                <a:solidFill>
                  <a:srgbClr val="660066"/>
                </a:solidFill>
                <a:ea typeface="Calibri"/>
                <a:cs typeface="Times New Roman"/>
              </a:rPr>
              <a:t>предусматривать </a:t>
            </a:r>
            <a:r>
              <a:rPr lang="ru-RU" sz="5000" b="1" dirty="0">
                <a:solidFill>
                  <a:srgbClr val="660066"/>
                </a:solidFill>
                <a:ea typeface="Calibri"/>
                <a:cs typeface="Times New Roman"/>
              </a:rPr>
              <a:t>решение задач в совместной деятельности взрослого и детей и самостоятельной деятельности детей;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000" b="1" dirty="0" smtClean="0">
                <a:solidFill>
                  <a:srgbClr val="002060"/>
                </a:solidFill>
                <a:ea typeface="Calibri"/>
                <a:cs typeface="Times New Roman"/>
              </a:rPr>
              <a:t>в </a:t>
            </a:r>
            <a:r>
              <a:rPr lang="ru-RU" sz="5000" b="1" dirty="0">
                <a:solidFill>
                  <a:srgbClr val="002060"/>
                </a:solidFill>
                <a:ea typeface="Calibri"/>
                <a:cs typeface="Times New Roman"/>
              </a:rPr>
              <a:t>полной мере обеспечивать условия для поддержки и развития игровой деятельности детей с учетом возрастных, гендерных, индивидуальных потребностей ,интересов и способностей.</a:t>
            </a:r>
          </a:p>
          <a:p>
            <a:endParaRPr lang="ru-RU" sz="5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77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26978" y="-1"/>
            <a:ext cx="9170977" cy="687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536504" cy="64807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solidFill>
                  <a:srgbClr val="C00000"/>
                </a:solidFill>
                <a:ea typeface="Calibri"/>
                <a:cs typeface="Times New Roman"/>
              </a:rPr>
              <a:t>Основные направления:</a:t>
            </a:r>
            <a:r>
              <a:rPr lang="ru-RU" sz="2400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83664148"/>
              </p:ext>
            </p:extLst>
          </p:nvPr>
        </p:nvGraphicFramePr>
        <p:xfrm>
          <a:off x="220282" y="404664"/>
          <a:ext cx="874420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-21582" y="25294"/>
            <a:ext cx="9274102" cy="24676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6488" y="5558"/>
            <a:ext cx="6131024" cy="576064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u="sng" dirty="0" smtClean="0">
                <a:solidFill>
                  <a:srgbClr val="C00000"/>
                </a:solidFill>
                <a:ea typeface="Calibri"/>
                <a:cs typeface="Times New Roman"/>
              </a:rPr>
              <a:t>2. условия </a:t>
            </a:r>
            <a:r>
              <a:rPr lang="ru-RU" sz="2800" b="1" i="1" u="sng" dirty="0">
                <a:solidFill>
                  <a:srgbClr val="C00000"/>
                </a:solidFill>
                <a:ea typeface="Calibri"/>
                <a:cs typeface="Times New Roman"/>
              </a:rPr>
              <a:t>комфортности</a:t>
            </a:r>
            <a:endParaRPr lang="ru-RU" sz="2800" u="sng" dirty="0">
              <a:solidFill>
                <a:srgbClr val="C0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526" y="2636912"/>
            <a:ext cx="889597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60066"/>
                </a:solidFill>
                <a:ea typeface="Calibri"/>
                <a:cs typeface="Times New Roman"/>
              </a:rPr>
              <a:t>Комфортность</a:t>
            </a:r>
            <a:r>
              <a:rPr lang="ru-RU" sz="2000" dirty="0">
                <a:ea typeface="Calibri"/>
                <a:cs typeface="Times New Roman"/>
              </a:rPr>
              <a:t> – </a:t>
            </a:r>
            <a:r>
              <a:rPr lang="ru-RU" sz="2000" i="1" dirty="0">
                <a:ea typeface="Calibri"/>
                <a:cs typeface="Times New Roman"/>
              </a:rPr>
              <a:t>уютная атмосфера для детей и взрослых, удовлетворение основных жизненных  потребностей: в эмоционально-психологической, нравственной; охране жизни и здоровья, в общении, участие в жизни  детского  сада.</a:t>
            </a:r>
            <a:endParaRPr lang="ru-RU" sz="2000" i="1" dirty="0"/>
          </a:p>
        </p:txBody>
      </p:sp>
      <p:pic>
        <p:nvPicPr>
          <p:cNvPr id="10" name="Рисунок 9" descr="C:\Users\SONY\Desktop\ltnb_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2" y="4077072"/>
            <a:ext cx="3098818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686567" y="4450946"/>
            <a:ext cx="645743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 smtClean="0">
                <a:ea typeface="Calibri"/>
                <a:cs typeface="Times New Roman"/>
              </a:rPr>
              <a:t>  </a:t>
            </a:r>
            <a:r>
              <a:rPr lang="ru-RU" sz="2400" b="1" i="1" dirty="0">
                <a:solidFill>
                  <a:srgbClr val="660066"/>
                </a:solidFill>
                <a:ea typeface="Calibri"/>
                <a:cs typeface="Times New Roman"/>
              </a:rPr>
              <a:t>До прихода в детский сад необходимо проводить анкетирование для того, чтобы проанализировать готовность ребенка к поступлению в ДОУ.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78" y="-1"/>
            <a:ext cx="9170977" cy="687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148" y="118717"/>
            <a:ext cx="6603092" cy="3320397"/>
          </a:xfrm>
        </p:spPr>
        <p:txBody>
          <a:bodyPr>
            <a:normAutofit fontScale="40000" lnSpcReduction="20000"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000" b="1" dirty="0" smtClean="0">
                <a:solidFill>
                  <a:srgbClr val="660066"/>
                </a:solidFill>
                <a:ea typeface="Calibri"/>
                <a:cs typeface="Times New Roman"/>
              </a:rPr>
              <a:t>2. </a:t>
            </a:r>
            <a:r>
              <a:rPr lang="ru-RU" sz="5000" b="1" i="1" dirty="0" smtClean="0">
                <a:solidFill>
                  <a:srgbClr val="660066"/>
                </a:solidFill>
                <a:ea typeface="Calibri"/>
                <a:cs typeface="Times New Roman"/>
              </a:rPr>
              <a:t>В </a:t>
            </a:r>
            <a:r>
              <a:rPr lang="ru-RU" sz="5000" b="1" i="1" dirty="0">
                <a:solidFill>
                  <a:srgbClr val="660066"/>
                </a:solidFill>
                <a:ea typeface="Calibri"/>
                <a:cs typeface="Times New Roman"/>
              </a:rPr>
              <a:t>период адаптации проводится ряд следующих мероприятий с детьми: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000" b="1" dirty="0">
                <a:solidFill>
                  <a:srgbClr val="002060"/>
                </a:solidFill>
                <a:ea typeface="Calibri"/>
                <a:cs typeface="Times New Roman"/>
              </a:rPr>
              <a:t>Использование музыкального </a:t>
            </a:r>
            <a:r>
              <a:rPr lang="ru-RU" sz="5000" b="1" dirty="0" smtClean="0">
                <a:solidFill>
                  <a:srgbClr val="002060"/>
                </a:solidFill>
                <a:ea typeface="Calibri"/>
                <a:cs typeface="Times New Roman"/>
              </a:rPr>
              <a:t>сопровождения.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000" b="1" dirty="0" smtClean="0">
                <a:solidFill>
                  <a:srgbClr val="002060"/>
                </a:solidFill>
                <a:ea typeface="Calibri"/>
                <a:cs typeface="Times New Roman"/>
              </a:rPr>
              <a:t>Обеспечение </a:t>
            </a:r>
            <a:r>
              <a:rPr lang="ru-RU" sz="5000" b="1" dirty="0">
                <a:solidFill>
                  <a:srgbClr val="002060"/>
                </a:solidFill>
                <a:ea typeface="Calibri"/>
                <a:cs typeface="Times New Roman"/>
              </a:rPr>
              <a:t>теплового </a:t>
            </a:r>
            <a:r>
              <a:rPr lang="ru-RU" sz="5000" b="1" dirty="0" smtClean="0">
                <a:solidFill>
                  <a:srgbClr val="002060"/>
                </a:solidFill>
                <a:ea typeface="Calibri"/>
                <a:cs typeface="Times New Roman"/>
              </a:rPr>
              <a:t>комфорта.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000" b="1" dirty="0" smtClean="0">
                <a:solidFill>
                  <a:srgbClr val="002060"/>
                </a:solidFill>
                <a:ea typeface="Calibri"/>
                <a:cs typeface="Times New Roman"/>
              </a:rPr>
              <a:t>Использование массажа.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000" b="1" dirty="0" smtClean="0">
                <a:solidFill>
                  <a:srgbClr val="002060"/>
                </a:solidFill>
                <a:ea typeface="Calibri"/>
                <a:cs typeface="Times New Roman"/>
              </a:rPr>
              <a:t>Назначение витаминов.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000" b="1" dirty="0" smtClean="0">
                <a:solidFill>
                  <a:srgbClr val="002060"/>
                </a:solidFill>
                <a:ea typeface="Calibri"/>
                <a:cs typeface="Times New Roman"/>
              </a:rPr>
              <a:t>Сохранение </a:t>
            </a:r>
            <a:r>
              <a:rPr lang="ru-RU" sz="5000" b="1" dirty="0">
                <a:solidFill>
                  <a:srgbClr val="002060"/>
                </a:solidFill>
                <a:ea typeface="Calibri"/>
                <a:cs typeface="Times New Roman"/>
              </a:rPr>
              <a:t>привычных воспитательных </a:t>
            </a:r>
            <a:r>
              <a:rPr lang="ru-RU" sz="5000" b="1" dirty="0" smtClean="0">
                <a:solidFill>
                  <a:srgbClr val="002060"/>
                </a:solidFill>
                <a:ea typeface="Calibri"/>
                <a:cs typeface="Times New Roman"/>
              </a:rPr>
              <a:t>приемов.</a:t>
            </a:r>
            <a:endParaRPr lang="ru-RU" sz="5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620688"/>
            <a:ext cx="2636897" cy="20162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244" y="3933056"/>
            <a:ext cx="3150755" cy="23042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0" y="3212976"/>
            <a:ext cx="6156176" cy="356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660066"/>
                </a:solidFill>
                <a:ea typeface="Calibri"/>
                <a:cs typeface="Times New Roman"/>
              </a:rPr>
              <a:t>3.  </a:t>
            </a:r>
            <a:r>
              <a:rPr lang="ru-RU" sz="2000" b="1" i="1" dirty="0">
                <a:solidFill>
                  <a:srgbClr val="660066"/>
                </a:solidFill>
                <a:ea typeface="Calibri"/>
                <a:cs typeface="Times New Roman"/>
              </a:rPr>
              <a:t>Рекомендации родителям в период адаптации: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Щадящий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режим,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Дневной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сон,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прогулки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на свежем воздухе, </a:t>
            </a:r>
            <a:endParaRPr lang="ru-RU" sz="20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Питание,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Спокойная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и доброжелательная обстановка в семье, Положительно настроенные родители на 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  посещение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ребенком детского сада.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2700" y="-9525"/>
            <a:ext cx="9169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822034" cy="18722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567390" cy="2088232"/>
          </a:xfrm>
        </p:spPr>
        <p:txBody>
          <a:bodyPr>
            <a:normAutofit fontScale="62500" lnSpcReduction="20000"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b="1" dirty="0">
                <a:solidFill>
                  <a:srgbClr val="002060"/>
                </a:solidFill>
                <a:ea typeface="Calibri"/>
                <a:cs typeface="Times New Roman"/>
              </a:rPr>
              <a:t>С точки зрения психолого-педагогического сопровождения ребенка в </a:t>
            </a:r>
            <a:r>
              <a:rPr lang="ru-RU" sz="3800" b="1" dirty="0" err="1">
                <a:solidFill>
                  <a:srgbClr val="002060"/>
                </a:solidFill>
                <a:ea typeface="Calibri"/>
                <a:cs typeface="Times New Roman"/>
              </a:rPr>
              <a:t>воспитательно</a:t>
            </a:r>
            <a:r>
              <a:rPr lang="ru-RU" sz="3800" b="1" dirty="0">
                <a:solidFill>
                  <a:srgbClr val="002060"/>
                </a:solidFill>
                <a:ea typeface="Calibri"/>
                <a:cs typeface="Times New Roman"/>
              </a:rPr>
              <a:t>-образовательном процессе, выделяется определенная последовательность использования современных подходов в режиме дня дошкольника.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988840"/>
            <a:ext cx="5987778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	</a:t>
            </a:r>
            <a:r>
              <a:rPr lang="ru-RU" sz="2800" dirty="0" smtClean="0">
                <a:ea typeface="Calibri"/>
                <a:cs typeface="Times New Roman"/>
              </a:rPr>
              <a:t>1. 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ситуация– </a:t>
            </a:r>
            <a:r>
              <a:rPr lang="ru-RU" sz="2800" b="1" dirty="0">
                <a:solidFill>
                  <a:srgbClr val="002060"/>
                </a:solidFill>
                <a:ea typeface="Calibri"/>
                <a:cs typeface="Times New Roman"/>
              </a:rPr>
              <a:t>отвлечение: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	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Чтение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потешки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,  использование игрушек, игровой                                           ситуации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.</a:t>
            </a:r>
          </a:p>
        </p:txBody>
      </p:sp>
      <p:pic>
        <p:nvPicPr>
          <p:cNvPr id="10" name="Рисунок 9" descr="C:\Users\SONY\Desktop\d18dd0bcd0b1d0bbd0b5d0bcd0b0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600" y="2920010"/>
            <a:ext cx="3600400" cy="3551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6</a:t>
            </a:fld>
            <a:endParaRPr lang="ru-RU"/>
          </a:p>
        </p:txBody>
      </p:sp>
      <p:pic>
        <p:nvPicPr>
          <p:cNvPr id="2" name="Picture 2" descr="D:\Детский сад 655\детский сад\DSC010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208" y="3823458"/>
            <a:ext cx="3528392" cy="26462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</p:spTree>
    <p:extLst>
      <p:ext uri="{BB962C8B-B14F-4D97-AF65-F5344CB8AC3E}">
        <p14:creationId xmlns:p14="http://schemas.microsoft.com/office/powerpoint/2010/main" val="23173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78" y="-1"/>
            <a:ext cx="9170977" cy="687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2454"/>
            <a:ext cx="84604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2.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тренняя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гимнастика.  </a:t>
            </a: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                                                                                   </a:t>
            </a:r>
            <a:r>
              <a:rPr lang="ru-RU" sz="2000" b="1" i="1" dirty="0" smtClean="0">
                <a:solidFill>
                  <a:srgbClr val="660066"/>
                </a:solidFill>
                <a:ea typeface="Calibri"/>
                <a:cs typeface="Times New Roman"/>
              </a:rPr>
              <a:t>Мы </a:t>
            </a:r>
            <a:r>
              <a:rPr lang="ru-RU" sz="2000" b="1" i="1" dirty="0">
                <a:solidFill>
                  <a:srgbClr val="660066"/>
                </a:solidFill>
                <a:ea typeface="Calibri"/>
                <a:cs typeface="Times New Roman"/>
              </a:rPr>
              <a:t>можем использовать следующие подходы:  </a:t>
            </a:r>
            <a:r>
              <a:rPr lang="ru-RU" sz="2000" b="1" i="1" dirty="0" smtClean="0">
                <a:solidFill>
                  <a:srgbClr val="660066"/>
                </a:solidFill>
                <a:ea typeface="Calibri"/>
                <a:cs typeface="Times New Roman"/>
              </a:rPr>
              <a:t>проведение </a:t>
            </a:r>
            <a:r>
              <a:rPr lang="ru-RU" sz="2000" b="1" i="1" dirty="0">
                <a:solidFill>
                  <a:srgbClr val="660066"/>
                </a:solidFill>
                <a:ea typeface="Calibri"/>
                <a:cs typeface="Times New Roman"/>
              </a:rPr>
              <a:t>гимнастики в игровой форме. Использование положительного эмоционального настроя. Учитывать индивидуальные желания детей</a:t>
            </a:r>
            <a:r>
              <a:rPr lang="ru-RU" sz="2000" b="1" dirty="0" smtClean="0">
                <a:ea typeface="Calibri"/>
                <a:cs typeface="Times New Roman"/>
              </a:rPr>
              <a:t>.    </a:t>
            </a:r>
            <a:endParaRPr lang="ru-RU" sz="2000" b="1" dirty="0"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7</a:t>
            </a:fld>
            <a:endParaRPr lang="ru-RU"/>
          </a:p>
        </p:txBody>
      </p:sp>
      <p:pic>
        <p:nvPicPr>
          <p:cNvPr id="4098" name="Picture 2" descr="D:\Детский сад 655\детский сад\DSC010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42849"/>
            <a:ext cx="5896608" cy="442245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78" y="-1"/>
            <a:ext cx="9170977" cy="687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8604448" cy="20608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4. Деятельность </a:t>
            </a:r>
            <a:r>
              <a:rPr lang="ru-RU" sz="2800" b="1" dirty="0">
                <a:solidFill>
                  <a:srgbClr val="002060"/>
                </a:solidFill>
              </a:rPr>
              <a:t>детей на занятиях:  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660066"/>
                </a:solidFill>
              </a:rPr>
              <a:t>все </a:t>
            </a:r>
            <a:r>
              <a:rPr lang="ru-RU" sz="2800" b="1" i="1" dirty="0">
                <a:solidFill>
                  <a:srgbClr val="660066"/>
                </a:solidFill>
              </a:rPr>
              <a:t>занятия проводятся в игровой форме.  </a:t>
            </a:r>
            <a:r>
              <a:rPr lang="ru-RU" sz="2800" b="1" i="1" dirty="0" smtClean="0">
                <a:solidFill>
                  <a:srgbClr val="660066"/>
                </a:solidFill>
              </a:rPr>
              <a:t>                Перед </a:t>
            </a:r>
            <a:r>
              <a:rPr lang="ru-RU" sz="2800" b="1" i="1" dirty="0">
                <a:solidFill>
                  <a:srgbClr val="660066"/>
                </a:solidFill>
              </a:rPr>
              <a:t>занятием психологическая игра. Дыхательная гимнастика. Занятия проводятся по подгруппам. Использование индивидуальных занятий</a:t>
            </a:r>
          </a:p>
        </p:txBody>
      </p:sp>
      <p:pic>
        <p:nvPicPr>
          <p:cNvPr id="2050" name="Picture 2" descr="D:\Детский сад 655\детский сад\20140912_093241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049887"/>
            <a:ext cx="3528392" cy="470452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етский сад 655\детский сад\DSC010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066358"/>
            <a:ext cx="4663547" cy="3497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етский сад 655\детский сад\20141003_0928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563254"/>
            <a:ext cx="3114600" cy="41528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5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78" y="-1"/>
            <a:ext cx="9170977" cy="687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68560" y="0"/>
            <a:ext cx="8579296" cy="2520280"/>
          </a:xfrm>
        </p:spPr>
        <p:txBody>
          <a:bodyPr>
            <a:normAutofit fontScale="92500" lnSpcReduction="20000"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 smtClean="0">
                <a:solidFill>
                  <a:srgbClr val="002060"/>
                </a:solidFill>
                <a:ea typeface="Calibri"/>
                <a:cs typeface="Times New Roman"/>
              </a:rPr>
              <a:t>5. </a:t>
            </a:r>
            <a:r>
              <a:rPr lang="ru-RU" sz="2600" b="1" dirty="0">
                <a:solidFill>
                  <a:srgbClr val="002060"/>
                </a:solidFill>
                <a:ea typeface="Calibri"/>
                <a:cs typeface="Times New Roman"/>
              </a:rPr>
              <a:t>Для смены деятельности и снятия эмоционального напряжения после занятий можно использовать следующие подходы:  </a:t>
            </a:r>
            <a:r>
              <a:rPr lang="ru-RU" sz="2600" b="1" dirty="0" smtClean="0">
                <a:solidFill>
                  <a:srgbClr val="002060"/>
                </a:solidFill>
                <a:ea typeface="Calibri"/>
                <a:cs typeface="Times New Roman"/>
              </a:rPr>
              <a:t>                                                            </a:t>
            </a:r>
            <a:r>
              <a:rPr lang="ru-RU" sz="2600" b="1" i="1" dirty="0" smtClean="0">
                <a:solidFill>
                  <a:srgbClr val="660066"/>
                </a:solidFill>
                <a:ea typeface="Calibri"/>
                <a:cs typeface="Times New Roman"/>
              </a:rPr>
              <a:t>релаксация, </a:t>
            </a:r>
            <a:r>
              <a:rPr lang="ru-RU" sz="2600" b="1" i="1" dirty="0" err="1" smtClean="0">
                <a:solidFill>
                  <a:srgbClr val="660066"/>
                </a:solidFill>
                <a:ea typeface="Calibri"/>
                <a:cs typeface="Times New Roman"/>
              </a:rPr>
              <a:t>игротерапия</a:t>
            </a:r>
            <a:r>
              <a:rPr lang="ru-RU" sz="2600" b="1" i="1" dirty="0" smtClean="0">
                <a:solidFill>
                  <a:srgbClr val="660066"/>
                </a:solidFill>
                <a:ea typeface="Calibri"/>
                <a:cs typeface="Times New Roman"/>
              </a:rPr>
              <a:t> </a:t>
            </a:r>
            <a:r>
              <a:rPr lang="ru-RU" sz="2600" b="1" i="1" dirty="0">
                <a:solidFill>
                  <a:srgbClr val="660066"/>
                </a:solidFill>
                <a:ea typeface="Calibri"/>
                <a:cs typeface="Times New Roman"/>
              </a:rPr>
              <a:t>(использование театрализованных игр, подвижных игр, словесных игр, игр-забав, игр со строительным материалом).</a:t>
            </a:r>
          </a:p>
          <a:p>
            <a:endParaRPr lang="ru-RU" dirty="0"/>
          </a:p>
        </p:txBody>
      </p:sp>
      <p:pic>
        <p:nvPicPr>
          <p:cNvPr id="3074" name="Picture 2" descr="D:\Детский сад 655\детский сад\20140912_1017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" y="2220273"/>
            <a:ext cx="3168352" cy="23762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етский сад 655\детский сад\20141107_1552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761" y="2220272"/>
            <a:ext cx="3120644" cy="23404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етский сад 655\детский сад\20141107_1725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503" y="2248133"/>
            <a:ext cx="3083496" cy="23126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етский сад 655\детский сад\20141107_17331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4432583"/>
            <a:ext cx="2635107" cy="23667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Детский сад 655\animashki-deti-65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400453"/>
            <a:ext cx="2481618" cy="246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C5C0-B439-4986-ACD2-CDED4B3CE9F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615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1.условия организации воспитательно-образовательного процесса </vt:lpstr>
      <vt:lpstr>Основные направления: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Музыкальный зал.  Для выполнения задач по  художественно- эстетическому циклу  имеется красиво оформленный музыкальный зал, музыкальные инструменты  для обучения игре на них.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67</cp:revision>
  <dcterms:created xsi:type="dcterms:W3CDTF">2014-11-08T20:48:56Z</dcterms:created>
  <dcterms:modified xsi:type="dcterms:W3CDTF">2015-09-08T17:39:07Z</dcterms:modified>
</cp:coreProperties>
</file>