
<file path=[Content_Types].xml><?xml version="1.0" encoding="utf-8"?>
<Types xmlns="http://schemas.openxmlformats.org/package/2006/content-types">
  <Default Extension="png" ContentType="image/png"/>
  <Default Extension="m4a" ContentType="audio/unknown"/>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05" r:id="rId2"/>
    <p:sldId id="289" r:id="rId3"/>
    <p:sldId id="306" r:id="rId4"/>
    <p:sldId id="258" r:id="rId5"/>
    <p:sldId id="261" r:id="rId6"/>
    <p:sldId id="264" r:id="rId7"/>
    <p:sldId id="266" r:id="rId8"/>
    <p:sldId id="293" r:id="rId9"/>
    <p:sldId id="298" r:id="rId10"/>
    <p:sldId id="308" r:id="rId11"/>
    <p:sldId id="311" r:id="rId12"/>
    <p:sldId id="307" r:id="rId13"/>
  </p:sldIdLst>
  <p:sldSz cx="9144000" cy="6858000" type="screen4x3"/>
  <p:notesSz cx="6881813" cy="100028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6"/>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C0000"/>
    <a:srgbClr val="0000CC"/>
    <a:srgbClr val="E2CF9E"/>
    <a:srgbClr val="CC9900"/>
    <a:srgbClr val="990033"/>
    <a:srgbClr val="FF0000"/>
    <a:srgbClr val="6699FF"/>
    <a:srgbClr val="EFD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357" autoAdjust="0"/>
  </p:normalViewPr>
  <p:slideViewPr>
    <p:cSldViewPr>
      <p:cViewPr varScale="1">
        <p:scale>
          <a:sx n="81" d="100"/>
          <a:sy n="81" d="100"/>
        </p:scale>
        <p:origin x="-82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2119" cy="500142"/>
          </a:xfrm>
          <a:prstGeom prst="rect">
            <a:avLst/>
          </a:prstGeom>
        </p:spPr>
        <p:txBody>
          <a:bodyPr vert="horz" lIns="96478" tIns="48239" rIns="96478" bIns="48239" rtlCol="0"/>
          <a:lstStyle>
            <a:lvl1pPr algn="l">
              <a:defRPr sz="1300"/>
            </a:lvl1pPr>
          </a:lstStyle>
          <a:p>
            <a:pPr>
              <a:defRPr/>
            </a:pPr>
            <a:endParaRPr lang="ru-RU"/>
          </a:p>
        </p:txBody>
      </p:sp>
      <p:sp>
        <p:nvSpPr>
          <p:cNvPr id="3" name="Дата 2"/>
          <p:cNvSpPr>
            <a:spLocks noGrp="1"/>
          </p:cNvSpPr>
          <p:nvPr>
            <p:ph type="dt" idx="1"/>
          </p:nvPr>
        </p:nvSpPr>
        <p:spPr>
          <a:xfrm>
            <a:off x="3898102" y="0"/>
            <a:ext cx="2982119" cy="500142"/>
          </a:xfrm>
          <a:prstGeom prst="rect">
            <a:avLst/>
          </a:prstGeom>
        </p:spPr>
        <p:txBody>
          <a:bodyPr vert="horz" lIns="96478" tIns="48239" rIns="96478" bIns="48239" rtlCol="0"/>
          <a:lstStyle>
            <a:lvl1pPr algn="r">
              <a:defRPr sz="1300"/>
            </a:lvl1pPr>
          </a:lstStyle>
          <a:p>
            <a:pPr>
              <a:defRPr/>
            </a:pPr>
            <a:fld id="{4CDC1954-C33D-44F7-A10A-216178E6E811}" type="datetimeFigureOut">
              <a:rPr lang="ru-RU"/>
              <a:pPr>
                <a:defRPr/>
              </a:pPr>
              <a:t>18.02.2015</a:t>
            </a:fld>
            <a:endParaRPr lang="ru-RU"/>
          </a:p>
        </p:txBody>
      </p:sp>
      <p:sp>
        <p:nvSpPr>
          <p:cNvPr id="4" name="Образ слайда 3"/>
          <p:cNvSpPr>
            <a:spLocks noGrp="1" noRot="1" noChangeAspect="1"/>
          </p:cNvSpPr>
          <p:nvPr>
            <p:ph type="sldImg" idx="2"/>
          </p:nvPr>
        </p:nvSpPr>
        <p:spPr>
          <a:xfrm>
            <a:off x="942975" y="750888"/>
            <a:ext cx="4997450" cy="3749675"/>
          </a:xfrm>
          <a:prstGeom prst="rect">
            <a:avLst/>
          </a:prstGeom>
          <a:noFill/>
          <a:ln w="12700">
            <a:solidFill>
              <a:prstClr val="black"/>
            </a:solidFill>
          </a:ln>
        </p:spPr>
        <p:txBody>
          <a:bodyPr vert="horz" lIns="96478" tIns="48239" rIns="96478" bIns="48239" rtlCol="0" anchor="ctr"/>
          <a:lstStyle/>
          <a:p>
            <a:pPr lvl="0"/>
            <a:endParaRPr lang="ru-RU" noProof="0" smtClean="0"/>
          </a:p>
        </p:txBody>
      </p:sp>
      <p:sp>
        <p:nvSpPr>
          <p:cNvPr id="5" name="Заметки 4"/>
          <p:cNvSpPr>
            <a:spLocks noGrp="1"/>
          </p:cNvSpPr>
          <p:nvPr>
            <p:ph type="body" sz="quarter" idx="3"/>
          </p:nvPr>
        </p:nvSpPr>
        <p:spPr>
          <a:xfrm>
            <a:off x="688182" y="4751348"/>
            <a:ext cx="5505450" cy="4501277"/>
          </a:xfrm>
          <a:prstGeom prst="rect">
            <a:avLst/>
          </a:prstGeom>
        </p:spPr>
        <p:txBody>
          <a:bodyPr vert="horz" lIns="96478" tIns="48239" rIns="96478" bIns="48239"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500960"/>
            <a:ext cx="2982119" cy="500142"/>
          </a:xfrm>
          <a:prstGeom prst="rect">
            <a:avLst/>
          </a:prstGeom>
        </p:spPr>
        <p:txBody>
          <a:bodyPr vert="horz" lIns="96478" tIns="48239" rIns="96478" bIns="48239" rtlCol="0" anchor="b"/>
          <a:lstStyle>
            <a:lvl1pPr algn="l">
              <a:defRPr sz="1300"/>
            </a:lvl1pPr>
          </a:lstStyle>
          <a:p>
            <a:pPr>
              <a:defRPr/>
            </a:pPr>
            <a:endParaRPr lang="ru-RU"/>
          </a:p>
        </p:txBody>
      </p:sp>
      <p:sp>
        <p:nvSpPr>
          <p:cNvPr id="7" name="Номер слайда 6"/>
          <p:cNvSpPr>
            <a:spLocks noGrp="1"/>
          </p:cNvSpPr>
          <p:nvPr>
            <p:ph type="sldNum" sz="quarter" idx="5"/>
          </p:nvPr>
        </p:nvSpPr>
        <p:spPr>
          <a:xfrm>
            <a:off x="3898102" y="9500960"/>
            <a:ext cx="2982119" cy="500142"/>
          </a:xfrm>
          <a:prstGeom prst="rect">
            <a:avLst/>
          </a:prstGeom>
        </p:spPr>
        <p:txBody>
          <a:bodyPr vert="horz" lIns="96478" tIns="48239" rIns="96478" bIns="48239" rtlCol="0" anchor="b"/>
          <a:lstStyle>
            <a:lvl1pPr algn="r">
              <a:defRPr sz="1300"/>
            </a:lvl1pPr>
          </a:lstStyle>
          <a:p>
            <a:pPr>
              <a:defRPr/>
            </a:pPr>
            <a:fld id="{01720AD7-CA3E-420D-B878-D46839C47635}" type="slidenum">
              <a:rPr lang="ru-RU"/>
              <a:pPr>
                <a:defRPr/>
              </a:pPr>
              <a:t>‹#›</a:t>
            </a:fld>
            <a:endParaRPr lang="ru-RU"/>
          </a:p>
        </p:txBody>
      </p:sp>
    </p:spTree>
    <p:extLst>
      <p:ext uri="{BB962C8B-B14F-4D97-AF65-F5344CB8AC3E}">
        <p14:creationId xmlns:p14="http://schemas.microsoft.com/office/powerpoint/2010/main" val="33370365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F3DAC98-8646-451C-89EF-33AFAD8BE12C}" type="slidenum">
              <a:rPr lang="ru-RU" smtClean="0"/>
              <a:pPr/>
              <a:t>1</a:t>
            </a:fld>
            <a:endParaRPr lang="ru-RU"/>
          </a:p>
        </p:txBody>
      </p:sp>
    </p:spTree>
    <p:extLst>
      <p:ext uri="{BB962C8B-B14F-4D97-AF65-F5344CB8AC3E}">
        <p14:creationId xmlns:p14="http://schemas.microsoft.com/office/powerpoint/2010/main" val="3605626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01720AD7-CA3E-420D-B878-D46839C47635}" type="slidenum">
              <a:rPr lang="ru-RU" smtClean="0"/>
              <a:pPr>
                <a:defRPr/>
              </a:pPr>
              <a:t>3</a:t>
            </a:fld>
            <a:endParaRPr lang="ru-RU"/>
          </a:p>
        </p:txBody>
      </p:sp>
    </p:spTree>
    <p:extLst>
      <p:ext uri="{BB962C8B-B14F-4D97-AF65-F5344CB8AC3E}">
        <p14:creationId xmlns:p14="http://schemas.microsoft.com/office/powerpoint/2010/main" val="199924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F103A57-1DE7-4E15-BBC3-0A3DA262A37C}" type="datetimeFigureOut">
              <a:rPr lang="ru-RU"/>
              <a:pPr>
                <a:defRPr/>
              </a:pPr>
              <a:t>18.02.2015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3FD8195-F9D1-474E-972A-4A48F6BBB88C}" type="slidenum">
              <a:rPr lang="ru-RU"/>
              <a:pPr>
                <a:defRPr/>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2EC1F4B-CF6F-401B-95A5-F04802B49AE7}" type="datetimeFigureOut">
              <a:rPr lang="ru-RU"/>
              <a:pPr>
                <a:defRPr/>
              </a:pPr>
              <a:t>18.02.2015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3C3C760-EDAA-443E-BE14-727B76D3F5CA}" type="slidenum">
              <a:rPr lang="ru-RU"/>
              <a:pPr>
                <a:defRPr/>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AADB6AC-FBD4-4189-891C-B94E02E95371}" type="datetimeFigureOut">
              <a:rPr lang="ru-RU"/>
              <a:pPr>
                <a:defRPr/>
              </a:pPr>
              <a:t>18.02.2015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F8E20E1-BD43-425D-A593-F5AE7624882B}" type="slidenum">
              <a:rPr lang="ru-RU"/>
              <a:pPr>
                <a:defRPr/>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C6A5E8A-F27A-4C0D-9587-EFE32D671CFD}" type="datetimeFigureOut">
              <a:rPr lang="ru-RU"/>
              <a:pPr>
                <a:defRPr/>
              </a:pPr>
              <a:t>18.02.2015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0353F07-0DE6-4CDF-9487-322D06F3B64B}" type="slidenum">
              <a:rPr lang="ru-RU"/>
              <a:pPr>
                <a:defRPr/>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574FAAE-2E80-4634-BEB0-5217B2B500BA}" type="datetimeFigureOut">
              <a:rPr lang="ru-RU"/>
              <a:pPr>
                <a:defRPr/>
              </a:pPr>
              <a:t>18.02.2015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51EDF1E-E7C8-4C6A-83EF-4660087994FF}" type="slidenum">
              <a:rPr lang="ru-RU"/>
              <a:pPr>
                <a:defRPr/>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DDBD28D-2928-4860-8BFC-9AAB5B1FC465}" type="datetimeFigureOut">
              <a:rPr lang="ru-RU"/>
              <a:pPr>
                <a:defRPr/>
              </a:pPr>
              <a:t>18.02.2015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8E5707A6-01AB-4F3A-8E63-C6A34C71FD7D}" type="slidenum">
              <a:rPr lang="ru-RU"/>
              <a:pPr>
                <a:defRPr/>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0C253F2-8DD7-4741-A960-913816C4A414}" type="datetimeFigureOut">
              <a:rPr lang="ru-RU"/>
              <a:pPr>
                <a:defRPr/>
              </a:pPr>
              <a:t>18.02.2015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DA2389D5-CAAC-498C-9E59-E14E994A7963}" type="slidenum">
              <a:rPr lang="ru-RU"/>
              <a:pPr>
                <a:defRPr/>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97333CB-017D-47C1-89C1-1061D47D543F}" type="datetimeFigureOut">
              <a:rPr lang="ru-RU"/>
              <a:pPr>
                <a:defRPr/>
              </a:pPr>
              <a:t>18.02.2015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5673285-AD63-498A-98BC-BD7C5190FA87}" type="slidenum">
              <a:rPr lang="ru-RU"/>
              <a:pPr>
                <a:defRPr/>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053A887-B0C9-4948-8A8F-1642671043A4}" type="datetimeFigureOut">
              <a:rPr lang="ru-RU"/>
              <a:pPr>
                <a:defRPr/>
              </a:pPr>
              <a:t>18.02.2015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DB9EF42-7554-407A-921C-8F4060D2E3F0}" type="slidenum">
              <a:rPr lang="ru-RU"/>
              <a:pPr>
                <a:defRPr/>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1A8D2B7-204B-4B34-B26F-0CE7F684100E}" type="datetimeFigureOut">
              <a:rPr lang="ru-RU"/>
              <a:pPr>
                <a:defRPr/>
              </a:pPr>
              <a:t>18.02.2015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7FF78C3-38CF-4AA1-8A94-4968C62BF51F}" type="slidenum">
              <a:rPr lang="ru-RU"/>
              <a:pPr>
                <a:defRPr/>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5D5FA03-EB3E-4EF9-8B5D-9836DF549BA9}" type="datetimeFigureOut">
              <a:rPr lang="ru-RU"/>
              <a:pPr>
                <a:defRPr/>
              </a:pPr>
              <a:t>18.02.2015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9525A70-6EB1-4D59-837E-D0FE408A79F0}" type="slidenum">
              <a:rPr lang="ru-RU"/>
              <a:pPr>
                <a:defRPr/>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00CC"/>
            </a:gs>
            <a:gs pos="50000">
              <a:schemeClr val="bg1"/>
            </a:gs>
            <a:gs pos="100000">
              <a:srgbClr val="6699FF"/>
            </a:gs>
          </a:gsLst>
          <a:lin ang="2700000" scaled="1"/>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58DBF9D-4007-4CFE-BCD0-FC42AD5372A5}" type="datetimeFigureOut">
              <a:rPr lang="ru-RU"/>
              <a:pPr>
                <a:defRPr/>
              </a:pPr>
              <a:t>18.02.2015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C8CA7CE-2DE8-4C3B-9A2A-DA9F8D54A96C}"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z1.foto.rambler.ru/public/igorrr-64/1/171/1-webbig.jpg" TargetMode="External"/><Relationship Id="rId3" Type="http://schemas.openxmlformats.org/officeDocument/2006/relationships/audio" Target="../media/media1.m4a"/><Relationship Id="rId7" Type="http://schemas.openxmlformats.org/officeDocument/2006/relationships/image" Target="../media/image2.gif"/><Relationship Id="rId12" Type="http://schemas.openxmlformats.org/officeDocument/2006/relationships/image" Target="../media/image5.png"/><Relationship Id="rId2" Type="http://schemas.microsoft.com/office/2007/relationships/media" Target="../media/media1.m4a"/><Relationship Id="rId1" Type="http://schemas.openxmlformats.org/officeDocument/2006/relationships/audio" Target="file:///D:\&#1052;&#1072;&#1084;&#1072;\&#1052;&#1040;&#1052;&#1040;\Topics\Holidays\Halloween\WAV\Crumpkin__Pumpkins__Pumpkin_Song.wav" TargetMode="External"/><Relationship Id="rId6" Type="http://schemas.openxmlformats.org/officeDocument/2006/relationships/image" Target="../media/image1.png"/><Relationship Id="rId11" Type="http://schemas.openxmlformats.org/officeDocument/2006/relationships/image" Target="../media/image4.jpeg"/><Relationship Id="rId5" Type="http://schemas.openxmlformats.org/officeDocument/2006/relationships/notesSlide" Target="../notesSlides/notesSlide1.xml"/><Relationship Id="rId10" Type="http://schemas.openxmlformats.org/officeDocument/2006/relationships/hyperlink" Target="http://qiq.ru/showim/460527" TargetMode="External"/><Relationship Id="rId4" Type="http://schemas.openxmlformats.org/officeDocument/2006/relationships/slideLayout" Target="../slideLayouts/slideLayout6.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z1.foto.rambler.ru/public/igorrr-64/1/171/1-webbig.jpg" TargetMode="Externa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z1.foto.rambler.ru/public/igorrr-64/1/171/1-webbig.jpg"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1.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5.png"/><Relationship Id="rId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rumpkin__Pumpkins__Pumpkin_Song.wav">
            <a:hlinkClick r:id="" action="ppaction://media"/>
          </p:cNvPr>
          <p:cNvPicPr>
            <a:picLocks noRot="1" noChangeAspect="1"/>
          </p:cNvPicPr>
          <p:nvPr>
            <a:audioFile r:link="rId1"/>
          </p:nvPr>
        </p:nvPicPr>
        <p:blipFill>
          <a:blip r:embed="rId6" cstate="print"/>
          <a:stretch>
            <a:fillRect/>
          </a:stretch>
        </p:blipFill>
        <p:spPr>
          <a:xfrm>
            <a:off x="1475656" y="6237312"/>
            <a:ext cx="304800" cy="304800"/>
          </a:xfrm>
          <a:prstGeom prst="rect">
            <a:avLst/>
          </a:prstGeom>
        </p:spPr>
      </p:pic>
      <p:pic>
        <p:nvPicPr>
          <p:cNvPr id="5" name="Рисунок 4" descr="ster13.gif"/>
          <p:cNvPicPr>
            <a:picLocks noChangeAspect="1"/>
          </p:cNvPicPr>
          <p:nvPr/>
        </p:nvPicPr>
        <p:blipFill>
          <a:blip r:embed="rId7" cstate="print"/>
          <a:stretch>
            <a:fillRect/>
          </a:stretch>
        </p:blipFill>
        <p:spPr>
          <a:xfrm>
            <a:off x="0" y="-38672"/>
            <a:ext cx="9144000" cy="6896672"/>
          </a:xfrm>
          <a:prstGeom prst="rect">
            <a:avLst/>
          </a:prstGeom>
        </p:spPr>
      </p:pic>
      <p:pic>
        <p:nvPicPr>
          <p:cNvPr id="18" name="Picture 2" descr="Картинка 1 из 47">
            <a:hlinkClick r:id="rId8"/>
          </p:cNvPr>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07504" y="0"/>
            <a:ext cx="2603871" cy="1484784"/>
          </a:xfrm>
          <a:prstGeom prst="rect">
            <a:avLst/>
          </a:prstGeom>
          <a:noFill/>
          <a:ln w="9525">
            <a:noFill/>
            <a:miter lim="800000"/>
            <a:headEnd/>
            <a:tailEnd/>
          </a:ln>
        </p:spPr>
      </p:pic>
      <p:sp>
        <p:nvSpPr>
          <p:cNvPr id="19" name="Прямоугольник 18"/>
          <p:cNvSpPr/>
          <p:nvPr/>
        </p:nvSpPr>
        <p:spPr>
          <a:xfrm>
            <a:off x="827584" y="332656"/>
            <a:ext cx="8136904" cy="1938992"/>
          </a:xfrm>
          <a:prstGeom prst="rect">
            <a:avLst/>
          </a:prstGeom>
        </p:spPr>
        <p:txBody>
          <a:bodyPr wrap="square">
            <a:spAutoFit/>
          </a:bodyPr>
          <a:lstStyle/>
          <a:p>
            <a:pPr algn="ctr"/>
            <a:r>
              <a:rPr lang="ru-RU" sz="4000" b="1" dirty="0" smtClean="0">
                <a:solidFill>
                  <a:srgbClr val="CC0000"/>
                </a:solidFill>
              </a:rPr>
              <a:t>  Пионеры</a:t>
            </a:r>
            <a:r>
              <a:rPr lang="ru-RU" sz="4000" b="1" dirty="0" smtClean="0">
                <a:solidFill>
                  <a:srgbClr val="C00000"/>
                </a:solidFill>
              </a:rPr>
              <a:t> – герои</a:t>
            </a:r>
            <a:br>
              <a:rPr lang="ru-RU" sz="4000" b="1" dirty="0" smtClean="0">
                <a:solidFill>
                  <a:srgbClr val="C00000"/>
                </a:solidFill>
              </a:rPr>
            </a:br>
            <a:r>
              <a:rPr lang="ru-RU" sz="4000" b="1" dirty="0" smtClean="0">
                <a:solidFill>
                  <a:srgbClr val="C00000"/>
                </a:solidFill>
              </a:rPr>
              <a:t> </a:t>
            </a:r>
            <a:r>
              <a:rPr lang="ru-RU" sz="4000" b="1" dirty="0" smtClean="0">
                <a:solidFill>
                  <a:schemeClr val="tx2">
                    <a:lumMod val="60000"/>
                    <a:lumOff val="40000"/>
                  </a:schemeClr>
                </a:solidFill>
              </a:rPr>
              <a:t>Великой   Отечественной войны</a:t>
            </a:r>
            <a:endParaRPr lang="ru-RU" sz="4000" dirty="0">
              <a:solidFill>
                <a:schemeClr val="tx2">
                  <a:lumMod val="60000"/>
                  <a:lumOff val="40000"/>
                </a:schemeClr>
              </a:solidFill>
            </a:endParaRPr>
          </a:p>
        </p:txBody>
      </p:sp>
      <p:sp>
        <p:nvSpPr>
          <p:cNvPr id="20" name="5-конечная звезда 19">
            <a:hlinkClick r:id="" action="ppaction://noaction"/>
          </p:cNvPr>
          <p:cNvSpPr/>
          <p:nvPr/>
        </p:nvSpPr>
        <p:spPr>
          <a:xfrm>
            <a:off x="8100392" y="116632"/>
            <a:ext cx="926414" cy="1008112"/>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22" name="Прямоугольник 21"/>
          <p:cNvSpPr/>
          <p:nvPr/>
        </p:nvSpPr>
        <p:spPr>
          <a:xfrm>
            <a:off x="683568" y="5733256"/>
            <a:ext cx="7488832" cy="1015663"/>
          </a:xfrm>
          <a:prstGeom prst="rect">
            <a:avLst/>
          </a:prstGeom>
        </p:spPr>
        <p:txBody>
          <a:bodyPr wrap="square">
            <a:spAutoFit/>
          </a:bodyPr>
          <a:lstStyle/>
          <a:p>
            <a:r>
              <a:rPr lang="ru-RU" sz="2000" dirty="0" smtClean="0">
                <a:solidFill>
                  <a:schemeClr val="tx2">
                    <a:lumMod val="60000"/>
                    <a:lumOff val="40000"/>
                  </a:schemeClr>
                </a:solidFill>
                <a:latin typeface="Times New Roman" pitchFamily="18" charset="0"/>
                <a:cs typeface="Times New Roman" pitchFamily="18" charset="0"/>
              </a:rPr>
              <a:t>Презентацию подготовили ученики  3 «В» класса   </a:t>
            </a:r>
          </a:p>
          <a:p>
            <a:r>
              <a:rPr lang="ru-RU" sz="2000" dirty="0" smtClean="0">
                <a:solidFill>
                  <a:schemeClr val="tx2">
                    <a:lumMod val="60000"/>
                    <a:lumOff val="40000"/>
                  </a:schemeClr>
                </a:solidFill>
                <a:latin typeface="Times New Roman" pitchFamily="18" charset="0"/>
                <a:cs typeface="Times New Roman" pitchFamily="18" charset="0"/>
              </a:rPr>
              <a:t>Классный руководитель  </a:t>
            </a:r>
            <a:r>
              <a:rPr lang="ru-RU" sz="2000" dirty="0" err="1" smtClean="0">
                <a:solidFill>
                  <a:schemeClr val="tx2">
                    <a:lumMod val="60000"/>
                    <a:lumOff val="40000"/>
                  </a:schemeClr>
                </a:solidFill>
                <a:latin typeface="Times New Roman" pitchFamily="18" charset="0"/>
                <a:cs typeface="Times New Roman" pitchFamily="18" charset="0"/>
              </a:rPr>
              <a:t>Шаповалова</a:t>
            </a:r>
            <a:r>
              <a:rPr lang="ru-RU" sz="2000" dirty="0" smtClean="0">
                <a:solidFill>
                  <a:schemeClr val="tx2">
                    <a:lumMod val="60000"/>
                    <a:lumOff val="40000"/>
                  </a:schemeClr>
                </a:solidFill>
                <a:latin typeface="Times New Roman" pitchFamily="18" charset="0"/>
                <a:cs typeface="Times New Roman" pitchFamily="18" charset="0"/>
              </a:rPr>
              <a:t>  Л.В.</a:t>
            </a:r>
            <a:br>
              <a:rPr lang="ru-RU" sz="2000" dirty="0" smtClean="0">
                <a:solidFill>
                  <a:schemeClr val="tx2">
                    <a:lumMod val="60000"/>
                    <a:lumOff val="40000"/>
                  </a:schemeClr>
                </a:solidFill>
                <a:latin typeface="Times New Roman" pitchFamily="18" charset="0"/>
                <a:cs typeface="Times New Roman" pitchFamily="18" charset="0"/>
              </a:rPr>
            </a:br>
            <a:r>
              <a:rPr lang="ru-RU" sz="2000" dirty="0" smtClean="0">
                <a:solidFill>
                  <a:schemeClr val="tx2">
                    <a:lumMod val="60000"/>
                    <a:lumOff val="40000"/>
                  </a:schemeClr>
                </a:solidFill>
                <a:latin typeface="Times New Roman" pitchFamily="18" charset="0"/>
                <a:cs typeface="Times New Roman" pitchFamily="18" charset="0"/>
              </a:rPr>
              <a:t>ГБОУ ЦО № 936 г. Москвы</a:t>
            </a:r>
            <a:endParaRPr lang="ru-RU" sz="2000" dirty="0">
              <a:solidFill>
                <a:schemeClr val="tx2">
                  <a:lumMod val="60000"/>
                  <a:lumOff val="40000"/>
                </a:schemeClr>
              </a:solidFill>
            </a:endParaRPr>
          </a:p>
        </p:txBody>
      </p:sp>
      <p:pic>
        <p:nvPicPr>
          <p:cNvPr id="23" name="Рисунок 2" descr="Дети-герои Великой Отечественной войны , картинка номер 460527">
            <a:hlinkClick r:id="rId10" tooltip="&quot;Дети-герои Великой Отечественной войны , картинка номер 460527&quot;"/>
          </p:cNvPr>
          <p:cNvPicPr>
            <a:picLocks noChangeAspect="1" noChangeArrowheads="1"/>
          </p:cNvPicPr>
          <p:nvPr/>
        </p:nvPicPr>
        <p:blipFill>
          <a:blip r:embed="rId11" cstate="print"/>
          <a:srcRect/>
          <a:stretch>
            <a:fillRect/>
          </a:stretch>
        </p:blipFill>
        <p:spPr bwMode="auto">
          <a:xfrm>
            <a:off x="1907704" y="2060848"/>
            <a:ext cx="5780567" cy="3672408"/>
          </a:xfrm>
          <a:prstGeom prst="rect">
            <a:avLst/>
          </a:prstGeom>
          <a:ln>
            <a:noFill/>
          </a:ln>
          <a:effectLst>
            <a:softEdge rad="112500"/>
          </a:effectLst>
        </p:spPr>
      </p:pic>
      <p:pic>
        <p:nvPicPr>
          <p:cNvPr id="3" name="3%D0%B2.m4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7490792" y="5886327"/>
            <a:ext cx="609600" cy="6096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11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4876"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9512" y="1412776"/>
            <a:ext cx="8677472" cy="1077218"/>
          </a:xfrm>
          <a:prstGeom prst="rect">
            <a:avLst/>
          </a:prstGeom>
        </p:spPr>
        <p:txBody>
          <a:bodyPr wrap="square">
            <a:spAutoFit/>
          </a:bodyPr>
          <a:lstStyle/>
          <a:p>
            <a:pPr algn="just"/>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endParaRPr lang="ru-RU" sz="1400" dirty="0" smtClean="0">
              <a:latin typeface="Times New Roman" pitchFamily="18" charset="0"/>
              <a:cs typeface="Times New Roman" pitchFamily="18" charset="0"/>
            </a:endParaRPr>
          </a:p>
          <a:p>
            <a:pPr algn="just"/>
            <a:endParaRPr lang="ru-RU" dirty="0" smtClean="0"/>
          </a:p>
          <a:p>
            <a:pPr algn="just"/>
            <a:endParaRPr lang="ru-RU" dirty="0"/>
          </a:p>
        </p:txBody>
      </p:sp>
      <p:sp>
        <p:nvSpPr>
          <p:cNvPr id="6" name="Прямоугольник 5"/>
          <p:cNvSpPr/>
          <p:nvPr/>
        </p:nvSpPr>
        <p:spPr>
          <a:xfrm>
            <a:off x="0" y="116633"/>
            <a:ext cx="9144000" cy="1569660"/>
          </a:xfrm>
          <a:prstGeom prst="rect">
            <a:avLst/>
          </a:prstGeom>
        </p:spPr>
        <p:txBody>
          <a:bodyPr wrap="square">
            <a:spAutoFit/>
          </a:bodyPr>
          <a:lstStyle/>
          <a:p>
            <a:r>
              <a:rPr lang="ru-RU" sz="1600" dirty="0" smtClean="0">
                <a:latin typeface="Times New Roman" pitchFamily="18" charset="0"/>
                <a:cs typeface="Times New Roman" pitchFamily="18" charset="0"/>
              </a:rPr>
              <a:t>В деревне Красный Берег есть памятник детям – обычным детям, которые не награждены ни какими наградами, но они тоже по праву герои этой ужасной войны. Это место  бывшего детского концлагеря, где немцы добывали кровь для свои раненых из детей. Страшное место- там на мраморе есть письмо одной девочки доведённой до отчаяния, в день своего 15-летия она решила покончить жизнь самоубийством. Перед смертью написала последнее письмо отцу, этим письмом мы хотим закончить нашу презентацию:</a:t>
            </a:r>
          </a:p>
        </p:txBody>
      </p:sp>
      <p:pic>
        <p:nvPicPr>
          <p:cNvPr id="4" name="Picture 2" descr="Картинка 1 из 47">
            <a:hlinkClick r:id="rId2"/>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04048" y="5494920"/>
            <a:ext cx="1421609" cy="908720"/>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97950" y="1556792"/>
            <a:ext cx="8766538" cy="5383613"/>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Ada.nEt.naT\Рабочий стол\мой кл. час\109572_image_lar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251520" y="404664"/>
            <a:ext cx="8712968" cy="2554545"/>
          </a:xfrm>
          <a:prstGeom prst="rect">
            <a:avLst/>
          </a:prstGeom>
        </p:spPr>
        <p:txBody>
          <a:bodyPr wrap="square">
            <a:spAutoFit/>
          </a:bodyPr>
          <a:lstStyle/>
          <a:p>
            <a:pPr algn="ctr"/>
            <a:r>
              <a:rPr lang="ru-RU" altLang="ru-RU" sz="4000" b="1" dirty="0" smtClean="0">
                <a:solidFill>
                  <a:srgbClr val="0066FF"/>
                </a:solidFill>
                <a:latin typeface="Bookman Old Style" pitchFamily="18" charset="0"/>
                <a:ea typeface="DotumChe" pitchFamily="49" charset="-127"/>
              </a:rPr>
              <a:t>Шумела гроза над землею,</a:t>
            </a:r>
          </a:p>
          <a:p>
            <a:pPr algn="ctr"/>
            <a:r>
              <a:rPr lang="ru-RU" altLang="ru-RU" sz="4000" b="1" dirty="0" smtClean="0">
                <a:solidFill>
                  <a:srgbClr val="0066FF"/>
                </a:solidFill>
                <a:latin typeface="Bookman Old Style" pitchFamily="18" charset="0"/>
                <a:ea typeface="DotumChe" pitchFamily="49" charset="-127"/>
              </a:rPr>
              <a:t>Мужали ребята в бою….</a:t>
            </a:r>
          </a:p>
          <a:p>
            <a:pPr algn="ctr"/>
            <a:r>
              <a:rPr lang="ru-RU" altLang="ru-RU" sz="4000" b="1" dirty="0" smtClean="0">
                <a:solidFill>
                  <a:srgbClr val="0066FF"/>
                </a:solidFill>
                <a:latin typeface="Bookman Old Style" pitchFamily="18" charset="0"/>
                <a:ea typeface="DotumChe" pitchFamily="49" charset="-127"/>
              </a:rPr>
              <a:t>Знает народ: пионеры- герои Навечно остались в строю.</a:t>
            </a:r>
            <a:endParaRPr lang="ru-RU" altLang="ru-RU" sz="4000" b="1" dirty="0">
              <a:solidFill>
                <a:srgbClr val="0066FF"/>
              </a:solidFill>
              <a:latin typeface="Bookman Old Style" pitchFamily="18" charset="0"/>
              <a:ea typeface="DotumChe" pitchFamily="49" charset="-127"/>
            </a:endParaRPr>
          </a:p>
        </p:txBody>
      </p:sp>
      <p:pic>
        <p:nvPicPr>
          <p:cNvPr id="4" name="Picture 2" descr="C:\Documents and Settings\Елена\Рабочий стол\пионеры-герои\Безимени-2.gif"/>
          <p:cNvPicPr>
            <a:picLocks noChangeAspect="1" noChangeArrowheads="1"/>
          </p:cNvPicPr>
          <p:nvPr/>
        </p:nvPicPr>
        <p:blipFill>
          <a:blip r:embed="rId3" cstate="print"/>
          <a:srcRect/>
          <a:stretch>
            <a:fillRect/>
          </a:stretch>
        </p:blipFill>
        <p:spPr bwMode="auto">
          <a:xfrm>
            <a:off x="251520" y="2492896"/>
            <a:ext cx="2829276" cy="3814201"/>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r="3793" b="10527"/>
          <a:stretch>
            <a:fillRect/>
          </a:stretch>
        </p:blipFill>
        <p:spPr bwMode="auto">
          <a:xfrm>
            <a:off x="323528" y="1588630"/>
            <a:ext cx="8424936" cy="5152738"/>
          </a:xfrm>
          <a:prstGeom prst="rect">
            <a:avLst/>
          </a:prstGeom>
          <a:ln>
            <a:noFill/>
          </a:ln>
          <a:effectLst>
            <a:softEdge rad="112500"/>
          </a:effectLst>
        </p:spPr>
      </p:pic>
      <p:sp>
        <p:nvSpPr>
          <p:cNvPr id="8" name="Содержимое 6"/>
          <p:cNvSpPr txBox="1">
            <a:spLocks/>
          </p:cNvSpPr>
          <p:nvPr/>
        </p:nvSpPr>
        <p:spPr>
          <a:xfrm>
            <a:off x="214282" y="188641"/>
            <a:ext cx="8390166" cy="1008111"/>
          </a:xfrm>
          <a:prstGeom prst="rect">
            <a:avLst/>
          </a:prstGeom>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ru-RU" sz="2000" b="0" i="0" u="none" strike="noStrike" kern="1200" cap="none" spc="0" normalizeH="0" baseline="0" noProof="0" dirty="0" smtClean="0">
                <a:ln>
                  <a:noFill/>
                </a:ln>
                <a:solidFill>
                  <a:schemeClr val="tx2">
                    <a:lumMod val="75000"/>
                  </a:schemeClr>
                </a:solidFill>
                <a:effectLst/>
                <a:uLnTx/>
                <a:uFillTx/>
                <a:latin typeface="Tahoma" pitchFamily="34" charset="0"/>
                <a:ea typeface="Tahoma" pitchFamily="34" charset="0"/>
                <a:cs typeface="Tahoma" pitchFamily="34" charset="0"/>
              </a:rPr>
              <a:t>В тот день июньский,  на рассвете,</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ru-RU" sz="2000" b="0" i="0" u="none" strike="noStrike" kern="1200" cap="none" spc="0" normalizeH="0" baseline="0" noProof="0" dirty="0" smtClean="0">
                <a:ln>
                  <a:noFill/>
                </a:ln>
                <a:solidFill>
                  <a:schemeClr val="tx2">
                    <a:lumMod val="75000"/>
                  </a:schemeClr>
                </a:solidFill>
                <a:effectLst/>
                <a:uLnTx/>
                <a:uFillTx/>
                <a:latin typeface="Tahoma" pitchFamily="34" charset="0"/>
                <a:ea typeface="Tahoma" pitchFamily="34" charset="0"/>
                <a:cs typeface="Tahoma" pitchFamily="34" charset="0"/>
              </a:rPr>
              <a:t>Вступая в бой,  святой и правый,</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ru-RU" sz="2000" b="0" i="0" u="none" strike="noStrike" kern="1200" cap="none" spc="0" normalizeH="0" baseline="0" noProof="0" dirty="0" smtClean="0">
                <a:ln>
                  <a:noFill/>
                </a:ln>
                <a:solidFill>
                  <a:schemeClr val="tx2">
                    <a:lumMod val="75000"/>
                  </a:schemeClr>
                </a:solidFill>
                <a:effectLst/>
                <a:uLnTx/>
                <a:uFillTx/>
                <a:latin typeface="Tahoma" pitchFamily="34" charset="0"/>
                <a:ea typeface="Tahoma" pitchFamily="34" charset="0"/>
                <a:cs typeface="Tahoma" pitchFamily="34" charset="0"/>
              </a:rPr>
              <a:t>С отцами поравнялись  дети       </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ru-RU" sz="2000" b="0" i="0" u="none" strike="noStrike" kern="1200" cap="none" spc="0" normalizeH="0" baseline="0" noProof="0" dirty="0" smtClean="0">
                <a:ln>
                  <a:noFill/>
                </a:ln>
                <a:solidFill>
                  <a:schemeClr val="tx2">
                    <a:lumMod val="75000"/>
                  </a:schemeClr>
                </a:solidFill>
                <a:effectLst/>
                <a:uLnTx/>
                <a:uFillTx/>
                <a:latin typeface="Tahoma" pitchFamily="34" charset="0"/>
                <a:ea typeface="Tahoma" pitchFamily="34" charset="0"/>
                <a:cs typeface="Tahoma" pitchFamily="34" charset="0"/>
              </a:rPr>
              <a:t>Геройством, доблестью и славой</a:t>
            </a:r>
            <a:endParaRPr kumimoji="0" lang="ru-RU" sz="2000" b="0" i="0" u="none" strike="noStrike" kern="1200" cap="none" spc="0" normalizeH="0" baseline="0" noProof="0" dirty="0">
              <a:ln>
                <a:noFill/>
              </a:ln>
              <a:solidFill>
                <a:schemeClr val="tx2">
                  <a:lumMod val="75000"/>
                </a:schemeClr>
              </a:solidFill>
              <a:effectLst/>
              <a:uLnTx/>
              <a:uFillTx/>
              <a:latin typeface="Tahoma" pitchFamily="34" charset="0"/>
              <a:ea typeface="Tahoma" pitchFamily="34" charset="0"/>
              <a:cs typeface="Tahoma" pitchFamily="34" charset="0"/>
            </a:endParaRPr>
          </a:p>
        </p:txBody>
      </p:sp>
      <p:pic>
        <p:nvPicPr>
          <p:cNvPr id="9" name="Picture 2" descr="Картинка 1 из 47">
            <a:hlinkClick r:id="rId3"/>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092280" y="5661248"/>
            <a:ext cx="1872208" cy="1196752"/>
          </a:xfrm>
          <a:prstGeom prst="rect">
            <a:avLst/>
          </a:prstGeom>
          <a:noFill/>
          <a:ln w="9525">
            <a:noFill/>
            <a:miter lim="800000"/>
            <a:headEnd/>
            <a:tailEnd/>
          </a:ln>
        </p:spPr>
      </p:pic>
      <p:sp>
        <p:nvSpPr>
          <p:cNvPr id="14" name="WordArt 6"/>
          <p:cNvSpPr>
            <a:spLocks noChangeArrowheads="1" noChangeShapeType="1" noTextEdit="1"/>
          </p:cNvSpPr>
          <p:nvPr/>
        </p:nvSpPr>
        <p:spPr bwMode="auto">
          <a:xfrm rot="20675521">
            <a:off x="395288" y="333375"/>
            <a:ext cx="1511300" cy="1008063"/>
          </a:xfrm>
          <a:prstGeom prst="rect">
            <a:avLst/>
          </a:prstGeom>
        </p:spPr>
        <p:txBody>
          <a:bodyPr wrap="none" fromWordArt="1">
            <a:prstTxWarp prst="textSlantUp">
              <a:avLst>
                <a:gd name="adj" fmla="val 30023"/>
              </a:avLst>
            </a:prstTxWarp>
          </a:bodyPr>
          <a:lstStyle/>
          <a:p>
            <a:pPr algn="ctr"/>
            <a:r>
              <a:rPr lang="ru-RU" sz="3600" b="1" kern="10" dirty="0" smtClean="0">
                <a:ln w="9525">
                  <a:solidFill>
                    <a:schemeClr val="tx1"/>
                  </a:solidFill>
                  <a:round/>
                  <a:headEnd/>
                  <a:tailEnd/>
                </a:ln>
                <a:gradFill rotWithShape="1">
                  <a:gsLst>
                    <a:gs pos="0">
                      <a:schemeClr val="tx2"/>
                    </a:gs>
                    <a:gs pos="50000">
                      <a:srgbClr val="860000"/>
                    </a:gs>
                    <a:gs pos="100000">
                      <a:schemeClr val="tx2"/>
                    </a:gs>
                  </a:gsLst>
                  <a:lin ang="5400000" scaled="1"/>
                </a:gradFill>
                <a:effectLst>
                  <a:outerShdw dist="35921" dir="2700000" algn="ctr" rotWithShape="0">
                    <a:srgbClr val="5F5F5F"/>
                  </a:outerShdw>
                </a:effectLst>
                <a:latin typeface="Impact"/>
              </a:rPr>
              <a:t>1941</a:t>
            </a:r>
            <a:endParaRPr lang="ru-RU" sz="3600" b="1" kern="10" dirty="0">
              <a:ln w="9525">
                <a:solidFill>
                  <a:schemeClr val="tx1"/>
                </a:solidFill>
                <a:round/>
                <a:headEnd/>
                <a:tailEnd/>
              </a:ln>
              <a:gradFill rotWithShape="1">
                <a:gsLst>
                  <a:gs pos="0">
                    <a:schemeClr val="tx2"/>
                  </a:gs>
                  <a:gs pos="50000">
                    <a:srgbClr val="860000"/>
                  </a:gs>
                  <a:gs pos="100000">
                    <a:schemeClr val="tx2"/>
                  </a:gs>
                </a:gsLst>
                <a:lin ang="5400000" scaled="1"/>
              </a:gradFill>
              <a:effectLst>
                <a:outerShdw dist="35921" dir="2700000" algn="ctr" rotWithShape="0">
                  <a:srgbClr val="5F5F5F"/>
                </a:outerShdw>
              </a:effectLst>
              <a:latin typeface="Impact"/>
            </a:endParaRPr>
          </a:p>
        </p:txBody>
      </p:sp>
      <p:sp>
        <p:nvSpPr>
          <p:cNvPr id="16" name="Прямоугольник 15"/>
          <p:cNvSpPr/>
          <p:nvPr/>
        </p:nvSpPr>
        <p:spPr>
          <a:xfrm rot="20365939">
            <a:off x="6549265" y="289915"/>
            <a:ext cx="2188092" cy="1107996"/>
          </a:xfrm>
          <a:prstGeom prst="rect">
            <a:avLst/>
          </a:prstGeom>
        </p:spPr>
        <p:txBody>
          <a:bodyPr wrap="square">
            <a:spAutoFit/>
          </a:bodyPr>
          <a:lstStyle/>
          <a:p>
            <a:pPr algn="ctr"/>
            <a:r>
              <a:rPr lang="ru-RU" sz="6600" kern="10" dirty="0" smtClean="0">
                <a:ln w="9525">
                  <a:solidFill>
                    <a:schemeClr val="tx1"/>
                  </a:solidFill>
                  <a:round/>
                  <a:headEnd/>
                  <a:tailEnd/>
                </a:ln>
                <a:gradFill rotWithShape="1">
                  <a:gsLst>
                    <a:gs pos="0">
                      <a:schemeClr val="tx2"/>
                    </a:gs>
                    <a:gs pos="50000">
                      <a:srgbClr val="860000"/>
                    </a:gs>
                    <a:gs pos="100000">
                      <a:schemeClr val="tx2"/>
                    </a:gs>
                  </a:gsLst>
                  <a:lin ang="5400000" scaled="1"/>
                </a:gradFill>
                <a:effectLst>
                  <a:outerShdw blurRad="38100" dist="38100" dir="2700000" algn="tl">
                    <a:srgbClr val="000000">
                      <a:alpha val="43137"/>
                    </a:srgbClr>
                  </a:outerShdw>
                </a:effectLst>
                <a:latin typeface="Impact"/>
              </a:rPr>
              <a:t>1945</a:t>
            </a:r>
            <a:endParaRPr lang="ru-RU" sz="6600" kern="10" dirty="0">
              <a:ln w="9525">
                <a:solidFill>
                  <a:schemeClr val="tx1"/>
                </a:solidFill>
                <a:round/>
                <a:headEnd/>
                <a:tailEnd/>
              </a:ln>
              <a:gradFill rotWithShape="1">
                <a:gsLst>
                  <a:gs pos="0">
                    <a:schemeClr val="tx2"/>
                  </a:gs>
                  <a:gs pos="50000">
                    <a:srgbClr val="860000"/>
                  </a:gs>
                  <a:gs pos="100000">
                    <a:schemeClr val="tx2"/>
                  </a:gs>
                </a:gsLst>
                <a:lin ang="5400000" scaled="1"/>
              </a:gradFill>
              <a:effectLst>
                <a:outerShdw blurRad="38100" dist="38100" dir="2700000" algn="tl">
                  <a:srgbClr val="000000">
                    <a:alpha val="43137"/>
                  </a:srgbClr>
                </a:outerShdw>
              </a:effectLst>
              <a:latin typeface="Impac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2" descr="002.jpg"/>
          <p:cNvPicPr>
            <a:picLocks noChangeAspect="1"/>
          </p:cNvPicPr>
          <p:nvPr/>
        </p:nvPicPr>
        <p:blipFill>
          <a:blip r:embed="rId3" cstate="print">
            <a:lum contrast="10000"/>
          </a:blip>
          <a:srcRect t="12666" b="10416"/>
          <a:stretch>
            <a:fillRect/>
          </a:stretch>
        </p:blipFill>
        <p:spPr bwMode="auto">
          <a:xfrm>
            <a:off x="1403648" y="188640"/>
            <a:ext cx="1853100" cy="1795742"/>
          </a:xfrm>
          <a:prstGeom prst="rect">
            <a:avLst/>
          </a:prstGeom>
          <a:ln>
            <a:noFill/>
          </a:ln>
          <a:effectLst>
            <a:softEdge rad="112500"/>
          </a:effectLst>
        </p:spPr>
      </p:pic>
      <p:pic>
        <p:nvPicPr>
          <p:cNvPr id="5123" name="Рисунок 13" descr="009.jpg"/>
          <p:cNvPicPr>
            <a:picLocks noChangeAspect="1"/>
          </p:cNvPicPr>
          <p:nvPr/>
        </p:nvPicPr>
        <p:blipFill>
          <a:blip r:embed="rId4" cstate="print">
            <a:lum contrast="10000"/>
          </a:blip>
          <a:srcRect t="8682" r="870" b="13541"/>
          <a:stretch>
            <a:fillRect/>
          </a:stretch>
        </p:blipFill>
        <p:spPr bwMode="auto">
          <a:xfrm>
            <a:off x="3635896" y="116632"/>
            <a:ext cx="1872208" cy="1822463"/>
          </a:xfrm>
          <a:prstGeom prst="rect">
            <a:avLst/>
          </a:prstGeom>
          <a:ln>
            <a:noFill/>
          </a:ln>
          <a:effectLst>
            <a:softEdge rad="112500"/>
          </a:effectLst>
        </p:spPr>
      </p:pic>
      <p:pic>
        <p:nvPicPr>
          <p:cNvPr id="5125" name="Рисунок 15" descr="012.jpg"/>
          <p:cNvPicPr>
            <a:picLocks noChangeAspect="1"/>
          </p:cNvPicPr>
          <p:nvPr/>
        </p:nvPicPr>
        <p:blipFill>
          <a:blip r:embed="rId5" cstate="print">
            <a:lum contrast="10000"/>
          </a:blip>
          <a:srcRect t="10461" b="12500"/>
          <a:stretch>
            <a:fillRect/>
          </a:stretch>
        </p:blipFill>
        <p:spPr bwMode="auto">
          <a:xfrm>
            <a:off x="179511" y="2276872"/>
            <a:ext cx="1754651" cy="1728192"/>
          </a:xfrm>
          <a:prstGeom prst="rect">
            <a:avLst/>
          </a:prstGeom>
          <a:ln>
            <a:noFill/>
          </a:ln>
          <a:effectLst>
            <a:softEdge rad="112500"/>
          </a:effectLst>
        </p:spPr>
      </p:pic>
      <p:pic>
        <p:nvPicPr>
          <p:cNvPr id="5127" name="Рисунок 17" descr="011.jpg"/>
          <p:cNvPicPr>
            <a:picLocks noChangeAspect="1"/>
          </p:cNvPicPr>
          <p:nvPr/>
        </p:nvPicPr>
        <p:blipFill>
          <a:blip r:embed="rId6" cstate="print">
            <a:lum contrast="10000"/>
          </a:blip>
          <a:srcRect l="1035" t="10432" r="2324" b="13541"/>
          <a:stretch>
            <a:fillRect/>
          </a:stretch>
        </p:blipFill>
        <p:spPr bwMode="auto">
          <a:xfrm>
            <a:off x="5868144" y="116632"/>
            <a:ext cx="1924610" cy="1872208"/>
          </a:xfrm>
          <a:prstGeom prst="rect">
            <a:avLst/>
          </a:prstGeom>
          <a:ln>
            <a:noFill/>
          </a:ln>
          <a:effectLst>
            <a:softEdge rad="112500"/>
          </a:effectLst>
        </p:spPr>
      </p:pic>
      <p:sp>
        <p:nvSpPr>
          <p:cNvPr id="11275" name="TextBox 22"/>
          <p:cNvSpPr txBox="1">
            <a:spLocks noChangeArrowheads="1"/>
          </p:cNvSpPr>
          <p:nvPr/>
        </p:nvSpPr>
        <p:spPr bwMode="auto">
          <a:xfrm>
            <a:off x="0" y="1844824"/>
            <a:ext cx="8748713" cy="400110"/>
          </a:xfrm>
          <a:prstGeom prst="rect">
            <a:avLst/>
          </a:prstGeom>
          <a:noFill/>
          <a:ln w="9525">
            <a:noFill/>
            <a:miter lim="800000"/>
            <a:headEnd/>
            <a:tailEnd/>
          </a:ln>
        </p:spPr>
        <p:txBody>
          <a:bodyPr wrap="square">
            <a:spAutoFit/>
          </a:bodyPr>
          <a:lstStyle/>
          <a:p>
            <a:pPr>
              <a:defRPr/>
            </a:pPr>
            <a:r>
              <a:rPr lang="ru-RU" sz="2000" i="1" dirty="0" smtClean="0">
                <a:solidFill>
                  <a:srgbClr val="FF0000"/>
                </a:solidFill>
                <a:effectLst>
                  <a:outerShdw blurRad="38100" dist="38100" dir="2700000" algn="tl">
                    <a:srgbClr val="C0C0C0"/>
                  </a:outerShdw>
                </a:effectLst>
                <a:latin typeface="Calibri" pitchFamily="34" charset="0"/>
              </a:rPr>
              <a:t>                        Аркадий </a:t>
            </a:r>
            <a:r>
              <a:rPr lang="ru-RU" sz="2000" i="1" dirty="0">
                <a:solidFill>
                  <a:srgbClr val="FF0000"/>
                </a:solidFill>
                <a:effectLst>
                  <a:outerShdw blurRad="38100" dist="38100" dir="2700000" algn="tl">
                    <a:srgbClr val="C0C0C0"/>
                  </a:outerShdw>
                </a:effectLst>
                <a:latin typeface="Calibri" pitchFamily="34" charset="0"/>
              </a:rPr>
              <a:t>Каманин       </a:t>
            </a:r>
            <a:r>
              <a:rPr lang="en-US" sz="2000" i="1" dirty="0">
                <a:solidFill>
                  <a:srgbClr val="FF0000"/>
                </a:solidFill>
                <a:effectLst>
                  <a:outerShdw blurRad="38100" dist="38100" dir="2700000" algn="tl">
                    <a:srgbClr val="C0C0C0"/>
                  </a:outerShdw>
                </a:effectLst>
                <a:latin typeface="Calibri" pitchFamily="34" charset="0"/>
              </a:rPr>
              <a:t> </a:t>
            </a:r>
            <a:r>
              <a:rPr lang="ru-RU" sz="2000" i="1" dirty="0" smtClean="0">
                <a:solidFill>
                  <a:srgbClr val="FF0000"/>
                </a:solidFill>
                <a:effectLst>
                  <a:outerShdw blurRad="38100" dist="38100" dir="2700000" algn="tl">
                    <a:srgbClr val="C0C0C0"/>
                  </a:outerShdw>
                </a:effectLst>
                <a:latin typeface="Calibri" pitchFamily="34" charset="0"/>
              </a:rPr>
              <a:t>Леня Голиков</a:t>
            </a:r>
            <a:endParaRPr lang="ru-RU" sz="2000" i="1" dirty="0">
              <a:solidFill>
                <a:srgbClr val="FF0000"/>
              </a:solidFill>
              <a:effectLst>
                <a:outerShdw blurRad="38100" dist="38100" dir="2700000" algn="tl">
                  <a:srgbClr val="C0C0C0"/>
                </a:outerShdw>
              </a:effectLst>
              <a:latin typeface="Calibri" pitchFamily="34" charset="0"/>
            </a:endParaRPr>
          </a:p>
        </p:txBody>
      </p:sp>
      <p:sp>
        <p:nvSpPr>
          <p:cNvPr id="11276" name="TextBox 23"/>
          <p:cNvSpPr txBox="1">
            <a:spLocks noChangeArrowheads="1"/>
          </p:cNvSpPr>
          <p:nvPr/>
        </p:nvSpPr>
        <p:spPr bwMode="auto">
          <a:xfrm>
            <a:off x="0" y="3861048"/>
            <a:ext cx="2051720" cy="400110"/>
          </a:xfrm>
          <a:prstGeom prst="rect">
            <a:avLst/>
          </a:prstGeom>
          <a:noFill/>
          <a:ln w="9525">
            <a:noFill/>
            <a:miter lim="800000"/>
            <a:headEnd/>
            <a:tailEnd/>
          </a:ln>
        </p:spPr>
        <p:txBody>
          <a:bodyPr wrap="square">
            <a:spAutoFit/>
          </a:bodyPr>
          <a:lstStyle/>
          <a:p>
            <a:pPr>
              <a:defRPr/>
            </a:pPr>
            <a:r>
              <a:rPr lang="ru-RU" sz="2000" i="1" dirty="0" smtClean="0">
                <a:solidFill>
                  <a:srgbClr val="FF0000"/>
                </a:solidFill>
                <a:effectLst>
                  <a:outerShdw blurRad="38100" dist="38100" dir="2700000" algn="tl">
                    <a:srgbClr val="C0C0C0"/>
                  </a:outerShdw>
                </a:effectLst>
                <a:latin typeface="Calibri" pitchFamily="34" charset="0"/>
              </a:rPr>
              <a:t>Зина Портнова</a:t>
            </a:r>
            <a:endParaRPr lang="ru-RU" sz="2000" i="1" dirty="0">
              <a:solidFill>
                <a:srgbClr val="FF0000"/>
              </a:solidFill>
              <a:effectLst>
                <a:outerShdw blurRad="38100" dist="38100" dir="2700000" algn="tl">
                  <a:srgbClr val="C0C0C0"/>
                </a:outerShdw>
              </a:effectLst>
              <a:latin typeface="Calibri" pitchFamily="34" charset="0"/>
            </a:endParaRPr>
          </a:p>
        </p:txBody>
      </p:sp>
      <p:sp>
        <p:nvSpPr>
          <p:cNvPr id="11277" name="TextBox 24"/>
          <p:cNvSpPr txBox="1">
            <a:spLocks noChangeArrowheads="1"/>
          </p:cNvSpPr>
          <p:nvPr/>
        </p:nvSpPr>
        <p:spPr bwMode="auto">
          <a:xfrm>
            <a:off x="1357313" y="6357938"/>
            <a:ext cx="2143125" cy="396875"/>
          </a:xfrm>
          <a:prstGeom prst="rect">
            <a:avLst/>
          </a:prstGeom>
          <a:noFill/>
          <a:ln w="9525">
            <a:noFill/>
            <a:miter lim="800000"/>
            <a:headEnd/>
            <a:tailEnd/>
          </a:ln>
        </p:spPr>
        <p:txBody>
          <a:bodyPr>
            <a:spAutoFit/>
          </a:bodyPr>
          <a:lstStyle/>
          <a:p>
            <a:pPr>
              <a:defRPr/>
            </a:pPr>
            <a:r>
              <a:rPr lang="ru-RU" dirty="0">
                <a:solidFill>
                  <a:srgbClr val="FFFF00"/>
                </a:solidFill>
                <a:effectLst>
                  <a:outerShdw blurRad="38100" dist="38100" dir="2700000" algn="tl">
                    <a:srgbClr val="C0C0C0"/>
                  </a:outerShdw>
                </a:effectLst>
              </a:rPr>
              <a:t>   </a:t>
            </a:r>
            <a:endParaRPr lang="ru-RU" sz="2000" i="1" dirty="0">
              <a:solidFill>
                <a:srgbClr val="FF0000"/>
              </a:solidFill>
              <a:effectLst>
                <a:outerShdw blurRad="38100" dist="38100" dir="2700000" algn="tl">
                  <a:srgbClr val="C0C0C0"/>
                </a:outerShdw>
              </a:effectLst>
              <a:latin typeface="Calibri" pitchFamily="34" charset="0"/>
            </a:endParaRPr>
          </a:p>
        </p:txBody>
      </p:sp>
      <p:sp>
        <p:nvSpPr>
          <p:cNvPr id="15" name="Прямоугольник 14"/>
          <p:cNvSpPr/>
          <p:nvPr/>
        </p:nvSpPr>
        <p:spPr>
          <a:xfrm rot="10800000" flipV="1">
            <a:off x="5868144" y="1930188"/>
            <a:ext cx="3275856" cy="369332"/>
          </a:xfrm>
          <a:prstGeom prst="rect">
            <a:avLst/>
          </a:prstGeom>
        </p:spPr>
        <p:txBody>
          <a:bodyPr wrap="square">
            <a:spAutoFit/>
          </a:bodyPr>
          <a:lstStyle/>
          <a:p>
            <a:r>
              <a:rPr lang="ru-RU" i="1" dirty="0" smtClean="0">
                <a:solidFill>
                  <a:srgbClr val="FF0000"/>
                </a:solidFill>
                <a:effectLst>
                  <a:outerShdw blurRad="38100" dist="38100" dir="2700000" algn="tl">
                    <a:srgbClr val="C0C0C0"/>
                  </a:outerShdw>
                </a:effectLst>
                <a:latin typeface="Calibri" pitchFamily="34" charset="0"/>
              </a:rPr>
              <a:t>     Марат Казей</a:t>
            </a:r>
            <a:endParaRPr lang="ru-RU" dirty="0"/>
          </a:p>
        </p:txBody>
      </p:sp>
      <p:pic>
        <p:nvPicPr>
          <p:cNvPr id="16" name="Picture 2" descr="http://www.molodguard.ru/gala.jpg"/>
          <p:cNvPicPr>
            <a:picLocks noChangeAspect="1" noChangeArrowheads="1"/>
          </p:cNvPicPr>
          <p:nvPr/>
        </p:nvPicPr>
        <p:blipFill>
          <a:blip r:embed="rId7" cstate="print"/>
          <a:srcRect l="2335" t="13780" r="3128" b="16632"/>
          <a:stretch>
            <a:fillRect/>
          </a:stretch>
        </p:blipFill>
        <p:spPr bwMode="auto">
          <a:xfrm>
            <a:off x="6804248" y="4293096"/>
            <a:ext cx="1944216" cy="1944216"/>
          </a:xfrm>
          <a:prstGeom prst="rect">
            <a:avLst/>
          </a:prstGeom>
          <a:ln>
            <a:noFill/>
          </a:ln>
          <a:effectLst>
            <a:softEdge rad="112500"/>
          </a:effectLst>
        </p:spPr>
      </p:pic>
      <p:pic>
        <p:nvPicPr>
          <p:cNvPr id="19" name="Picture 2" descr="http://www.molodguard.ru/007.jpg"/>
          <p:cNvPicPr>
            <a:picLocks noChangeAspect="1" noChangeArrowheads="1"/>
          </p:cNvPicPr>
          <p:nvPr/>
        </p:nvPicPr>
        <p:blipFill>
          <a:blip r:embed="rId8" cstate="print"/>
          <a:srcRect t="12233" r="1871" b="13539"/>
          <a:stretch>
            <a:fillRect/>
          </a:stretch>
        </p:blipFill>
        <p:spPr bwMode="auto">
          <a:xfrm>
            <a:off x="179512" y="4293096"/>
            <a:ext cx="1953866" cy="1872208"/>
          </a:xfrm>
          <a:prstGeom prst="rect">
            <a:avLst/>
          </a:prstGeom>
          <a:ln>
            <a:noFill/>
          </a:ln>
          <a:effectLst>
            <a:softEdge rad="112500"/>
          </a:effectLst>
        </p:spPr>
      </p:pic>
      <p:sp>
        <p:nvSpPr>
          <p:cNvPr id="20" name="Прямоугольник 19"/>
          <p:cNvSpPr/>
          <p:nvPr/>
        </p:nvSpPr>
        <p:spPr>
          <a:xfrm>
            <a:off x="107504" y="6309320"/>
            <a:ext cx="1728192" cy="369332"/>
          </a:xfrm>
          <a:prstGeom prst="rect">
            <a:avLst/>
          </a:prstGeom>
        </p:spPr>
        <p:txBody>
          <a:bodyPr wrap="square">
            <a:spAutoFit/>
          </a:bodyPr>
          <a:lstStyle/>
          <a:p>
            <a:r>
              <a:rPr lang="ru-RU" i="1" dirty="0" smtClean="0">
                <a:solidFill>
                  <a:srgbClr val="FF0000"/>
                </a:solidFill>
                <a:latin typeface="Calibri" pitchFamily="34" charset="0"/>
              </a:rPr>
              <a:t>Витя Хоменко</a:t>
            </a:r>
            <a:endParaRPr lang="ru-RU" i="1" dirty="0">
              <a:solidFill>
                <a:srgbClr val="FF0000"/>
              </a:solidFill>
              <a:latin typeface="Calibri" pitchFamily="34" charset="0"/>
            </a:endParaRPr>
          </a:p>
        </p:txBody>
      </p:sp>
      <p:sp>
        <p:nvSpPr>
          <p:cNvPr id="17" name="Прямоугольник 16"/>
          <p:cNvSpPr/>
          <p:nvPr/>
        </p:nvSpPr>
        <p:spPr>
          <a:xfrm>
            <a:off x="2123728" y="2276872"/>
            <a:ext cx="6552728" cy="2308324"/>
          </a:xfrm>
          <a:prstGeom prst="rect">
            <a:avLst/>
          </a:prstGeom>
        </p:spPr>
        <p:txBody>
          <a:bodyPr wrap="square">
            <a:spAutoFit/>
          </a:bodyPr>
          <a:lstStyle/>
          <a:p>
            <a:pPr algn="just"/>
            <a:r>
              <a:rPr lang="ru-RU" sz="1600" dirty="0" smtClean="0">
                <a:latin typeface="Times New Roman" pitchFamily="18" charset="0"/>
                <a:cs typeface="Times New Roman" pitchFamily="18" charset="0"/>
              </a:rPr>
              <a:t>До войны это были самые обыкновенные мальчишки и девчонки, их имена знали только родные, одноклассники и друзья.</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ПРИШЕЛ ЧАС - ОНИ ПОКАЗАЛИ, КАКИМ ОГРОМНЫМ МОЖЕТ СТАТЬ МАЛЕНЬКОЕ ДЕТСКОЕ СЕРДЦЕ, КОГДА РАЗГОРАЕТСЯ В НЕМ ЛЮБОВЬ К РОДИНЕ И НЕНАВИСТЬ К ЕЕ ВРАГАМ.</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Мальчишки и девчонки, маленькие герои большой войны. Они сражались рядом со старшими – отцами и братьями.  </a:t>
            </a:r>
          </a:p>
          <a:p>
            <a:pPr algn="ctr"/>
            <a:r>
              <a:rPr lang="ru-RU" sz="1600" dirty="0" smtClean="0">
                <a:latin typeface="Times New Roman" pitchFamily="18" charset="0"/>
                <a:cs typeface="Times New Roman" pitchFamily="18" charset="0"/>
              </a:rPr>
              <a:t>И ни на миг у них не дрогнули юные сердца!</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endParaRPr lang="ru-RU" sz="1600" dirty="0">
              <a:latin typeface="Calibri" pitchFamily="34" charset="0"/>
            </a:endParaRPr>
          </a:p>
        </p:txBody>
      </p:sp>
      <p:sp>
        <p:nvSpPr>
          <p:cNvPr id="18" name="Прямоугольник 17"/>
          <p:cNvSpPr/>
          <p:nvPr/>
        </p:nvSpPr>
        <p:spPr>
          <a:xfrm>
            <a:off x="6732240" y="6309320"/>
            <a:ext cx="2088232" cy="400110"/>
          </a:xfrm>
          <a:prstGeom prst="rect">
            <a:avLst/>
          </a:prstGeom>
        </p:spPr>
        <p:txBody>
          <a:bodyPr wrap="square">
            <a:spAutoFit/>
          </a:bodyPr>
          <a:lstStyle/>
          <a:p>
            <a:r>
              <a:rPr lang="ru-RU" sz="2000" i="1" dirty="0" smtClean="0">
                <a:solidFill>
                  <a:srgbClr val="FF0000"/>
                </a:solidFill>
                <a:latin typeface="Calibri" pitchFamily="34" charset="0"/>
              </a:rPr>
              <a:t>Галя Комлева</a:t>
            </a:r>
            <a:endParaRPr lang="ru-RU" sz="2000" i="1" dirty="0">
              <a:solidFill>
                <a:srgbClr val="FF0000"/>
              </a:solidFill>
              <a:latin typeface="Calibri" pitchFamily="34" charset="0"/>
            </a:endParaRPr>
          </a:p>
        </p:txBody>
      </p:sp>
      <p:pic>
        <p:nvPicPr>
          <p:cNvPr id="25" name="Picture 4" descr="Шура Кобер"/>
          <p:cNvPicPr>
            <a:picLocks noChangeAspect="1" noChangeArrowheads="1"/>
          </p:cNvPicPr>
          <p:nvPr/>
        </p:nvPicPr>
        <p:blipFill>
          <a:blip r:embed="rId9" cstate="print"/>
          <a:srcRect/>
          <a:stretch>
            <a:fillRect/>
          </a:stretch>
        </p:blipFill>
        <p:spPr bwMode="auto">
          <a:xfrm>
            <a:off x="2915816" y="4389430"/>
            <a:ext cx="2808312" cy="1859582"/>
          </a:xfrm>
          <a:prstGeom prst="rect">
            <a:avLst/>
          </a:prstGeom>
          <a:ln>
            <a:noFill/>
          </a:ln>
          <a:effectLst>
            <a:softEdge rad="112500"/>
          </a:effectLst>
        </p:spPr>
      </p:pic>
      <p:sp>
        <p:nvSpPr>
          <p:cNvPr id="26" name="Прямоугольник 25"/>
          <p:cNvSpPr/>
          <p:nvPr/>
        </p:nvSpPr>
        <p:spPr>
          <a:xfrm>
            <a:off x="3491880" y="6309320"/>
            <a:ext cx="2088232" cy="369332"/>
          </a:xfrm>
          <a:prstGeom prst="rect">
            <a:avLst/>
          </a:prstGeom>
        </p:spPr>
        <p:txBody>
          <a:bodyPr wrap="square">
            <a:spAutoFit/>
          </a:bodyPr>
          <a:lstStyle/>
          <a:p>
            <a:r>
              <a:rPr lang="ru-RU" i="1" dirty="0" smtClean="0">
                <a:solidFill>
                  <a:srgbClr val="FF0000"/>
                </a:solidFill>
                <a:latin typeface="Calibri" pitchFamily="34" charset="0"/>
              </a:rPr>
              <a:t>Шура   Кобер</a:t>
            </a:r>
            <a:endParaRPr lang="ru-RU" i="1" dirty="0">
              <a:solidFill>
                <a:srgbClr val="FF0000"/>
              </a:solidFill>
              <a:latin typeface="Calibri" pitchFamily="34" charset="0"/>
            </a:endParaRPr>
          </a:p>
        </p:txBody>
      </p:sp>
      <p:pic>
        <p:nvPicPr>
          <p:cNvPr id="21" name="Рисунок 29" descr="lenin.gif"/>
          <p:cNvPicPr>
            <a:picLocks noChangeAspect="1"/>
          </p:cNvPicPr>
          <p:nvPr/>
        </p:nvPicPr>
        <p:blipFill>
          <a:blip r:embed="rId10" cstate="print"/>
          <a:srcRect/>
          <a:stretch>
            <a:fillRect/>
          </a:stretch>
        </p:blipFill>
        <p:spPr bwMode="auto">
          <a:xfrm>
            <a:off x="107504" y="0"/>
            <a:ext cx="1119188" cy="131286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3429000" y="0"/>
            <a:ext cx="4911725" cy="714375"/>
          </a:xfrm>
        </p:spPr>
        <p:txBody>
          <a:bodyPr/>
          <a:lstStyle/>
          <a:p>
            <a:pPr eaLnBrk="1" hangingPunct="1"/>
            <a:r>
              <a:rPr lang="ru-RU" sz="4000" b="1" dirty="0" smtClean="0">
                <a:solidFill>
                  <a:srgbClr val="C00000"/>
                </a:solidFill>
              </a:rPr>
              <a:t>         </a:t>
            </a:r>
          </a:p>
        </p:txBody>
      </p:sp>
      <p:pic>
        <p:nvPicPr>
          <p:cNvPr id="7171" name="Рисунок 3" descr="011.jpg"/>
          <p:cNvPicPr>
            <a:picLocks noChangeAspect="1"/>
          </p:cNvPicPr>
          <p:nvPr/>
        </p:nvPicPr>
        <p:blipFill>
          <a:blip r:embed="rId2" cstate="print"/>
          <a:srcRect l="1328" t="10448" r="2324" b="3125"/>
          <a:stretch>
            <a:fillRect/>
          </a:stretch>
        </p:blipFill>
        <p:spPr bwMode="auto">
          <a:xfrm>
            <a:off x="285750" y="428625"/>
            <a:ext cx="3113088" cy="3455988"/>
          </a:xfrm>
          <a:prstGeom prst="rect">
            <a:avLst/>
          </a:prstGeom>
          <a:noFill/>
          <a:ln w="9525">
            <a:noFill/>
            <a:miter lim="800000"/>
            <a:headEnd/>
            <a:tailEnd/>
          </a:ln>
        </p:spPr>
      </p:pic>
      <p:sp>
        <p:nvSpPr>
          <p:cNvPr id="7172" name="Rectangle 4"/>
          <p:cNvSpPr>
            <a:spLocks noChangeArrowheads="1"/>
          </p:cNvSpPr>
          <p:nvPr/>
        </p:nvSpPr>
        <p:spPr bwMode="auto">
          <a:xfrm>
            <a:off x="3419872" y="1268760"/>
            <a:ext cx="5545137" cy="3416320"/>
          </a:xfrm>
          <a:prstGeom prst="rect">
            <a:avLst/>
          </a:prstGeom>
          <a:noFill/>
          <a:ln w="9525">
            <a:noFill/>
            <a:miter lim="800000"/>
            <a:headEnd/>
            <a:tailEnd/>
          </a:ln>
        </p:spPr>
        <p:txBody>
          <a:bodyPr wrap="square">
            <a:spAutoFit/>
          </a:bodyPr>
          <a:lstStyle/>
          <a:p>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ru-RU" dirty="0">
                <a:latin typeface="Times New Roman" pitchFamily="18" charset="0"/>
                <a:cs typeface="Times New Roman" pitchFamily="18" charset="0"/>
              </a:rPr>
              <a:t>...Война обрушилась на белорусскую землю. </a:t>
            </a:r>
          </a:p>
          <a:p>
            <a:r>
              <a:rPr lang="ru-RU" dirty="0" smtClean="0">
                <a:latin typeface="Times New Roman" pitchFamily="18" charset="0"/>
                <a:cs typeface="Times New Roman" pitchFamily="18" charset="0"/>
              </a:rPr>
              <a:t>Деревня, </a:t>
            </a:r>
            <a:r>
              <a:rPr lang="ru-RU" dirty="0">
                <a:latin typeface="Times New Roman" pitchFamily="18" charset="0"/>
                <a:cs typeface="Times New Roman" pitchFamily="18" charset="0"/>
              </a:rPr>
              <a:t>где жил Марат с </a:t>
            </a:r>
            <a:r>
              <a:rPr lang="ru-RU" dirty="0" smtClean="0">
                <a:latin typeface="Times New Roman" pitchFamily="18" charset="0"/>
                <a:cs typeface="Times New Roman" pitchFamily="18" charset="0"/>
              </a:rPr>
              <a:t>мамой и сестрой  была сожжена дотла.</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Гневом </a:t>
            </a:r>
            <a:r>
              <a:rPr lang="ru-RU" dirty="0">
                <a:latin typeface="Times New Roman" pitchFamily="18" charset="0"/>
                <a:cs typeface="Times New Roman" pitchFamily="18" charset="0"/>
              </a:rPr>
              <a:t>и ненавистью к врагу наполнилось сердце мальчика. Вместе с </a:t>
            </a:r>
            <a:r>
              <a:rPr lang="ru-RU" dirty="0" smtClean="0">
                <a:latin typeface="Times New Roman" pitchFamily="18" charset="0"/>
                <a:cs typeface="Times New Roman" pitchFamily="18" charset="0"/>
              </a:rPr>
              <a:t>сестрой  он стал разведчиком в штабе партизанской бригады. </a:t>
            </a:r>
          </a:p>
          <a:p>
            <a:r>
              <a:rPr lang="ru-RU" dirty="0" smtClean="0">
                <a:latin typeface="Times New Roman" pitchFamily="18" charset="0"/>
                <a:cs typeface="Times New Roman" pitchFamily="18" charset="0"/>
              </a:rPr>
              <a:t>Марат погиб в бою. Сражался до последнего патрона, а когда у него осталась лишь одна граната, подпустил врагов поближе и взорвал их... и себя.</a:t>
            </a:r>
          </a:p>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7173" name="Rectangle 5"/>
          <p:cNvSpPr>
            <a:spLocks noChangeArrowheads="1"/>
          </p:cNvSpPr>
          <p:nvPr/>
        </p:nvSpPr>
        <p:spPr bwMode="auto">
          <a:xfrm>
            <a:off x="0" y="4005263"/>
            <a:ext cx="9145588" cy="646331"/>
          </a:xfrm>
          <a:prstGeom prst="rect">
            <a:avLst/>
          </a:prstGeom>
          <a:noFill/>
          <a:ln w="9525">
            <a:noFill/>
            <a:miter lim="800000"/>
            <a:headEnd/>
            <a:tailEnd/>
          </a:ln>
        </p:spPr>
        <p:txBody>
          <a:bodyPr>
            <a:spAutoFit/>
          </a:bodyPr>
          <a:lstStyle/>
          <a:p>
            <a:r>
              <a:rPr lang="ru-RU" dirty="0">
                <a:latin typeface="Calibri" pitchFamily="34" charset="0"/>
              </a:rPr>
              <a:t/>
            </a:r>
            <a:br>
              <a:rPr lang="ru-RU" dirty="0">
                <a:latin typeface="Calibri" pitchFamily="34" charset="0"/>
              </a:rPr>
            </a:br>
            <a:endParaRPr lang="ru-RU" dirty="0">
              <a:latin typeface="Calibri" pitchFamily="34" charset="0"/>
            </a:endParaRPr>
          </a:p>
        </p:txBody>
      </p:sp>
      <p:sp>
        <p:nvSpPr>
          <p:cNvPr id="6" name="5-конечная звезда 5">
            <a:hlinkClick r:id="" action="ppaction://noaction"/>
          </p:cNvPr>
          <p:cNvSpPr/>
          <p:nvPr/>
        </p:nvSpPr>
        <p:spPr>
          <a:xfrm>
            <a:off x="8072462" y="0"/>
            <a:ext cx="857224" cy="857280"/>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pic>
        <p:nvPicPr>
          <p:cNvPr id="8" name="Picture 17"/>
          <p:cNvPicPr>
            <a:picLocks noChangeAspect="1" noChangeArrowheads="1"/>
          </p:cNvPicPr>
          <p:nvPr/>
        </p:nvPicPr>
        <p:blipFill>
          <a:blip r:embed="rId3" cstate="print"/>
          <a:srcRect/>
          <a:stretch>
            <a:fillRect/>
          </a:stretch>
        </p:blipFill>
        <p:spPr bwMode="auto">
          <a:xfrm>
            <a:off x="3563888" y="188639"/>
            <a:ext cx="5256584" cy="990371"/>
          </a:xfrm>
          <a:prstGeom prst="rect">
            <a:avLst/>
          </a:prstGeom>
          <a:noFill/>
          <a:ln w="9525">
            <a:noFill/>
            <a:miter lim="800000"/>
            <a:headEnd/>
            <a:tailEnd/>
          </a:ln>
        </p:spPr>
      </p:pic>
      <p:pic>
        <p:nvPicPr>
          <p:cNvPr id="11" name="Picture 18" descr="C:\Documents and Settings\Елена\Рабочий стол\пионеры-герои\новые медали и ордена\партизану отеч. войны 1 степени.gif"/>
          <p:cNvPicPr>
            <a:picLocks noChangeAspect="1" noChangeArrowheads="1"/>
          </p:cNvPicPr>
          <p:nvPr/>
        </p:nvPicPr>
        <p:blipFill>
          <a:blip r:embed="rId4" cstate="print"/>
          <a:srcRect/>
          <a:stretch>
            <a:fillRect/>
          </a:stretch>
        </p:blipFill>
        <p:spPr bwMode="auto">
          <a:xfrm>
            <a:off x="3635896" y="5157192"/>
            <a:ext cx="900428" cy="1700808"/>
          </a:xfrm>
          <a:prstGeom prst="rect">
            <a:avLst/>
          </a:prstGeom>
          <a:noFill/>
          <a:ln w="9525">
            <a:noFill/>
            <a:miter lim="800000"/>
            <a:headEnd/>
            <a:tailEnd/>
          </a:ln>
        </p:spPr>
      </p:pic>
      <p:pic>
        <p:nvPicPr>
          <p:cNvPr id="12" name="Picture 7" descr="медаль золотая звезда Героя Советского Союза"/>
          <p:cNvPicPr>
            <a:picLocks noChangeAspect="1" noChangeArrowheads="1"/>
          </p:cNvPicPr>
          <p:nvPr/>
        </p:nvPicPr>
        <p:blipFill>
          <a:blip r:embed="rId5" cstate="print"/>
          <a:srcRect/>
          <a:stretch>
            <a:fillRect/>
          </a:stretch>
        </p:blipFill>
        <p:spPr bwMode="auto">
          <a:xfrm>
            <a:off x="2267744" y="5157080"/>
            <a:ext cx="990688" cy="1700920"/>
          </a:xfrm>
          <a:prstGeom prst="rect">
            <a:avLst/>
          </a:prstGeom>
          <a:noFill/>
          <a:ln w="9525">
            <a:noFill/>
            <a:miter lim="800000"/>
            <a:headEnd/>
            <a:tailEnd/>
          </a:ln>
        </p:spPr>
      </p:pic>
      <p:pic>
        <p:nvPicPr>
          <p:cNvPr id="13" name="Picture 2" descr="F:\пионеры-герои\пионеры-герои-09\дети -герои войны.jpg"/>
          <p:cNvPicPr>
            <a:picLocks noChangeAspect="1" noChangeArrowheads="1"/>
          </p:cNvPicPr>
          <p:nvPr/>
        </p:nvPicPr>
        <p:blipFill>
          <a:blip r:embed="rId6" cstate="print"/>
          <a:srcRect/>
          <a:stretch>
            <a:fillRect/>
          </a:stretch>
        </p:blipFill>
        <p:spPr bwMode="auto">
          <a:xfrm>
            <a:off x="5580112" y="4437112"/>
            <a:ext cx="3412556" cy="2228726"/>
          </a:xfrm>
          <a:prstGeom prst="rect">
            <a:avLst/>
          </a:prstGeom>
          <a:ln>
            <a:noFill/>
          </a:ln>
          <a:effectLst>
            <a:softEdge rad="112500"/>
          </a:effectLst>
        </p:spPr>
      </p:pic>
      <p:sp>
        <p:nvSpPr>
          <p:cNvPr id="14" name="Прямоугольник 13"/>
          <p:cNvSpPr/>
          <p:nvPr/>
        </p:nvSpPr>
        <p:spPr>
          <a:xfrm>
            <a:off x="179512" y="4149080"/>
            <a:ext cx="5040560" cy="1200329"/>
          </a:xfrm>
          <a:prstGeom prst="rect">
            <a:avLst/>
          </a:prstGeom>
        </p:spPr>
        <p:txBody>
          <a:bodyPr wrap="square">
            <a:spAutoFit/>
          </a:bodyPr>
          <a:lstStyle/>
          <a:p>
            <a:r>
              <a:rPr lang="ru-RU" dirty="0" smtClean="0">
                <a:latin typeface="Times New Roman" pitchFamily="18" charset="0"/>
                <a:cs typeface="Times New Roman" pitchFamily="18" charset="0"/>
              </a:rPr>
              <a:t>За мужество и отвагу пионер Марат Казей был удостоен звания Героя Советского Союза. </a:t>
            </a:r>
          </a:p>
          <a:p>
            <a:r>
              <a:rPr lang="ru-RU" dirty="0" smtClean="0">
                <a:latin typeface="Times New Roman" pitchFamily="18" charset="0"/>
                <a:cs typeface="Times New Roman" pitchFamily="18" charset="0"/>
              </a:rPr>
              <a:t>В городе Минске поставлен памятник юному герою.</a:t>
            </a:r>
            <a:endParaRPr lang="ru-RU"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4" descr="012"/>
          <p:cNvPicPr>
            <a:picLocks noChangeAspect="1" noChangeArrowheads="1"/>
          </p:cNvPicPr>
          <p:nvPr/>
        </p:nvPicPr>
        <p:blipFill>
          <a:blip r:embed="rId2" cstate="print"/>
          <a:srcRect t="10585" b="1027"/>
          <a:stretch>
            <a:fillRect/>
          </a:stretch>
        </p:blipFill>
        <p:spPr bwMode="auto">
          <a:xfrm>
            <a:off x="179512" y="404664"/>
            <a:ext cx="2719958" cy="2959667"/>
          </a:xfrm>
          <a:prstGeom prst="rect">
            <a:avLst/>
          </a:prstGeom>
          <a:ln>
            <a:noFill/>
          </a:ln>
          <a:effectLst>
            <a:softEdge rad="112500"/>
          </a:effectLst>
        </p:spPr>
      </p:pic>
      <p:sp>
        <p:nvSpPr>
          <p:cNvPr id="9220" name="Rectangle 4"/>
          <p:cNvSpPr>
            <a:spLocks noChangeArrowheads="1"/>
          </p:cNvSpPr>
          <p:nvPr/>
        </p:nvSpPr>
        <p:spPr bwMode="auto">
          <a:xfrm>
            <a:off x="2987824" y="1052736"/>
            <a:ext cx="6048672" cy="2862322"/>
          </a:xfrm>
          <a:prstGeom prst="rect">
            <a:avLst/>
          </a:prstGeom>
          <a:noFill/>
          <a:ln w="9525">
            <a:noFill/>
            <a:miter lim="800000"/>
            <a:headEnd/>
            <a:tailEnd/>
          </a:ln>
        </p:spPr>
        <p:txBody>
          <a:bodyPr wrap="square">
            <a:spAutoFit/>
          </a:bodyPr>
          <a:lstStyle/>
          <a:p>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Война не пощадила и ленинградскую </a:t>
            </a:r>
            <a:r>
              <a:rPr lang="ru-RU" dirty="0">
                <a:latin typeface="Times New Roman" pitchFamily="18" charset="0"/>
                <a:cs typeface="Times New Roman" pitchFamily="18" charset="0"/>
              </a:rPr>
              <a:t>пионерку </a:t>
            </a:r>
            <a:r>
              <a:rPr lang="ru-RU" dirty="0" smtClean="0">
                <a:latin typeface="Times New Roman" pitchFamily="18" charset="0"/>
                <a:cs typeface="Times New Roman" pitchFamily="18" charset="0"/>
              </a:rPr>
              <a:t> Зину Портнову, она </a:t>
            </a:r>
            <a:r>
              <a:rPr lang="ru-RU" dirty="0">
                <a:latin typeface="Times New Roman" pitchFamily="18" charset="0"/>
                <a:cs typeface="Times New Roman" pitchFamily="18" charset="0"/>
              </a:rPr>
              <a:t>участвовала в дерзких </a:t>
            </a:r>
            <a:r>
              <a:rPr lang="ru-RU" dirty="0" smtClean="0">
                <a:latin typeface="Times New Roman" pitchFamily="18" charset="0"/>
                <a:cs typeface="Times New Roman" pitchFamily="18" charset="0"/>
              </a:rPr>
              <a:t>операциях и диверсиях </a:t>
            </a:r>
            <a:r>
              <a:rPr lang="ru-RU" dirty="0">
                <a:latin typeface="Times New Roman" pitchFamily="18" charset="0"/>
                <a:cs typeface="Times New Roman" pitchFamily="18" charset="0"/>
              </a:rPr>
              <a:t>против </a:t>
            </a:r>
            <a:r>
              <a:rPr lang="ru-RU" dirty="0" smtClean="0">
                <a:latin typeface="Times New Roman" pitchFamily="18" charset="0"/>
                <a:cs typeface="Times New Roman" pitchFamily="18" charset="0"/>
              </a:rPr>
              <a:t>врага, по </a:t>
            </a:r>
            <a:r>
              <a:rPr lang="ru-RU" dirty="0">
                <a:latin typeface="Times New Roman" pitchFamily="18" charset="0"/>
                <a:cs typeface="Times New Roman" pitchFamily="18" charset="0"/>
              </a:rPr>
              <a:t>заданию партизанского отряда вела разведку</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В декабре 1943 года Зину выдал предатель и фашисты схватили юную партизанку, ее долго пытали, но она молчала. Во время одного из допросов, выбрав момент, Зина схватила со стола пистолет и в упор выстрела в гестаповца она пыталась бежать, но фашисты настигли ее.</a:t>
            </a:r>
            <a:endParaRPr lang="ru-RU" dirty="0">
              <a:latin typeface="Times New Roman" pitchFamily="18" charset="0"/>
              <a:cs typeface="Times New Roman" pitchFamily="18" charset="0"/>
            </a:endParaRPr>
          </a:p>
        </p:txBody>
      </p:sp>
      <p:sp>
        <p:nvSpPr>
          <p:cNvPr id="9221" name="Rectangle 5"/>
          <p:cNvSpPr>
            <a:spLocks noChangeArrowheads="1"/>
          </p:cNvSpPr>
          <p:nvPr/>
        </p:nvSpPr>
        <p:spPr bwMode="auto">
          <a:xfrm>
            <a:off x="323850" y="3357563"/>
            <a:ext cx="8639175" cy="1477328"/>
          </a:xfrm>
          <a:prstGeom prst="rect">
            <a:avLst/>
          </a:prstGeom>
          <a:noFill/>
          <a:ln w="9525">
            <a:noFill/>
            <a:miter lim="800000"/>
            <a:headEnd/>
            <a:tailEnd/>
          </a:ln>
        </p:spPr>
        <p:txBody>
          <a:bodyPr>
            <a:spAutoFit/>
          </a:bodyPr>
          <a:lstStyle/>
          <a:p>
            <a:r>
              <a:rPr lang="ru-RU" dirty="0">
                <a:latin typeface="Times New Roman" pitchFamily="18" charset="0"/>
                <a:cs typeface="Times New Roman" pitchFamily="18" charset="0"/>
              </a:rPr>
              <a:t>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Мужественную и несгибаемую , Родина </a:t>
            </a:r>
            <a:r>
              <a:rPr lang="ru-RU" dirty="0">
                <a:latin typeface="Times New Roman" pitchFamily="18" charset="0"/>
                <a:cs typeface="Times New Roman" pitchFamily="18" charset="0"/>
              </a:rPr>
              <a:t>посмертно отметила ее подвиг высшим своим званием </a:t>
            </a:r>
            <a:r>
              <a:rPr lang="ru-RU" dirty="0" smtClean="0">
                <a:latin typeface="Times New Roman" pitchFamily="18" charset="0"/>
                <a:cs typeface="Times New Roman" pitchFamily="18" charset="0"/>
              </a:rPr>
              <a:t> Героя  Советского </a:t>
            </a:r>
            <a:r>
              <a:rPr lang="ru-RU" dirty="0">
                <a:latin typeface="Times New Roman" pitchFamily="18" charset="0"/>
                <a:cs typeface="Times New Roman" pitchFamily="18" charset="0"/>
              </a:rPr>
              <a:t>Союза.</a:t>
            </a:r>
            <a:r>
              <a:rPr lang="ru-RU" dirty="0">
                <a:latin typeface="Calibri" pitchFamily="34" charset="0"/>
              </a:rPr>
              <a:t/>
            </a:r>
            <a:br>
              <a:rPr lang="ru-RU" dirty="0">
                <a:latin typeface="Calibri" pitchFamily="34" charset="0"/>
              </a:rPr>
            </a:br>
            <a:endParaRPr lang="ru-RU" dirty="0">
              <a:latin typeface="Calibri" pitchFamily="34" charset="0"/>
            </a:endParaRPr>
          </a:p>
        </p:txBody>
      </p:sp>
      <p:sp>
        <p:nvSpPr>
          <p:cNvPr id="6" name="5-конечная звезда 5">
            <a:hlinkClick r:id="" action="ppaction://noaction"/>
          </p:cNvPr>
          <p:cNvSpPr/>
          <p:nvPr/>
        </p:nvSpPr>
        <p:spPr>
          <a:xfrm>
            <a:off x="8072462" y="0"/>
            <a:ext cx="857224" cy="857280"/>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pic>
        <p:nvPicPr>
          <p:cNvPr id="7" name="Picture 19"/>
          <p:cNvPicPr>
            <a:picLocks noChangeAspect="1" noChangeArrowheads="1"/>
          </p:cNvPicPr>
          <p:nvPr/>
        </p:nvPicPr>
        <p:blipFill>
          <a:blip r:embed="rId3" cstate="print"/>
          <a:srcRect/>
          <a:stretch>
            <a:fillRect/>
          </a:stretch>
        </p:blipFill>
        <p:spPr bwMode="auto">
          <a:xfrm>
            <a:off x="2839522" y="1"/>
            <a:ext cx="6112391" cy="1052736"/>
          </a:xfrm>
          <a:prstGeom prst="rect">
            <a:avLst/>
          </a:prstGeom>
          <a:noFill/>
          <a:ln w="9525">
            <a:noFill/>
            <a:miter lim="800000"/>
            <a:headEnd/>
            <a:tailEnd/>
          </a:ln>
        </p:spPr>
      </p:pic>
      <p:pic>
        <p:nvPicPr>
          <p:cNvPr id="10" name="Picture 7" descr="медаль золотая звезда Героя Советского Союза"/>
          <p:cNvPicPr>
            <a:picLocks noChangeAspect="1" noChangeArrowheads="1"/>
          </p:cNvPicPr>
          <p:nvPr/>
        </p:nvPicPr>
        <p:blipFill>
          <a:blip r:embed="rId4" cstate="print"/>
          <a:srcRect/>
          <a:stretch>
            <a:fillRect/>
          </a:stretch>
        </p:blipFill>
        <p:spPr bwMode="auto">
          <a:xfrm>
            <a:off x="2339752" y="4529505"/>
            <a:ext cx="1356214" cy="2328495"/>
          </a:xfrm>
          <a:prstGeom prst="rect">
            <a:avLst/>
          </a:prstGeom>
          <a:noFill/>
          <a:ln w="9525">
            <a:noFill/>
            <a:miter lim="800000"/>
            <a:headEnd/>
            <a:tailEnd/>
          </a:ln>
        </p:spPr>
      </p:pic>
      <p:pic>
        <p:nvPicPr>
          <p:cNvPr id="11" name="Picture 18" descr="C:\Documents and Settings\Елена\Рабочий стол\пионеры-герои\орден ОВ 1 ст.gif"/>
          <p:cNvPicPr>
            <a:picLocks noChangeAspect="1" noChangeArrowheads="1"/>
          </p:cNvPicPr>
          <p:nvPr/>
        </p:nvPicPr>
        <p:blipFill>
          <a:blip r:embed="rId5" cstate="print"/>
          <a:srcRect/>
          <a:stretch>
            <a:fillRect/>
          </a:stretch>
        </p:blipFill>
        <p:spPr bwMode="auto">
          <a:xfrm>
            <a:off x="251520" y="4365104"/>
            <a:ext cx="1619250" cy="2214562"/>
          </a:xfrm>
          <a:prstGeom prst="rect">
            <a:avLst/>
          </a:prstGeom>
          <a:noFill/>
          <a:ln w="9525">
            <a:noFill/>
            <a:miter lim="800000"/>
            <a:headEnd/>
            <a:tailEnd/>
          </a:ln>
        </p:spPr>
      </p:pic>
      <p:pic>
        <p:nvPicPr>
          <p:cNvPr id="12" name="Picture 16" descr="Portnova_Zina"/>
          <p:cNvPicPr>
            <a:picLocks noChangeAspect="1" noChangeArrowheads="1"/>
          </p:cNvPicPr>
          <p:nvPr/>
        </p:nvPicPr>
        <p:blipFill>
          <a:blip r:embed="rId6" cstate="print"/>
          <a:srcRect/>
          <a:stretch>
            <a:fillRect/>
          </a:stretch>
        </p:blipFill>
        <p:spPr bwMode="auto">
          <a:xfrm>
            <a:off x="6156176" y="4293096"/>
            <a:ext cx="1855296" cy="2624622"/>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5" descr="009"/>
          <p:cNvPicPr>
            <a:picLocks noChangeAspect="1" noChangeArrowheads="1"/>
          </p:cNvPicPr>
          <p:nvPr/>
        </p:nvPicPr>
        <p:blipFill>
          <a:blip r:embed="rId2" cstate="print"/>
          <a:srcRect t="9399" r="1079" b="2238"/>
          <a:stretch>
            <a:fillRect/>
          </a:stretch>
        </p:blipFill>
        <p:spPr bwMode="auto">
          <a:xfrm>
            <a:off x="179388" y="476250"/>
            <a:ext cx="2987675" cy="3313113"/>
          </a:xfrm>
          <a:prstGeom prst="rect">
            <a:avLst/>
          </a:prstGeom>
          <a:noFill/>
          <a:ln w="9525">
            <a:noFill/>
            <a:miter lim="800000"/>
            <a:headEnd/>
            <a:tailEnd/>
          </a:ln>
        </p:spPr>
      </p:pic>
      <p:sp>
        <p:nvSpPr>
          <p:cNvPr id="10244" name="Rectangle 4"/>
          <p:cNvSpPr>
            <a:spLocks noChangeArrowheads="1"/>
          </p:cNvSpPr>
          <p:nvPr/>
        </p:nvSpPr>
        <p:spPr bwMode="auto">
          <a:xfrm>
            <a:off x="3203847" y="1000125"/>
            <a:ext cx="5832649" cy="2585323"/>
          </a:xfrm>
          <a:prstGeom prst="rect">
            <a:avLst/>
          </a:prstGeom>
          <a:noFill/>
          <a:ln w="9525">
            <a:noFill/>
            <a:miter lim="800000"/>
            <a:headEnd/>
            <a:tailEnd/>
          </a:ln>
        </p:spPr>
        <p:txBody>
          <a:bodyPr wrap="square">
            <a:spAutoFit/>
          </a:bodyPr>
          <a:lstStyle/>
          <a:p>
            <a:r>
              <a:rPr lang="ru-RU" dirty="0" smtClean="0">
                <a:latin typeface="Times New Roman" pitchFamily="18" charset="0"/>
                <a:cs typeface="Times New Roman" pitchFamily="18" charset="0"/>
              </a:rPr>
              <a:t>Когда </a:t>
            </a:r>
            <a:r>
              <a:rPr lang="ru-RU" dirty="0">
                <a:latin typeface="Times New Roman" pitchFamily="18" charset="0"/>
                <a:cs typeface="Times New Roman" pitchFamily="18" charset="0"/>
              </a:rPr>
              <a:t>его родное село захватил враг, мальчик ушел к </a:t>
            </a:r>
            <a:r>
              <a:rPr lang="ru-RU" dirty="0" smtClean="0">
                <a:latin typeface="Times New Roman" pitchFamily="18" charset="0"/>
                <a:cs typeface="Times New Roman" pitchFamily="18" charset="0"/>
              </a:rPr>
              <a:t>партизанам, он </a:t>
            </a:r>
            <a:r>
              <a:rPr lang="ru-RU" dirty="0">
                <a:latin typeface="Times New Roman" pitchFamily="18" charset="0"/>
                <a:cs typeface="Times New Roman" pitchFamily="18" charset="0"/>
              </a:rPr>
              <a:t>ходил в разведку, приносил важные </a:t>
            </a:r>
            <a:r>
              <a:rPr lang="ru-RU" dirty="0" smtClean="0">
                <a:latin typeface="Times New Roman" pitchFamily="18" charset="0"/>
                <a:cs typeface="Times New Roman" pitchFamily="18" charset="0"/>
              </a:rPr>
              <a:t>сведения, пускал под </a:t>
            </a:r>
            <a:r>
              <a:rPr lang="ru-RU" dirty="0">
                <a:latin typeface="Times New Roman" pitchFamily="18" charset="0"/>
                <a:cs typeface="Times New Roman" pitchFamily="18" charset="0"/>
              </a:rPr>
              <a:t>откос вражеские </a:t>
            </a:r>
            <a:r>
              <a:rPr lang="ru-RU" dirty="0" smtClean="0">
                <a:latin typeface="Times New Roman" pitchFamily="18" charset="0"/>
                <a:cs typeface="Times New Roman" pitchFamily="18" charset="0"/>
              </a:rPr>
              <a:t>поезда, поджигал вражеские </a:t>
            </a:r>
            <a:r>
              <a:rPr lang="ru-RU" dirty="0">
                <a:latin typeface="Times New Roman" pitchFamily="18" charset="0"/>
                <a:cs typeface="Times New Roman" pitchFamily="18" charset="0"/>
              </a:rPr>
              <a:t>склады...</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Был в его жизни бой, который Леня вел один на один с фашистским генералом. </a:t>
            </a:r>
            <a:r>
              <a:rPr lang="ru-RU" dirty="0" smtClean="0">
                <a:latin typeface="Times New Roman" pitchFamily="18" charset="0"/>
                <a:cs typeface="Times New Roman" pitchFamily="18" charset="0"/>
              </a:rPr>
              <a:t>Граната брошенная </a:t>
            </a:r>
            <a:r>
              <a:rPr lang="ru-RU" dirty="0">
                <a:latin typeface="Times New Roman" pitchFamily="18" charset="0"/>
                <a:cs typeface="Times New Roman" pitchFamily="18" charset="0"/>
              </a:rPr>
              <a:t>мальчиком, подбила </a:t>
            </a:r>
            <a:r>
              <a:rPr lang="ru-RU" dirty="0" smtClean="0">
                <a:latin typeface="Times New Roman" pitchFamily="18" charset="0"/>
                <a:cs typeface="Times New Roman" pitchFamily="18" charset="0"/>
              </a:rPr>
              <a:t>машину, в которой перевозились очень важные документы и  их немедленно переправили самолетом в Москву.</a:t>
            </a:r>
            <a:endParaRPr lang="ru-RU" dirty="0">
              <a:latin typeface="Times New Roman" pitchFamily="18" charset="0"/>
              <a:cs typeface="Times New Roman" pitchFamily="18" charset="0"/>
            </a:endParaRPr>
          </a:p>
        </p:txBody>
      </p:sp>
      <p:sp>
        <p:nvSpPr>
          <p:cNvPr id="10245" name="Rectangle 5"/>
          <p:cNvSpPr>
            <a:spLocks noChangeArrowheads="1"/>
          </p:cNvSpPr>
          <p:nvPr/>
        </p:nvSpPr>
        <p:spPr bwMode="auto">
          <a:xfrm>
            <a:off x="107504" y="3573016"/>
            <a:ext cx="8928992" cy="1477328"/>
          </a:xfrm>
          <a:prstGeom prst="rect">
            <a:avLst/>
          </a:prstGeom>
          <a:noFill/>
          <a:ln w="9525">
            <a:noFill/>
            <a:miter lim="800000"/>
            <a:headEnd/>
            <a:tailEnd/>
          </a:ln>
        </p:spPr>
        <p:txBody>
          <a:bodyPr wrap="square">
            <a:spAutoFit/>
          </a:bodyPr>
          <a:lstStyle/>
          <a:p>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Он </a:t>
            </a:r>
            <a:r>
              <a:rPr lang="ru-RU" dirty="0">
                <a:latin typeface="Times New Roman" pitchFamily="18" charset="0"/>
                <a:cs typeface="Times New Roman" pitchFamily="18" charset="0"/>
              </a:rPr>
              <a:t>погиб под селом Острая Лука зимой 1943 </a:t>
            </a:r>
            <a:r>
              <a:rPr lang="ru-RU" dirty="0" smtClean="0">
                <a:latin typeface="Times New Roman" pitchFamily="18" charset="0"/>
                <a:cs typeface="Times New Roman" pitchFamily="18" charset="0"/>
              </a:rPr>
              <a:t>года, а</a:t>
            </a:r>
            <a:r>
              <a:rPr lang="ru-RU" dirty="0">
                <a:latin typeface="Times New Roman" pitchFamily="18" charset="0"/>
                <a:cs typeface="Times New Roman" pitchFamily="18" charset="0"/>
              </a:rPr>
              <a:t> 2 апреля 1944 года был опубликован </a:t>
            </a:r>
            <a:r>
              <a:rPr lang="ru-RU" dirty="0" smtClean="0">
                <a:latin typeface="Times New Roman" pitchFamily="18" charset="0"/>
                <a:cs typeface="Times New Roman" pitchFamily="18" charset="0"/>
              </a:rPr>
              <a:t>указ  </a:t>
            </a:r>
            <a:r>
              <a:rPr lang="ru-RU" dirty="0">
                <a:latin typeface="Times New Roman" pitchFamily="18" charset="0"/>
                <a:cs typeface="Times New Roman" pitchFamily="18" charset="0"/>
              </a:rPr>
              <a:t>Президиума Верховного Совета </a:t>
            </a:r>
            <a:r>
              <a:rPr lang="ru-RU" dirty="0" smtClean="0">
                <a:latin typeface="Times New Roman" pitchFamily="18" charset="0"/>
                <a:cs typeface="Times New Roman" pitchFamily="18" charset="0"/>
              </a:rPr>
              <a:t>о </a:t>
            </a:r>
            <a:r>
              <a:rPr lang="ru-RU" dirty="0">
                <a:latin typeface="Times New Roman" pitchFamily="18" charset="0"/>
                <a:cs typeface="Times New Roman" pitchFamily="18" charset="0"/>
              </a:rPr>
              <a:t>присвоении </a:t>
            </a:r>
            <a:r>
              <a:rPr lang="ru-RU" dirty="0" smtClean="0">
                <a:latin typeface="Times New Roman" pitchFamily="18" charset="0"/>
                <a:cs typeface="Times New Roman" pitchFamily="18" charset="0"/>
              </a:rPr>
              <a:t> пионеру - партизану  Лене </a:t>
            </a:r>
            <a:r>
              <a:rPr lang="ru-RU" dirty="0">
                <a:latin typeface="Times New Roman" pitchFamily="18" charset="0"/>
                <a:cs typeface="Times New Roman" pitchFamily="18" charset="0"/>
              </a:rPr>
              <a:t>Голикову звания </a:t>
            </a:r>
            <a:r>
              <a:rPr lang="ru-RU" dirty="0" smtClean="0">
                <a:latin typeface="Times New Roman" pitchFamily="18" charset="0"/>
                <a:cs typeface="Times New Roman" pitchFamily="18" charset="0"/>
              </a:rPr>
              <a:t> Героя </a:t>
            </a:r>
            <a:r>
              <a:rPr lang="ru-RU" dirty="0">
                <a:latin typeface="Times New Roman" pitchFamily="18" charset="0"/>
                <a:cs typeface="Times New Roman" pitchFamily="18" charset="0"/>
              </a:rPr>
              <a:t>Советского Союза.</a:t>
            </a:r>
            <a:r>
              <a:rPr lang="ru-RU" dirty="0">
                <a:latin typeface="Calibri" pitchFamily="34" charset="0"/>
              </a:rPr>
              <a:t/>
            </a:r>
            <a:br>
              <a:rPr lang="ru-RU" dirty="0">
                <a:latin typeface="Calibri" pitchFamily="34" charset="0"/>
              </a:rPr>
            </a:br>
            <a:endParaRPr lang="ru-RU" dirty="0">
              <a:latin typeface="Calibri" pitchFamily="34" charset="0"/>
            </a:endParaRPr>
          </a:p>
        </p:txBody>
      </p:sp>
      <p:sp>
        <p:nvSpPr>
          <p:cNvPr id="6" name="5-конечная звезда 5">
            <a:hlinkClick r:id="" action="ppaction://noaction"/>
          </p:cNvPr>
          <p:cNvSpPr/>
          <p:nvPr/>
        </p:nvSpPr>
        <p:spPr>
          <a:xfrm>
            <a:off x="8072462" y="0"/>
            <a:ext cx="857224" cy="857280"/>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pic>
        <p:nvPicPr>
          <p:cNvPr id="7" name="Picture 7" descr="медаль золотая звезда Героя Советского Союза"/>
          <p:cNvPicPr>
            <a:picLocks noChangeAspect="1" noChangeArrowheads="1"/>
          </p:cNvPicPr>
          <p:nvPr/>
        </p:nvPicPr>
        <p:blipFill>
          <a:blip r:embed="rId3" cstate="print"/>
          <a:srcRect/>
          <a:stretch>
            <a:fillRect/>
          </a:stretch>
        </p:blipFill>
        <p:spPr bwMode="auto">
          <a:xfrm>
            <a:off x="3347864" y="4757093"/>
            <a:ext cx="1223657" cy="2100907"/>
          </a:xfrm>
          <a:prstGeom prst="rect">
            <a:avLst/>
          </a:prstGeom>
          <a:noFill/>
          <a:ln w="9525">
            <a:noFill/>
            <a:miter lim="800000"/>
            <a:headEnd/>
            <a:tailEnd/>
          </a:ln>
        </p:spPr>
      </p:pic>
      <p:pic>
        <p:nvPicPr>
          <p:cNvPr id="8" name="Picture 8" descr="18"/>
          <p:cNvPicPr>
            <a:picLocks noChangeAspect="1" noChangeArrowheads="1"/>
          </p:cNvPicPr>
          <p:nvPr/>
        </p:nvPicPr>
        <p:blipFill>
          <a:blip r:embed="rId4" cstate="print"/>
          <a:srcRect/>
          <a:stretch>
            <a:fillRect/>
          </a:stretch>
        </p:blipFill>
        <p:spPr bwMode="auto">
          <a:xfrm>
            <a:off x="107504" y="4725144"/>
            <a:ext cx="3286125" cy="1927225"/>
          </a:xfrm>
          <a:prstGeom prst="rect">
            <a:avLst/>
          </a:prstGeom>
          <a:noFill/>
          <a:ln w="9525">
            <a:noFill/>
            <a:miter lim="800000"/>
            <a:headEnd/>
            <a:tailEnd/>
          </a:ln>
        </p:spPr>
      </p:pic>
      <p:pic>
        <p:nvPicPr>
          <p:cNvPr id="9" name="Picture 17" descr="1"/>
          <p:cNvPicPr>
            <a:picLocks noChangeAspect="1" noChangeArrowheads="1"/>
          </p:cNvPicPr>
          <p:nvPr/>
        </p:nvPicPr>
        <p:blipFill>
          <a:blip r:embed="rId5" cstate="print"/>
          <a:srcRect/>
          <a:stretch>
            <a:fillRect/>
          </a:stretch>
        </p:blipFill>
        <p:spPr bwMode="auto">
          <a:xfrm>
            <a:off x="4479925" y="4869160"/>
            <a:ext cx="4664075" cy="1798638"/>
          </a:xfrm>
          <a:prstGeom prst="rect">
            <a:avLst/>
          </a:prstGeom>
          <a:noFill/>
          <a:ln w="9525">
            <a:noFill/>
            <a:miter lim="800000"/>
            <a:headEnd/>
            <a:tailEnd/>
          </a:ln>
        </p:spPr>
      </p:pic>
      <p:pic>
        <p:nvPicPr>
          <p:cNvPr id="10" name="Picture 27"/>
          <p:cNvPicPr>
            <a:picLocks noChangeAspect="1" noChangeArrowheads="1"/>
          </p:cNvPicPr>
          <p:nvPr/>
        </p:nvPicPr>
        <p:blipFill>
          <a:blip r:embed="rId6" cstate="print"/>
          <a:srcRect/>
          <a:stretch>
            <a:fillRect/>
          </a:stretch>
        </p:blipFill>
        <p:spPr bwMode="auto">
          <a:xfrm>
            <a:off x="3275856" y="0"/>
            <a:ext cx="5748338" cy="11334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4" descr="002"/>
          <p:cNvPicPr>
            <a:picLocks noChangeAspect="1" noChangeArrowheads="1"/>
          </p:cNvPicPr>
          <p:nvPr/>
        </p:nvPicPr>
        <p:blipFill>
          <a:blip r:embed="rId2" cstate="print"/>
          <a:srcRect l="789" t="13329"/>
          <a:stretch>
            <a:fillRect/>
          </a:stretch>
        </p:blipFill>
        <p:spPr bwMode="auto">
          <a:xfrm>
            <a:off x="214313" y="285750"/>
            <a:ext cx="2603500" cy="3000375"/>
          </a:xfrm>
          <a:prstGeom prst="rect">
            <a:avLst/>
          </a:prstGeom>
          <a:noFill/>
          <a:ln w="9525">
            <a:noFill/>
            <a:miter lim="800000"/>
            <a:headEnd/>
            <a:tailEnd/>
          </a:ln>
        </p:spPr>
      </p:pic>
      <p:sp>
        <p:nvSpPr>
          <p:cNvPr id="15364" name="Rectangle 4"/>
          <p:cNvSpPr>
            <a:spLocks noChangeArrowheads="1"/>
          </p:cNvSpPr>
          <p:nvPr/>
        </p:nvSpPr>
        <p:spPr bwMode="auto">
          <a:xfrm>
            <a:off x="2857500" y="1285875"/>
            <a:ext cx="6480175" cy="1034129"/>
          </a:xfrm>
          <a:prstGeom prst="rect">
            <a:avLst/>
          </a:prstGeom>
          <a:noFill/>
          <a:ln w="9525">
            <a:noFill/>
            <a:miter lim="800000"/>
            <a:headEnd/>
            <a:tailEnd/>
          </a:ln>
        </p:spPr>
        <p:txBody>
          <a:bodyPr>
            <a:spAutoFit/>
          </a:bodyPr>
          <a:lstStyle/>
          <a:p>
            <a:pPr eaLnBrk="0" hangingPunct="0">
              <a:lnSpc>
                <a:spcPct val="80000"/>
              </a:lnSpc>
              <a:spcBef>
                <a:spcPct val="20000"/>
              </a:spcBef>
              <a:buFont typeface="Arial" charset="0"/>
              <a:buNone/>
            </a:pPr>
            <a:endParaRPr lang="ru-RU" dirty="0" smtClean="0">
              <a:latin typeface="Times New Roman" pitchFamily="18" charset="0"/>
              <a:cs typeface="Times New Roman" pitchFamily="18" charset="0"/>
            </a:endParaRPr>
          </a:p>
          <a:p>
            <a:pPr eaLnBrk="0" hangingPunct="0">
              <a:lnSpc>
                <a:spcPct val="80000"/>
              </a:lnSpc>
              <a:spcBef>
                <a:spcPct val="20000"/>
              </a:spcBef>
              <a:buFont typeface="Arial" charset="0"/>
              <a:buNone/>
            </a:pPr>
            <a:r>
              <a:rPr lang="ru-RU" dirty="0" smtClean="0">
                <a:latin typeface="Times New Roman" pitchFamily="18" charset="0"/>
                <a:cs typeface="Times New Roman" pitchFamily="18" charset="0"/>
              </a:rPr>
              <a:t>Он </a:t>
            </a:r>
            <a:r>
              <a:rPr lang="ru-RU" dirty="0">
                <a:latin typeface="Times New Roman" pitchFamily="18" charset="0"/>
                <a:cs typeface="Times New Roman" pitchFamily="18" charset="0"/>
              </a:rPr>
              <a:t>мечтал о небе, </a:t>
            </a:r>
            <a:r>
              <a:rPr lang="ru-RU" dirty="0" smtClean="0">
                <a:latin typeface="Times New Roman" pitchFamily="18" charset="0"/>
                <a:cs typeface="Times New Roman" pitchFamily="18" charset="0"/>
              </a:rPr>
              <a:t>ещё </a:t>
            </a:r>
            <a:r>
              <a:rPr lang="ru-RU" dirty="0">
                <a:latin typeface="Times New Roman" pitchFamily="18" charset="0"/>
                <a:cs typeface="Times New Roman" pitchFamily="18" charset="0"/>
              </a:rPr>
              <a:t>совсем </a:t>
            </a:r>
            <a:r>
              <a:rPr lang="ru-RU" dirty="0" smtClean="0">
                <a:latin typeface="Times New Roman" pitchFamily="18" charset="0"/>
                <a:cs typeface="Times New Roman" pitchFamily="18" charset="0"/>
              </a:rPr>
              <a:t>мальчишкой, когда </a:t>
            </a:r>
            <a:r>
              <a:rPr lang="ru-RU" dirty="0">
                <a:latin typeface="Times New Roman" pitchFamily="18" charset="0"/>
                <a:cs typeface="Times New Roman" pitchFamily="18" charset="0"/>
              </a:rPr>
              <a:t>началась война, он пошёл работать на </a:t>
            </a:r>
            <a:r>
              <a:rPr lang="ru-RU" dirty="0" smtClean="0">
                <a:latin typeface="Times New Roman" pitchFamily="18" charset="0"/>
                <a:cs typeface="Times New Roman" pitchFamily="18" charset="0"/>
              </a:rPr>
              <a:t>аэродром и пользовался </a:t>
            </a:r>
            <a:r>
              <a:rPr lang="ru-RU" dirty="0">
                <a:latin typeface="Times New Roman" pitchFamily="18" charset="0"/>
                <a:cs typeface="Times New Roman" pitchFamily="18" charset="0"/>
              </a:rPr>
              <a:t>любым случаем, чтобы подняться в небо. </a:t>
            </a:r>
          </a:p>
        </p:txBody>
      </p:sp>
      <p:sp>
        <p:nvSpPr>
          <p:cNvPr id="15365" name="Rectangle 5"/>
          <p:cNvSpPr>
            <a:spLocks noChangeArrowheads="1"/>
          </p:cNvSpPr>
          <p:nvPr/>
        </p:nvSpPr>
        <p:spPr bwMode="auto">
          <a:xfrm>
            <a:off x="0" y="3284538"/>
            <a:ext cx="9144000" cy="812530"/>
          </a:xfrm>
          <a:prstGeom prst="rect">
            <a:avLst/>
          </a:prstGeom>
          <a:noFill/>
          <a:ln w="9525">
            <a:noFill/>
            <a:miter lim="800000"/>
            <a:headEnd/>
            <a:tailEnd/>
          </a:ln>
        </p:spPr>
        <p:txBody>
          <a:bodyPr>
            <a:spAutoFit/>
          </a:bodyPr>
          <a:lstStyle/>
          <a:p>
            <a:pPr eaLnBrk="0" hangingPunct="0">
              <a:lnSpc>
                <a:spcPct val="80000"/>
              </a:lnSpc>
              <a:spcBef>
                <a:spcPct val="20000"/>
              </a:spcBef>
              <a:buFont typeface="Arial" charset="0"/>
              <a:buNone/>
            </a:pPr>
            <a:endParaRPr lang="ru-RU" dirty="0" smtClean="0">
              <a:latin typeface="Times New Roman" pitchFamily="18" charset="0"/>
              <a:cs typeface="Times New Roman" pitchFamily="18" charset="0"/>
            </a:endParaRPr>
          </a:p>
          <a:p>
            <a:pPr eaLnBrk="0" hangingPunct="0">
              <a:lnSpc>
                <a:spcPct val="80000"/>
              </a:lnSpc>
              <a:spcBef>
                <a:spcPct val="20000"/>
              </a:spcBef>
              <a:buFont typeface="Arial" charset="0"/>
              <a:buNone/>
            </a:pP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p>
        </p:txBody>
      </p:sp>
      <p:sp>
        <p:nvSpPr>
          <p:cNvPr id="6" name="5-конечная звезда 5">
            <a:hlinkClick r:id="" action="ppaction://noaction"/>
          </p:cNvPr>
          <p:cNvSpPr/>
          <p:nvPr/>
        </p:nvSpPr>
        <p:spPr>
          <a:xfrm>
            <a:off x="8072462" y="214290"/>
            <a:ext cx="857224" cy="857280"/>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pic>
        <p:nvPicPr>
          <p:cNvPr id="7" name="Picture 26"/>
          <p:cNvPicPr>
            <a:picLocks noChangeAspect="1" noChangeArrowheads="1"/>
          </p:cNvPicPr>
          <p:nvPr/>
        </p:nvPicPr>
        <p:blipFill>
          <a:blip r:embed="rId3" cstate="print"/>
          <a:srcRect/>
          <a:stretch>
            <a:fillRect/>
          </a:stretch>
        </p:blipFill>
        <p:spPr bwMode="auto">
          <a:xfrm>
            <a:off x="3275856" y="-243408"/>
            <a:ext cx="4883150" cy="1779587"/>
          </a:xfrm>
          <a:prstGeom prst="rect">
            <a:avLst/>
          </a:prstGeom>
          <a:noFill/>
          <a:ln w="9525">
            <a:noFill/>
            <a:miter lim="800000"/>
            <a:headEnd/>
            <a:tailEnd/>
          </a:ln>
        </p:spPr>
      </p:pic>
      <p:sp>
        <p:nvSpPr>
          <p:cNvPr id="8" name="Прямоугольник 7"/>
          <p:cNvSpPr/>
          <p:nvPr/>
        </p:nvSpPr>
        <p:spPr>
          <a:xfrm>
            <a:off x="2843808" y="2276871"/>
            <a:ext cx="6192688" cy="1200329"/>
          </a:xfrm>
          <a:prstGeom prst="rect">
            <a:avLst/>
          </a:prstGeom>
        </p:spPr>
        <p:txBody>
          <a:bodyPr wrap="square">
            <a:spAutoFit/>
          </a:bodyPr>
          <a:lstStyle/>
          <a:p>
            <a:r>
              <a:rPr lang="ru-RU" dirty="0" smtClean="0">
                <a:latin typeface="Times New Roman" pitchFamily="18" charset="0"/>
                <a:cs typeface="Times New Roman" pitchFamily="18" charset="0"/>
              </a:rPr>
              <a:t>В небе юный пилот увидел наш самолёт, подбитый фашистами, под сильнейшим миномётным огнём Аркадий приземлился, перенёс лётчика в свой самолёт, поднялся в воздух и вернулся к своим. </a:t>
            </a:r>
            <a:endParaRPr lang="ru-RU" dirty="0"/>
          </a:p>
        </p:txBody>
      </p:sp>
      <p:sp>
        <p:nvSpPr>
          <p:cNvPr id="9" name="Прямоугольник 8"/>
          <p:cNvSpPr/>
          <p:nvPr/>
        </p:nvSpPr>
        <p:spPr>
          <a:xfrm>
            <a:off x="0" y="3429000"/>
            <a:ext cx="9036496" cy="1200329"/>
          </a:xfrm>
          <a:prstGeom prst="rect">
            <a:avLst/>
          </a:prstGeom>
        </p:spPr>
        <p:txBody>
          <a:bodyPr wrap="square">
            <a:spAutoFit/>
          </a:bodyPr>
          <a:lstStyle/>
          <a:p>
            <a:r>
              <a:rPr lang="ru-RU" dirty="0" smtClean="0">
                <a:latin typeface="Times New Roman" pitchFamily="18" charset="0"/>
                <a:cs typeface="Times New Roman" pitchFamily="18" charset="0"/>
              </a:rPr>
              <a:t>На его груди засиял орден Красной Звезды, а за участие в боях с врагом он был награждён вторым орденом Красной Звезды. К тому времени он стал уже опытным пилотом, хотя ему было всего пятнадцать лет. До самой победы сражался Аркадий с фашистами и победил!</a:t>
            </a:r>
            <a:endParaRPr lang="ru-RU" dirty="0"/>
          </a:p>
        </p:txBody>
      </p:sp>
      <p:pic>
        <p:nvPicPr>
          <p:cNvPr id="10" name="Picture 3" descr="C:\Documents and Settings\Елена\Рабочий стол\пионеры-герои\орден Красного Знамени.gif"/>
          <p:cNvPicPr>
            <a:picLocks noChangeAspect="1" noChangeArrowheads="1"/>
          </p:cNvPicPr>
          <p:nvPr/>
        </p:nvPicPr>
        <p:blipFill>
          <a:blip r:embed="rId4" cstate="print"/>
          <a:srcRect/>
          <a:stretch>
            <a:fillRect/>
          </a:stretch>
        </p:blipFill>
        <p:spPr bwMode="auto">
          <a:xfrm>
            <a:off x="5868144" y="4725144"/>
            <a:ext cx="929829" cy="1869050"/>
          </a:xfrm>
          <a:prstGeom prst="rect">
            <a:avLst/>
          </a:prstGeom>
          <a:noFill/>
          <a:ln w="9525">
            <a:noFill/>
            <a:miter lim="800000"/>
            <a:headEnd/>
            <a:tailEnd/>
          </a:ln>
        </p:spPr>
      </p:pic>
      <p:grpSp>
        <p:nvGrpSpPr>
          <p:cNvPr id="11" name="Группа 33"/>
          <p:cNvGrpSpPr>
            <a:grpSpLocks/>
          </p:cNvGrpSpPr>
          <p:nvPr/>
        </p:nvGrpSpPr>
        <p:grpSpPr bwMode="auto">
          <a:xfrm>
            <a:off x="323528" y="4869160"/>
            <a:ext cx="1143571" cy="1755328"/>
            <a:chOff x="4857752" y="1500174"/>
            <a:chExt cx="1663410" cy="2325700"/>
          </a:xfrm>
        </p:grpSpPr>
        <p:pic>
          <p:nvPicPr>
            <p:cNvPr id="12" name="Picture 3" descr="C:\Documents and Settings\Елена\Рабочий стол\пионеры-герои\новые медали и ордена\орден Красной Звезды 02.gif"/>
            <p:cNvPicPr>
              <a:picLocks noChangeAspect="1" noChangeArrowheads="1"/>
            </p:cNvPicPr>
            <p:nvPr/>
          </p:nvPicPr>
          <p:blipFill>
            <a:blip r:embed="rId5" cstate="print"/>
            <a:srcRect/>
            <a:stretch>
              <a:fillRect/>
            </a:stretch>
          </p:blipFill>
          <p:spPr bwMode="auto">
            <a:xfrm>
              <a:off x="4857752" y="1500174"/>
              <a:ext cx="1663410" cy="1571635"/>
            </a:xfrm>
            <a:prstGeom prst="rect">
              <a:avLst/>
            </a:prstGeom>
            <a:noFill/>
            <a:ln w="9525">
              <a:noFill/>
              <a:miter lim="800000"/>
              <a:headEnd/>
              <a:tailEnd/>
            </a:ln>
          </p:spPr>
        </p:pic>
        <p:pic>
          <p:nvPicPr>
            <p:cNvPr id="13" name="Picture 5" descr="C:\Documents and Settings\Елена\Рабочий стол\пионеры-герои\новые медали и ордена\орден красной звезды_02.gif"/>
            <p:cNvPicPr>
              <a:picLocks noChangeAspect="1" noChangeArrowheads="1"/>
            </p:cNvPicPr>
            <p:nvPr/>
          </p:nvPicPr>
          <p:blipFill>
            <a:blip r:embed="rId6" cstate="print"/>
            <a:srcRect/>
            <a:stretch>
              <a:fillRect/>
            </a:stretch>
          </p:blipFill>
          <p:spPr bwMode="auto">
            <a:xfrm>
              <a:off x="5000628" y="3286124"/>
              <a:ext cx="1500187" cy="539750"/>
            </a:xfrm>
            <a:prstGeom prst="rect">
              <a:avLst/>
            </a:prstGeom>
            <a:noFill/>
            <a:ln w="9525">
              <a:noFill/>
              <a:miter lim="800000"/>
              <a:headEnd/>
              <a:tailEnd/>
            </a:ln>
          </p:spPr>
        </p:pic>
      </p:grpSp>
      <p:pic>
        <p:nvPicPr>
          <p:cNvPr id="14" name="Picture 17" descr="C:\Documents and Settings\Елена\Рабочий стол\пионеры-герои\орден ОВ 1 ст.gif"/>
          <p:cNvPicPr>
            <a:picLocks noChangeAspect="1" noChangeArrowheads="1"/>
          </p:cNvPicPr>
          <p:nvPr/>
        </p:nvPicPr>
        <p:blipFill>
          <a:blip r:embed="rId7" cstate="print"/>
          <a:srcRect/>
          <a:stretch>
            <a:fillRect/>
          </a:stretch>
        </p:blipFill>
        <p:spPr bwMode="auto">
          <a:xfrm>
            <a:off x="3995936" y="4653136"/>
            <a:ext cx="1337132" cy="1829941"/>
          </a:xfrm>
          <a:prstGeom prst="rect">
            <a:avLst/>
          </a:prstGeom>
          <a:noFill/>
          <a:ln w="9525">
            <a:noFill/>
            <a:miter lim="800000"/>
            <a:headEnd/>
            <a:tailEnd/>
          </a:ln>
        </p:spPr>
      </p:pic>
      <p:pic>
        <p:nvPicPr>
          <p:cNvPr id="15" name="Picture 2" descr="F:\пионеры-герои\Аркадий Каманин _09.jpg"/>
          <p:cNvPicPr>
            <a:picLocks noChangeAspect="1" noChangeArrowheads="1"/>
          </p:cNvPicPr>
          <p:nvPr/>
        </p:nvPicPr>
        <p:blipFill>
          <a:blip r:embed="rId8" cstate="print"/>
          <a:srcRect/>
          <a:stretch>
            <a:fillRect/>
          </a:stretch>
        </p:blipFill>
        <p:spPr bwMode="auto">
          <a:xfrm>
            <a:off x="1691680" y="4293096"/>
            <a:ext cx="1797744" cy="25649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molodguard.ru/gala.jpg"/>
          <p:cNvPicPr>
            <a:picLocks noChangeAspect="1" noChangeArrowheads="1"/>
          </p:cNvPicPr>
          <p:nvPr/>
        </p:nvPicPr>
        <p:blipFill>
          <a:blip r:embed="rId2" cstate="print"/>
          <a:srcRect l="2335" t="13780" r="3128" b="16632"/>
          <a:stretch>
            <a:fillRect/>
          </a:stretch>
        </p:blipFill>
        <p:spPr bwMode="auto">
          <a:xfrm>
            <a:off x="214313" y="214313"/>
            <a:ext cx="2989535" cy="2989535"/>
          </a:xfrm>
          <a:prstGeom prst="rect">
            <a:avLst/>
          </a:prstGeom>
          <a:noFill/>
          <a:ln w="9525">
            <a:noFill/>
            <a:miter lim="800000"/>
            <a:headEnd/>
            <a:tailEnd/>
          </a:ln>
        </p:spPr>
      </p:pic>
      <p:sp>
        <p:nvSpPr>
          <p:cNvPr id="17411" name="Прямоугольник 4"/>
          <p:cNvSpPr>
            <a:spLocks noChangeArrowheads="1"/>
          </p:cNvSpPr>
          <p:nvPr/>
        </p:nvSpPr>
        <p:spPr bwMode="auto">
          <a:xfrm>
            <a:off x="285750" y="2924944"/>
            <a:ext cx="8678738" cy="1754326"/>
          </a:xfrm>
          <a:prstGeom prst="rect">
            <a:avLst/>
          </a:prstGeom>
          <a:noFill/>
          <a:ln w="9525">
            <a:noFill/>
            <a:miter lim="800000"/>
            <a:headEnd/>
            <a:tailEnd/>
          </a:ln>
        </p:spPr>
        <p:txBody>
          <a:bodyPr wrap="square">
            <a:spAutoFit/>
          </a:bodyPr>
          <a:lstStyle/>
          <a:p>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smtClean="0">
                <a:latin typeface="Times New Roman" pitchFamily="18" charset="0"/>
                <a:cs typeface="Times New Roman" pitchFamily="18" charset="0"/>
              </a:rPr>
              <a:t>Ее два </a:t>
            </a:r>
            <a:r>
              <a:rPr lang="ru-RU" dirty="0">
                <a:latin typeface="Times New Roman" pitchFamily="18" charset="0"/>
                <a:cs typeface="Times New Roman" pitchFamily="18" charset="0"/>
              </a:rPr>
              <a:t>месяца держали в </a:t>
            </a:r>
            <a:r>
              <a:rPr lang="ru-RU" dirty="0" smtClean="0">
                <a:latin typeface="Times New Roman" pitchFamily="18" charset="0"/>
                <a:cs typeface="Times New Roman" pitchFamily="18" charset="0"/>
              </a:rPr>
              <a:t>гестапо, жестоко избивав </a:t>
            </a:r>
            <a:r>
              <a:rPr lang="ru-RU" dirty="0">
                <a:latin typeface="Times New Roman" pitchFamily="18" charset="0"/>
                <a:cs typeface="Times New Roman" pitchFamily="18" charset="0"/>
              </a:rPr>
              <a:t>бросали в камеру, </a:t>
            </a:r>
            <a:r>
              <a:rPr lang="ru-RU" dirty="0" smtClean="0">
                <a:latin typeface="Times New Roman" pitchFamily="18" charset="0"/>
                <a:cs typeface="Times New Roman" pitchFamily="18" charset="0"/>
              </a:rPr>
              <a:t> а </a:t>
            </a:r>
            <a:r>
              <a:rPr lang="ru-RU" dirty="0">
                <a:latin typeface="Times New Roman" pitchFamily="18" charset="0"/>
                <a:cs typeface="Times New Roman" pitchFamily="18" charset="0"/>
              </a:rPr>
              <a:t>утром снова выводили на допрос. Ничего не сказала врагу Галя, никого не выдала. </a:t>
            </a:r>
            <a:r>
              <a:rPr lang="ru-RU" dirty="0" smtClean="0">
                <a:latin typeface="Times New Roman" pitchFamily="18" charset="0"/>
                <a:cs typeface="Times New Roman" pitchFamily="18" charset="0"/>
              </a:rPr>
              <a:t>Юная патриотка была расстреляна</a:t>
            </a:r>
            <a:r>
              <a:rPr lang="ru-RU" dirty="0">
                <a:latin typeface="Times New Roman" pitchFamily="18" charset="0"/>
                <a:cs typeface="Times New Roman" pitchFamily="18" charset="0"/>
              </a:rPr>
              <a:t>.</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17412" name="Прямоугольник 5"/>
          <p:cNvSpPr>
            <a:spLocks noChangeArrowheads="1"/>
          </p:cNvSpPr>
          <p:nvPr/>
        </p:nvSpPr>
        <p:spPr bwMode="auto">
          <a:xfrm>
            <a:off x="3419872" y="764704"/>
            <a:ext cx="5616623" cy="2308324"/>
          </a:xfrm>
          <a:prstGeom prst="rect">
            <a:avLst/>
          </a:prstGeom>
          <a:noFill/>
          <a:ln w="9525">
            <a:noFill/>
            <a:miter lim="800000"/>
            <a:headEnd/>
            <a:tailEnd/>
          </a:ln>
        </p:spPr>
        <p:txBody>
          <a:bodyPr wrap="square">
            <a:spAutoFit/>
          </a:bodyPr>
          <a:lstStyle/>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На </a:t>
            </a:r>
            <a:r>
              <a:rPr lang="ru-RU" dirty="0">
                <a:latin typeface="Times New Roman" pitchFamily="18" charset="0"/>
                <a:cs typeface="Times New Roman" pitchFamily="18" charset="0"/>
              </a:rPr>
              <a:t>юге Ленинградской </a:t>
            </a:r>
            <a:r>
              <a:rPr lang="ru-RU" dirty="0" smtClean="0">
                <a:latin typeface="Times New Roman" pitchFamily="18" charset="0"/>
                <a:cs typeface="Times New Roman" pitchFamily="18" charset="0"/>
              </a:rPr>
              <a:t>области для подпольной работы  с </a:t>
            </a:r>
            <a:r>
              <a:rPr lang="ru-RU" dirty="0">
                <a:latin typeface="Times New Roman" pitchFamily="18" charset="0"/>
                <a:cs typeface="Times New Roman" pitchFamily="18" charset="0"/>
              </a:rPr>
              <a:t>партизанами </a:t>
            </a:r>
            <a:r>
              <a:rPr lang="ru-RU" dirty="0" smtClean="0">
                <a:latin typeface="Times New Roman" pitchFamily="18" charset="0"/>
                <a:cs typeface="Times New Roman" pitchFamily="18" charset="0"/>
              </a:rPr>
              <a:t>была назначена  </a:t>
            </a:r>
            <a:r>
              <a:rPr lang="ru-RU" dirty="0">
                <a:latin typeface="Times New Roman" pitchFamily="18" charset="0"/>
                <a:cs typeface="Times New Roman" pitchFamily="18" charset="0"/>
              </a:rPr>
              <a:t>Галина Комлева. Веселая, </a:t>
            </a:r>
            <a:r>
              <a:rPr lang="ru-RU" dirty="0" smtClean="0">
                <a:latin typeface="Times New Roman" pitchFamily="18" charset="0"/>
                <a:cs typeface="Times New Roman" pitchFamily="18" charset="0"/>
              </a:rPr>
              <a:t>смелая, </a:t>
            </a:r>
            <a:r>
              <a:rPr lang="ru-RU" dirty="0">
                <a:latin typeface="Times New Roman" pitchFamily="18" charset="0"/>
                <a:cs typeface="Times New Roman" pitchFamily="18" charset="0"/>
              </a:rPr>
              <a:t>любознательная </a:t>
            </a:r>
            <a:r>
              <a:rPr lang="ru-RU" dirty="0" smtClean="0">
                <a:latin typeface="Times New Roman" pitchFamily="18" charset="0"/>
                <a:cs typeface="Times New Roman" pitchFamily="18" charset="0"/>
              </a:rPr>
              <a:t>девочка приносила от партизан задания, а в отряд доставляла хлеб, картошку и другие продукты. Фашисты выследили, схватили юную подпольщицу. </a:t>
            </a:r>
            <a:endParaRPr lang="ru-RU" dirty="0">
              <a:latin typeface="Times New Roman" pitchFamily="18" charset="0"/>
              <a:cs typeface="Times New Roman" pitchFamily="18" charset="0"/>
            </a:endParaRPr>
          </a:p>
        </p:txBody>
      </p:sp>
      <p:sp>
        <p:nvSpPr>
          <p:cNvPr id="28677" name="Прямоугольник 6"/>
          <p:cNvSpPr>
            <a:spLocks noChangeArrowheads="1"/>
          </p:cNvSpPr>
          <p:nvPr/>
        </p:nvSpPr>
        <p:spPr bwMode="auto">
          <a:xfrm>
            <a:off x="4643438" y="0"/>
            <a:ext cx="184731" cy="707886"/>
          </a:xfrm>
          <a:prstGeom prst="rect">
            <a:avLst/>
          </a:prstGeom>
          <a:noFill/>
          <a:ln w="9525">
            <a:noFill/>
            <a:miter lim="800000"/>
            <a:headEnd/>
            <a:tailEnd/>
          </a:ln>
        </p:spPr>
        <p:txBody>
          <a:bodyPr wrap="none">
            <a:spAutoFit/>
          </a:bodyPr>
          <a:lstStyle/>
          <a:p>
            <a:pPr>
              <a:defRPr/>
            </a:pPr>
            <a:endParaRPr lang="ru-RU" sz="4000" b="1" dirty="0">
              <a:solidFill>
                <a:srgbClr val="C00000"/>
              </a:solidFill>
              <a:latin typeface="+mj-lt"/>
              <a:ea typeface="+mj-ea"/>
              <a:cs typeface="+mj-cs"/>
            </a:endParaRPr>
          </a:p>
        </p:txBody>
      </p:sp>
      <p:sp>
        <p:nvSpPr>
          <p:cNvPr id="6" name="5-конечная звезда 5">
            <a:hlinkClick r:id="" action="ppaction://noaction"/>
          </p:cNvPr>
          <p:cNvSpPr/>
          <p:nvPr/>
        </p:nvSpPr>
        <p:spPr>
          <a:xfrm>
            <a:off x="8072462" y="0"/>
            <a:ext cx="857224" cy="857280"/>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pic>
        <p:nvPicPr>
          <p:cNvPr id="7" name="Picture 18"/>
          <p:cNvPicPr>
            <a:picLocks noChangeAspect="1" noChangeArrowheads="1"/>
          </p:cNvPicPr>
          <p:nvPr/>
        </p:nvPicPr>
        <p:blipFill>
          <a:blip r:embed="rId3" cstate="print"/>
          <a:srcRect/>
          <a:stretch>
            <a:fillRect/>
          </a:stretch>
        </p:blipFill>
        <p:spPr bwMode="auto">
          <a:xfrm>
            <a:off x="3635897" y="0"/>
            <a:ext cx="4968552" cy="1133475"/>
          </a:xfrm>
          <a:prstGeom prst="rect">
            <a:avLst/>
          </a:prstGeom>
          <a:noFill/>
          <a:ln w="9525">
            <a:noFill/>
            <a:miter lim="800000"/>
            <a:headEnd/>
            <a:tailEnd/>
          </a:ln>
        </p:spPr>
      </p:pic>
      <p:pic>
        <p:nvPicPr>
          <p:cNvPr id="9" name="Picture 15" descr="C:\Documents and Settings\Елена\Рабочий стол\пионеры-герои\орден ОВ 1 ст.gif"/>
          <p:cNvPicPr>
            <a:picLocks noChangeAspect="1" noChangeArrowheads="1"/>
          </p:cNvPicPr>
          <p:nvPr/>
        </p:nvPicPr>
        <p:blipFill>
          <a:blip r:embed="rId4" cstate="print"/>
          <a:srcRect/>
          <a:stretch>
            <a:fillRect/>
          </a:stretch>
        </p:blipFill>
        <p:spPr bwMode="auto">
          <a:xfrm>
            <a:off x="467544" y="4077072"/>
            <a:ext cx="1823621" cy="2492896"/>
          </a:xfrm>
          <a:prstGeom prst="rect">
            <a:avLst/>
          </a:prstGeom>
          <a:noFill/>
          <a:ln w="9525">
            <a:noFill/>
            <a:miter lim="800000"/>
            <a:headEnd/>
            <a:tailEnd/>
          </a:ln>
        </p:spPr>
      </p:pic>
      <p:sp>
        <p:nvSpPr>
          <p:cNvPr id="10" name="Прямоугольник 9"/>
          <p:cNvSpPr/>
          <p:nvPr/>
        </p:nvSpPr>
        <p:spPr>
          <a:xfrm>
            <a:off x="2286000" y="4221088"/>
            <a:ext cx="5022304" cy="646331"/>
          </a:xfrm>
          <a:prstGeom prst="rect">
            <a:avLst/>
          </a:prstGeom>
        </p:spPr>
        <p:txBody>
          <a:bodyPr wrap="square">
            <a:spAutoFit/>
          </a:bodyPr>
          <a:lstStyle/>
          <a:p>
            <a:r>
              <a:rPr lang="ru-RU" dirty="0" smtClean="0">
                <a:latin typeface="Times New Roman" pitchFamily="18" charset="0"/>
                <a:cs typeface="Times New Roman" pitchFamily="18" charset="0"/>
              </a:rPr>
              <a:t>Подвиг Гали Комлевой Родина отметила орденом Отечественной войны 1 степени.</a:t>
            </a:r>
            <a:endParaRPr lang="ru-RU" dirty="0"/>
          </a:p>
        </p:txBody>
      </p:sp>
      <p:pic>
        <p:nvPicPr>
          <p:cNvPr id="11" name="Рисунок 15" descr="партизану ОВ 1 степени.gif"/>
          <p:cNvPicPr>
            <a:picLocks noChangeAspect="1"/>
          </p:cNvPicPr>
          <p:nvPr/>
        </p:nvPicPr>
        <p:blipFill>
          <a:blip r:embed="rId5" cstate="print"/>
          <a:srcRect/>
          <a:stretch>
            <a:fillRect/>
          </a:stretch>
        </p:blipFill>
        <p:spPr bwMode="auto">
          <a:xfrm>
            <a:off x="7452320" y="4293096"/>
            <a:ext cx="1288727" cy="2339536"/>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33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Прямоугольник 4"/>
          <p:cNvSpPr>
            <a:spLocks noChangeArrowheads="1"/>
          </p:cNvSpPr>
          <p:nvPr/>
        </p:nvSpPr>
        <p:spPr bwMode="auto">
          <a:xfrm>
            <a:off x="0" y="2276872"/>
            <a:ext cx="9144000" cy="2308324"/>
          </a:xfrm>
          <a:prstGeom prst="rect">
            <a:avLst/>
          </a:prstGeom>
          <a:noFill/>
          <a:ln w="9525">
            <a:noFill/>
            <a:miter lim="800000"/>
            <a:headEnd/>
            <a:tailEnd/>
          </a:ln>
        </p:spPr>
        <p:txBody>
          <a:bodyPr wrap="square">
            <a:spAutoFit/>
          </a:bodyPr>
          <a:lstStyle/>
          <a:p>
            <a:r>
              <a:rPr lang="ru-RU" dirty="0">
                <a:latin typeface="Calibri" pitchFamily="34" charset="0"/>
              </a:rPr>
              <a:t> </a:t>
            </a:r>
            <a:br>
              <a:rPr lang="ru-RU" dirty="0">
                <a:latin typeface="Calibri" pitchFamily="34" charset="0"/>
              </a:rPr>
            </a:br>
            <a:r>
              <a:rPr lang="ru-RU" dirty="0">
                <a:latin typeface="Calibri" pitchFamily="34" charset="0"/>
              </a:rPr>
              <a:t>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Вернувшись ребята </a:t>
            </a:r>
            <a:r>
              <a:rPr lang="ru-RU" dirty="0">
                <a:latin typeface="Times New Roman" pitchFamily="18" charset="0"/>
                <a:cs typeface="Times New Roman" pitchFamily="18" charset="0"/>
              </a:rPr>
              <a:t>доставили подпольщикам радиопередатчик, взрывчатку, оружие. </a:t>
            </a:r>
            <a:r>
              <a:rPr lang="ru-RU" dirty="0" smtClean="0">
                <a:latin typeface="Times New Roman" pitchFamily="18" charset="0"/>
                <a:cs typeface="Times New Roman" pitchFamily="18" charset="0"/>
              </a:rPr>
              <a:t>        5 </a:t>
            </a:r>
            <a:r>
              <a:rPr lang="ru-RU" dirty="0">
                <a:latin typeface="Times New Roman" pitchFamily="18" charset="0"/>
                <a:cs typeface="Times New Roman" pitchFamily="18" charset="0"/>
              </a:rPr>
              <a:t>декабря 1942 года были схвачены фашистами и </a:t>
            </a:r>
            <a:r>
              <a:rPr lang="ru-RU" dirty="0" smtClean="0">
                <a:latin typeface="Times New Roman" pitchFamily="18" charset="0"/>
                <a:cs typeface="Times New Roman" pitchFamily="18" charset="0"/>
              </a:rPr>
              <a:t>казнены. </a:t>
            </a:r>
            <a:r>
              <a:rPr lang="ru-RU" dirty="0">
                <a:latin typeface="Times New Roman" pitchFamily="18" charset="0"/>
                <a:cs typeface="Times New Roman" pitchFamily="18" charset="0"/>
              </a:rPr>
              <a:t>Они жили героями и погибли как герои.</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Орденом Отечественной войны 1 степени - посмертно - наградила Родина </a:t>
            </a:r>
            <a:r>
              <a:rPr lang="ru-RU" dirty="0" smtClean="0">
                <a:latin typeface="Times New Roman" pitchFamily="18" charset="0"/>
                <a:cs typeface="Times New Roman" pitchFamily="18" charset="0"/>
              </a:rPr>
              <a:t>своих бесстрашных  ребят. </a:t>
            </a:r>
            <a:endParaRPr lang="ru-RU" dirty="0">
              <a:latin typeface="Times New Roman" pitchFamily="18" charset="0"/>
              <a:cs typeface="Times New Roman" pitchFamily="18" charset="0"/>
            </a:endParaRPr>
          </a:p>
        </p:txBody>
      </p:sp>
      <p:sp>
        <p:nvSpPr>
          <p:cNvPr id="33797" name="Прямоугольник 6"/>
          <p:cNvSpPr>
            <a:spLocks noChangeArrowheads="1"/>
          </p:cNvSpPr>
          <p:nvPr/>
        </p:nvSpPr>
        <p:spPr bwMode="auto">
          <a:xfrm>
            <a:off x="4572000" y="0"/>
            <a:ext cx="184731" cy="707886"/>
          </a:xfrm>
          <a:prstGeom prst="rect">
            <a:avLst/>
          </a:prstGeom>
          <a:noFill/>
          <a:ln w="9525">
            <a:noFill/>
            <a:miter lim="800000"/>
            <a:headEnd/>
            <a:tailEnd/>
          </a:ln>
        </p:spPr>
        <p:txBody>
          <a:bodyPr wrap="none">
            <a:spAutoFit/>
          </a:bodyPr>
          <a:lstStyle/>
          <a:p>
            <a:pPr>
              <a:defRPr/>
            </a:pPr>
            <a:endParaRPr lang="ru-RU" sz="4000" b="1" dirty="0">
              <a:solidFill>
                <a:srgbClr val="C00000"/>
              </a:solidFill>
              <a:latin typeface="+mj-lt"/>
              <a:ea typeface="+mj-ea"/>
              <a:cs typeface="+mj-cs"/>
            </a:endParaRPr>
          </a:p>
        </p:txBody>
      </p:sp>
      <p:sp>
        <p:nvSpPr>
          <p:cNvPr id="6" name="5-конечная звезда 5">
            <a:hlinkClick r:id="" action="ppaction://noaction"/>
          </p:cNvPr>
          <p:cNvSpPr/>
          <p:nvPr/>
        </p:nvSpPr>
        <p:spPr>
          <a:xfrm>
            <a:off x="8286776" y="0"/>
            <a:ext cx="857224" cy="857280"/>
          </a:xfrm>
          <a:prstGeom prst="star5">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ru-RU"/>
          </a:p>
        </p:txBody>
      </p:sp>
      <p:sp>
        <p:nvSpPr>
          <p:cNvPr id="7" name="Прямоугольник 6"/>
          <p:cNvSpPr/>
          <p:nvPr/>
        </p:nvSpPr>
        <p:spPr>
          <a:xfrm>
            <a:off x="0" y="2276872"/>
            <a:ext cx="9144000" cy="923330"/>
          </a:xfrm>
          <a:prstGeom prst="rect">
            <a:avLst/>
          </a:prstGeom>
        </p:spPr>
        <p:txBody>
          <a:bodyPr wrap="square">
            <a:spAutoFit/>
          </a:bodyPr>
          <a:lstStyle/>
          <a:p>
            <a:r>
              <a:rPr lang="ru-RU" dirty="0" smtClean="0">
                <a:latin typeface="Times New Roman" pitchFamily="18" charset="0"/>
                <a:cs typeface="Times New Roman" pitchFamily="18" charset="0"/>
              </a:rPr>
              <a:t> Вместе с Шурой Кобером, Витя получил задание перейти линию фронта  и установить связь с Москвой. В штабе партизанского движения, они доложили обстановку и рассказали о том, что наблюдали в пути.</a:t>
            </a:r>
            <a:endParaRPr lang="ru-RU" dirty="0"/>
          </a:p>
        </p:txBody>
      </p:sp>
      <p:pic>
        <p:nvPicPr>
          <p:cNvPr id="8" name="Picture 22"/>
          <p:cNvPicPr>
            <a:picLocks noChangeAspect="1" noChangeArrowheads="1"/>
          </p:cNvPicPr>
          <p:nvPr/>
        </p:nvPicPr>
        <p:blipFill>
          <a:blip r:embed="rId2" cstate="print"/>
          <a:srcRect/>
          <a:stretch>
            <a:fillRect/>
          </a:stretch>
        </p:blipFill>
        <p:spPr bwMode="auto">
          <a:xfrm>
            <a:off x="4355976" y="0"/>
            <a:ext cx="4680520" cy="1844824"/>
          </a:xfrm>
          <a:prstGeom prst="rect">
            <a:avLst/>
          </a:prstGeom>
          <a:noFill/>
          <a:ln w="9525">
            <a:noFill/>
            <a:miter lim="800000"/>
            <a:headEnd/>
            <a:tailEnd/>
          </a:ln>
        </p:spPr>
      </p:pic>
      <p:pic>
        <p:nvPicPr>
          <p:cNvPr id="9" name="Picture 4" descr="Шура Кобер"/>
          <p:cNvPicPr>
            <a:picLocks noChangeAspect="1" noChangeArrowheads="1"/>
          </p:cNvPicPr>
          <p:nvPr/>
        </p:nvPicPr>
        <p:blipFill>
          <a:blip r:embed="rId3" cstate="print"/>
          <a:srcRect/>
          <a:stretch>
            <a:fillRect/>
          </a:stretch>
        </p:blipFill>
        <p:spPr bwMode="auto">
          <a:xfrm>
            <a:off x="0" y="260648"/>
            <a:ext cx="2589213" cy="2016224"/>
          </a:xfrm>
          <a:prstGeom prst="rect">
            <a:avLst/>
          </a:prstGeom>
          <a:ln>
            <a:noFill/>
          </a:ln>
          <a:effectLst>
            <a:softEdge rad="112500"/>
          </a:effectLst>
        </p:spPr>
      </p:pic>
      <p:pic>
        <p:nvPicPr>
          <p:cNvPr id="10" name="Picture 5" descr="Витя Хоменко"/>
          <p:cNvPicPr>
            <a:picLocks noChangeAspect="1" noChangeArrowheads="1"/>
          </p:cNvPicPr>
          <p:nvPr/>
        </p:nvPicPr>
        <p:blipFill>
          <a:blip r:embed="rId4" cstate="print"/>
          <a:srcRect/>
          <a:stretch>
            <a:fillRect/>
          </a:stretch>
        </p:blipFill>
        <p:spPr bwMode="auto">
          <a:xfrm>
            <a:off x="2555775" y="260648"/>
            <a:ext cx="1880209" cy="1944216"/>
          </a:xfrm>
          <a:prstGeom prst="rect">
            <a:avLst/>
          </a:prstGeom>
          <a:ln>
            <a:noFill/>
          </a:ln>
          <a:effectLst>
            <a:softEdge rad="112500"/>
          </a:effectLst>
        </p:spPr>
      </p:pic>
      <p:pic>
        <p:nvPicPr>
          <p:cNvPr id="11" name="Picture 21" descr="F:\юные партизаны\Шура Кобер и Витя Хоменко_02_адрес.jpg"/>
          <p:cNvPicPr>
            <a:picLocks noChangeAspect="1" noChangeArrowheads="1"/>
          </p:cNvPicPr>
          <p:nvPr/>
        </p:nvPicPr>
        <p:blipFill>
          <a:blip r:embed="rId5" cstate="print"/>
          <a:srcRect/>
          <a:stretch>
            <a:fillRect/>
          </a:stretch>
        </p:blipFill>
        <p:spPr bwMode="auto">
          <a:xfrm>
            <a:off x="7019925" y="4221163"/>
            <a:ext cx="1893888" cy="2439987"/>
          </a:xfrm>
          <a:prstGeom prst="rect">
            <a:avLst/>
          </a:prstGeom>
          <a:noFill/>
          <a:ln w="9525">
            <a:noFill/>
            <a:miter lim="800000"/>
            <a:headEnd/>
            <a:tailEnd/>
          </a:ln>
        </p:spPr>
      </p:pic>
      <p:pic>
        <p:nvPicPr>
          <p:cNvPr id="12" name="Picture 15" descr="C:\Documents and Settings\Елена\Рабочий стол\пионеры-герои\орден ОВ 1 ст.gif"/>
          <p:cNvPicPr>
            <a:picLocks noChangeAspect="1" noChangeArrowheads="1"/>
          </p:cNvPicPr>
          <p:nvPr/>
        </p:nvPicPr>
        <p:blipFill>
          <a:blip r:embed="rId6" cstate="print"/>
          <a:srcRect/>
          <a:stretch>
            <a:fillRect/>
          </a:stretch>
        </p:blipFill>
        <p:spPr bwMode="auto">
          <a:xfrm>
            <a:off x="3131840" y="4509120"/>
            <a:ext cx="1526322" cy="2088232"/>
          </a:xfrm>
          <a:prstGeom prst="rect">
            <a:avLst/>
          </a:prstGeom>
          <a:noFill/>
          <a:ln w="9525">
            <a:noFill/>
            <a:miter lim="800000"/>
            <a:headEnd/>
            <a:tailEnd/>
          </a:ln>
        </p:spPr>
      </p:pic>
      <p:pic>
        <p:nvPicPr>
          <p:cNvPr id="13" name="Picture 15" descr="C:\Documents and Settings\Елена\Рабочий стол\пионеры-герои\орден Красного Знамени.gif"/>
          <p:cNvPicPr>
            <a:picLocks noChangeAspect="1" noChangeArrowheads="1"/>
          </p:cNvPicPr>
          <p:nvPr/>
        </p:nvPicPr>
        <p:blipFill>
          <a:blip r:embed="rId7" cstate="print"/>
          <a:srcRect/>
          <a:stretch>
            <a:fillRect/>
          </a:stretch>
        </p:blipFill>
        <p:spPr bwMode="auto">
          <a:xfrm>
            <a:off x="5148064" y="4278313"/>
            <a:ext cx="1285875" cy="257968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956</TotalTime>
  <Words>450</Words>
  <Application>Microsoft Office PowerPoint</Application>
  <PresentationFormat>Экран (4:3)</PresentationFormat>
  <Paragraphs>54</Paragraphs>
  <Slides>12</Slides>
  <Notes>2</Notes>
  <HiddenSlides>0</HiddenSlides>
  <MMClips>2</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Дом</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Дети - герои ВОВ</dc:title>
  <dc:creator>Галкина Н.В.</dc:creator>
  <cp:lastModifiedBy>Шаповалова</cp:lastModifiedBy>
  <cp:revision>136</cp:revision>
  <cp:lastPrinted>2015-02-02T09:00:50Z</cp:lastPrinted>
  <dcterms:created xsi:type="dcterms:W3CDTF">2008-05-02T17:27:56Z</dcterms:created>
  <dcterms:modified xsi:type="dcterms:W3CDTF">2015-02-18T11:36:08Z</dcterms:modified>
</cp:coreProperties>
</file>