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2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88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8496-1014-40EB-91DB-112B90F368BB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95C7-D7F0-4F9E-B5C5-E396E537D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4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95C7-D7F0-4F9E-B5C5-E396E537D9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18" Type="http://schemas.openxmlformats.org/officeDocument/2006/relationships/slide" Target="slide12.xml"/><Relationship Id="rId26" Type="http://schemas.openxmlformats.org/officeDocument/2006/relationships/slide" Target="slide40.xml"/><Relationship Id="rId3" Type="http://schemas.openxmlformats.org/officeDocument/2006/relationships/slide" Target="slide2.xml"/><Relationship Id="rId21" Type="http://schemas.openxmlformats.org/officeDocument/2006/relationships/slide" Target="slide38.xml"/><Relationship Id="rId7" Type="http://schemas.openxmlformats.org/officeDocument/2006/relationships/slide" Target="slide42.xml"/><Relationship Id="rId12" Type="http://schemas.openxmlformats.org/officeDocument/2006/relationships/slide" Target="slide44.xml"/><Relationship Id="rId17" Type="http://schemas.openxmlformats.org/officeDocument/2006/relationships/slide" Target="slide46.xml"/><Relationship Id="rId25" Type="http://schemas.openxmlformats.org/officeDocument/2006/relationships/slide" Target="slide30.xml"/><Relationship Id="rId2" Type="http://schemas.openxmlformats.org/officeDocument/2006/relationships/notesSlide" Target="../notesSlides/notesSlide1.xml"/><Relationship Id="rId16" Type="http://schemas.openxmlformats.org/officeDocument/2006/relationships/slide" Target="slide36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2.xml"/><Relationship Id="rId11" Type="http://schemas.openxmlformats.org/officeDocument/2006/relationships/slide" Target="slide34.xml"/><Relationship Id="rId24" Type="http://schemas.openxmlformats.org/officeDocument/2006/relationships/slide" Target="slide20.xml"/><Relationship Id="rId5" Type="http://schemas.openxmlformats.org/officeDocument/2006/relationships/slide" Target="slide22.xml"/><Relationship Id="rId15" Type="http://schemas.openxmlformats.org/officeDocument/2006/relationships/slide" Target="slide26.xml"/><Relationship Id="rId23" Type="http://schemas.openxmlformats.org/officeDocument/2006/relationships/slide" Target="slide14.xml"/><Relationship Id="rId10" Type="http://schemas.openxmlformats.org/officeDocument/2006/relationships/slide" Target="slide24.xml"/><Relationship Id="rId19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6.xml"/><Relationship Id="rId22" Type="http://schemas.openxmlformats.org/officeDocument/2006/relationships/slide" Target="slide48.xml"/><Relationship Id="rId27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5" Type="http://schemas.openxmlformats.org/officeDocument/2006/relationships/image" Target="../media/image39.gif"/><Relationship Id="rId10" Type="http://schemas.openxmlformats.org/officeDocument/2006/relationships/image" Target="../media/image34.gif"/><Relationship Id="rId4" Type="http://schemas.openxmlformats.org/officeDocument/2006/relationships/image" Target="../media/image28.wmf"/><Relationship Id="rId9" Type="http://schemas.openxmlformats.org/officeDocument/2006/relationships/image" Target="../media/image33.gif"/><Relationship Id="rId14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89001"/>
              </p:ext>
            </p:extLst>
          </p:nvPr>
        </p:nvGraphicFramePr>
        <p:xfrm>
          <a:off x="251521" y="116630"/>
          <a:ext cx="8712970" cy="662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«Загадки»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«Как-то раз»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«Кто по профессии»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«Человек-природа»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«Заглянем</a:t>
                      </a:r>
                      <a:r>
                        <a:rPr lang="ru-RU" sz="2000" baseline="0" dirty="0" smtClean="0"/>
                        <a:t> в словарь»</a:t>
                      </a:r>
                      <a:endParaRPr lang="ru-RU" sz="2000" dirty="0"/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3" action="ppaction://hlinksldjump"/>
                        </a:rPr>
                        <a:t>10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4" action="ppaction://hlinksldjump"/>
                        </a:rPr>
                        <a:t>10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5" action="ppaction://hlinksldjump"/>
                        </a:rPr>
                        <a:t>10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6" action="ppaction://hlinksldjump"/>
                        </a:rPr>
                        <a:t>10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7" action="ppaction://hlinksldjump"/>
                        </a:rPr>
                        <a:t>10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8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9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0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1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2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3" action="ppaction://hlinksldjump"/>
                        </a:rPr>
                        <a:t>30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4" action="ppaction://hlinksldjump"/>
                        </a:rPr>
                        <a:t>30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5" action="ppaction://hlinksldjump"/>
                        </a:rPr>
                        <a:t>30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6" action="ppaction://hlinksldjump"/>
                        </a:rPr>
                        <a:t>30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7" action="ppaction://hlinksldjump"/>
                        </a:rPr>
                        <a:t>30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8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9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0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1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2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3" action="ppaction://hlinksldjump"/>
                        </a:rPr>
                        <a:t>50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4" action="ppaction://hlinksldjump"/>
                        </a:rPr>
                        <a:t>50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5" action="ppaction://hlinksldjump"/>
                        </a:rPr>
                        <a:t>50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6" action="ppaction://hlinksldjump"/>
                        </a:rPr>
                        <a:t>50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7" action="ppaction://hlinksldjump"/>
                        </a:rPr>
                        <a:t>50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881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Ходит в белом колпаке </a:t>
            </a:r>
          </a:p>
          <a:p>
            <a:r>
              <a:rPr lang="ru-RU" sz="6000" dirty="0"/>
              <a:t> С поварёшкою в руке. </a:t>
            </a:r>
          </a:p>
          <a:p>
            <a:r>
              <a:rPr lang="ru-RU" sz="6000" dirty="0"/>
              <a:t> Он готовит нам обед: </a:t>
            </a:r>
          </a:p>
          <a:p>
            <a:r>
              <a:rPr lang="ru-RU" sz="6000" dirty="0"/>
              <a:t> Кашу, щи и винегрет.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0621" y="4483027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94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550" y="1196752"/>
            <a:ext cx="420192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1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овар</a:t>
            </a:r>
            <a:endParaRPr lang="ru-RU" sz="11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1008112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Пользователь\Local Settings\Temporary Internet Files\Content.IE5\DVB0M01Z\MC9002954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996469" cy="39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a typeface="Calibri"/>
              </a:rPr>
              <a:t>«Кот в мешке»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/>
              <a:t>По </a:t>
            </a:r>
            <a:r>
              <a:rPr lang="ru-RU" sz="5400" b="1" dirty="0"/>
              <a:t>размеру в самый раз </a:t>
            </a:r>
          </a:p>
          <a:p>
            <a:pPr algn="ctr"/>
            <a:r>
              <a:rPr lang="ru-RU" sz="5400" b="1" dirty="0"/>
              <a:t> Он костюм сошьёт для вас. </a:t>
            </a:r>
          </a:p>
          <a:p>
            <a:pPr algn="ctr"/>
            <a:r>
              <a:rPr lang="ru-RU" sz="5400" b="1" dirty="0"/>
              <a:t> Всё исполнит по науке - </a:t>
            </a:r>
          </a:p>
          <a:p>
            <a:pPr algn="ctr"/>
            <a:r>
              <a:rPr lang="ru-RU" sz="5400" b="1" dirty="0"/>
              <a:t> И ходите руки в брюки.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2628" y="537321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34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97" y="836712"/>
            <a:ext cx="5065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ортной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5877272"/>
            <a:ext cx="1008112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Пользователь\Local Settings\Temporary Internet Files\Content.IE5\8P0BSJS7\MC9003573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68742"/>
            <a:ext cx="3528392" cy="34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Наведёт стеклянный глаз, </a:t>
            </a:r>
          </a:p>
          <a:p>
            <a:r>
              <a:rPr lang="ru-RU" sz="5400" b="1" dirty="0"/>
              <a:t> Щелкнет раз - запомнит вас</a:t>
            </a:r>
            <a:r>
              <a:rPr lang="ru-RU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0622" y="3717032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3843" y="764704"/>
            <a:ext cx="5756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отограф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Пользователь\Local Settings\Temporary Internet Files\Content.IE5\89MVS5O3\MC900292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87" y="2727198"/>
            <a:ext cx="3695484" cy="28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0621" y="566124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a typeface="Calibri"/>
              </a:rPr>
              <a:t>Вы, конечно, знаете секундантов как свидетелей дуэли. А вот в 1935 году появилась вполне официальная профессия секундантов. Сейчас в мире их несколько десятков. Чем же они занимаются? </a:t>
            </a:r>
            <a:endParaRPr lang="ru-RU" sz="4400" b="1" dirty="0"/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856" y="5953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098" y="404664"/>
            <a:ext cx="7737302" cy="29592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Это помощники ведущих шахматных гроссмейстеров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a typeface="Calibri"/>
              </a:rPr>
              <a:t>Очень древняя профессия, ей уже больше четырех с половиной тысяч лет! Возникла она вместе с шумерской культурой, где впервые появились глиняные каталоги. Первыми работниками считают писцов, составивших собрание глиняных табличек приблизительно в 2500 году до н. э. Им пришлось быть не только работниками этой профессией, но отчасти и юристами, поскольку основная часть табличек содержала юридическую информацию. О какой профессии идет речь?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580062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4888" y="6237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06" y="548680"/>
            <a:ext cx="7427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иблиотекарь</a:t>
            </a:r>
            <a:endParaRPr lang="ru-RU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Documents and Settings\Пользователь\Local Settings\Temporary Internet Files\Content.IE5\YVMRQXUJ\MC90042379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18" y="2022165"/>
            <a:ext cx="3992370" cy="44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021288"/>
            <a:ext cx="864096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1307" y="4869160"/>
            <a:ext cx="178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Прыгнул вниз —</a:t>
            </a:r>
          </a:p>
          <a:p>
            <a:r>
              <a:rPr lang="ru-RU" sz="6600" b="1" dirty="0"/>
              <a:t>На цветке повис,</a:t>
            </a:r>
          </a:p>
          <a:p>
            <a:r>
              <a:rPr lang="ru-RU" sz="6600" b="1" dirty="0"/>
              <a:t>Земли коснулся —</a:t>
            </a:r>
          </a:p>
          <a:p>
            <a:r>
              <a:rPr lang="ru-RU" sz="6600" b="1" dirty="0"/>
              <a:t>Цветок свернулся</a:t>
            </a:r>
            <a:r>
              <a:rPr lang="ru-RU" sz="6600" b="1" dirty="0" smtClean="0"/>
              <a:t>.</a:t>
            </a:r>
            <a:endParaRPr lang="ru-RU" sz="6600" b="1" dirty="0"/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ea typeface="Calibri"/>
              </a:rPr>
              <a:t>Какого мифического героя считали изобретателем плотничных и столярных инструментов? 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0621" y="4678217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16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88840"/>
            <a:ext cx="6216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Дедала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021288"/>
            <a:ext cx="864096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Врач, лечащий глаза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2244" y="4365104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кулист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Пользователь\Local Settings\Temporary Internet Files\Content.IE5\7E9JXTOA\MC900212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3627"/>
            <a:ext cx="4826822" cy="3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021288"/>
            <a:ext cx="864096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Специалист по изготовлению модельной одежды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6436" y="429309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891" y="620688"/>
            <a:ext cx="56537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одельер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Пользователь\Local Settings\Temporary Internet Files\Content.IE5\HVR17TFK\MC9002974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69388"/>
            <a:ext cx="3812439" cy="39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28384" y="6100358"/>
            <a:ext cx="864096" cy="56900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Художник, оформляющий сцену, съемочную площадку 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1514" y="5229200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556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601" y="620688"/>
            <a:ext cx="60584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Декоратор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Пользователь\Local Settings\Temporary Internet Files\Content.IE5\YVMRQXUJ\MC9002975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73" y="2492896"/>
            <a:ext cx="3887707" cy="40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5877272"/>
            <a:ext cx="936104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24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Юрист, оказывающий юридическую помощь гражданам и организациям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590661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904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503" y="476672"/>
            <a:ext cx="48497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Адвокат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Пользователь\Local Settings\Temporary Internet Files\Content.IE5\YVMRQXUJ\MC9002121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57" y="2508505"/>
            <a:ext cx="3384279" cy="37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864096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309320"/>
            <a:ext cx="576064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100" y="476672"/>
            <a:ext cx="74861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Парашютист</a:t>
            </a:r>
          </a:p>
        </p:txBody>
      </p:sp>
      <p:pic>
        <p:nvPicPr>
          <p:cNvPr id="6146" name="Picture 2" descr="C:\Documents and Settings\Пользователь\Local Settings\Temporary Internet Files\Content.IE5\8P0BSJS7\MC9002345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556"/>
            <a:ext cx="3811876" cy="40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Мастер, изготовляющий из деревянных планок крупную посуду 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616" y="486143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88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7515" y="476672"/>
            <a:ext cx="4899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Бондарь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Пользователь\Local Settings\Temporary Internet Files\Content.IE5\YVMRQXUJ\MC9002526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08" y="2420888"/>
            <a:ext cx="4148312" cy="3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165304"/>
            <a:ext cx="792088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Он утверждал, что человек произошел от обезьяны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0621" y="4077072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6" y="836712"/>
            <a:ext cx="87348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Чарльз Дарвин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28" y="2852936"/>
            <a:ext cx="3120347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72008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613" y="548680"/>
            <a:ext cx="82678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Пастух со знаниями английского языка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1154" y="4149080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16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4409" y="332656"/>
            <a:ext cx="41751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Ковбой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Documents and Settings\Пользователь\Local Settings\Temporary Internet Files\Content.IE5\W1AVCZWD\MC9002352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8" y="2132856"/>
            <a:ext cx="52863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884368" y="5805264"/>
            <a:ext cx="936104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С</a:t>
            </a:r>
            <a:r>
              <a:rPr lang="ru-RU" sz="7200" b="1" dirty="0" smtClean="0"/>
              <a:t>пециалист</a:t>
            </a:r>
            <a:r>
              <a:rPr lang="ru-RU" sz="7200" b="1" dirty="0"/>
              <a:t>, от которого щепки </a:t>
            </a:r>
            <a:r>
              <a:rPr lang="ru-RU" sz="7200" b="1" dirty="0" smtClean="0"/>
              <a:t>летят?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50600" y="4365104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1129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933" y="404664"/>
            <a:ext cx="4700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Лесоруб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Documents and Settings\Пользователь\Local Settings\Temporary Internet Files\Content.IE5\7E9JXTOA\MC9002121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90" y="2348880"/>
            <a:ext cx="4255018" cy="38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158605"/>
            <a:ext cx="792088" cy="43874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a typeface="Calibri"/>
              </a:rPr>
              <a:t>Немецкий </a:t>
            </a:r>
            <a:r>
              <a:rPr lang="ru-RU" sz="6600" b="1" dirty="0">
                <a:ea typeface="Calibri"/>
              </a:rPr>
              <a:t>собаковод </a:t>
            </a:r>
            <a:r>
              <a:rPr lang="en-US" sz="6600" b="1" dirty="0">
                <a:latin typeface="Times New Roman"/>
                <a:ea typeface="Calibri"/>
              </a:rPr>
              <a:t>XIX</a:t>
            </a:r>
            <a:r>
              <a:rPr lang="ru-RU" sz="6600" b="1" dirty="0">
                <a:ea typeface="Calibri"/>
              </a:rPr>
              <a:t>в. Вывел новую породу собак, названную его </a:t>
            </a:r>
            <a:r>
              <a:rPr lang="ru-RU" sz="6600" b="1" dirty="0" smtClean="0">
                <a:ea typeface="Calibri"/>
              </a:rPr>
              <a:t>фамилией?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616" y="5568889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30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779" y="332656"/>
            <a:ext cx="7146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 Доберман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35287" y="6165304"/>
            <a:ext cx="785185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Documents and Settings\Пользователь\Local Settings\Temporary Internet Files\Content.IE5\M5UDWLGB\MC9004239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6891"/>
            <a:ext cx="3168352" cy="42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7541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/>
                <a:ea typeface="Calibri"/>
              </a:rPr>
              <a:t>У крестьянина из Югославии жил кот, который постоянно циркулировал между селом и пастбищем овец. Заметив эту привычку, хозяева стали использовать кота в качестве… кого?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6241" y="4610745"/>
            <a:ext cx="2042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ea typeface="Calibri"/>
              </a:rPr>
              <a:t>Создатель художественных произведений из цветов и растений. Специалист в области декорирования интерьеров с помощью цветочных композиций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589240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03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5318" y="332656"/>
            <a:ext cx="50333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Флорист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C:\Documents and Settings\Пользователь\Local Settings\Temporary Internet Files\Content.IE5\WLAZIJQX\MC9002855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71" y="2636912"/>
            <a:ext cx="3256859" cy="35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720080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«Счастливый случай» </a:t>
            </a:r>
            <a:r>
              <a:rPr lang="ru-RU" sz="6600" b="1" dirty="0"/>
              <a:t>Первоначальное значение слова «Врач</a:t>
            </a:r>
            <a:r>
              <a:rPr lang="ru-RU" sz="6600" b="1" dirty="0" smtClean="0"/>
              <a:t>»?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4392" y="455964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00" y="620688"/>
            <a:ext cx="85542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Заговаривающий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болезнь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740352" y="5949280"/>
            <a:ext cx="1108749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ocuments and Settings\Пользователь\Local Settings\Temporary Internet Files\Content.IE5\DVB0M01Z\MC9003474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3017118"/>
            <a:ext cx="1944216" cy="31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Первоначальное значение слова «диспетчер»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4651" y="3938673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240" y="476672"/>
            <a:ext cx="66399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Отправитель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поездов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Documents and Settings\Пользователь\Local Settings\Temporary Internet Files\Content.IE5\OVKFAZID\MC90036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43" y="2852936"/>
            <a:ext cx="3168352" cy="36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936104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Буквальное значение слова «прапорщик»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0621" y="429309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071" y="404664"/>
            <a:ext cx="66886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Знаменосец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C:\Documents and Settings\Пользователь\Local Settings\Temporary Internet Files\Content.IE5\WLAZIJQX\MC9002787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30" y="2555290"/>
            <a:ext cx="2306308" cy="31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244408" y="5949280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05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674" y="476672"/>
            <a:ext cx="83847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Буквальное значение слова «пономарь»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6693" y="422108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0615" y="476672"/>
            <a:ext cx="643830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Церковный </a:t>
            </a:r>
            <a:endParaRPr lang="ru-RU" sz="8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служитель</a:t>
            </a:r>
            <a:endParaRPr lang="ru-RU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165304"/>
            <a:ext cx="720080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Documents and Settings\Пользователь\Local Settings\Temporary Internet Files\Content.IE5\7E9JXTOA\MC90043488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48" y="3414742"/>
            <a:ext cx="2727033" cy="27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80728"/>
            <a:ext cx="4834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Почтальона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244408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Пользователь\Local Settings\Temporary Internet Files\Content.IE5\89MVS5O3\MC9004241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28" y="2141240"/>
            <a:ext cx="3240360" cy="42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Буквальное значение слова «Художник»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0620" y="422108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31730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умелыми </a:t>
            </a:r>
            <a:endParaRPr lang="ru-RU" sz="8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руками</a:t>
            </a:r>
            <a:endParaRPr lang="ru-RU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Documents and Settings\Пользователь\Local Settings\Temporary Internet Files\Content.IE5\DVB0M01Z\MC9001860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87" y="3593841"/>
            <a:ext cx="35292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2325073" y="635365"/>
            <a:ext cx="4637873" cy="70567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Лабиринт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профессий</a:t>
            </a:r>
            <a:endParaRPr lang="ru-RU" sz="7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C:\Documents and Settings\Пользователь\Local Settings\Temporary Internet Files\Content.IE5\YVMRQXUJ\MM90035671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37" y="4725144"/>
            <a:ext cx="169430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Пользователь\Local Settings\Temporary Internet Files\Content.IE5\GLG9YVK9\MM90039574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6191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Пользователь\Local Settings\Temporary Internet Files\Content.IE5\EHG7M525\MC9004465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16" y="2866644"/>
            <a:ext cx="1794967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Пользователь\Local Settings\Temporary Internet Files\Content.IE5\HVR17TFK\MM90028278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36" y="2806977"/>
            <a:ext cx="1701380" cy="16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Пользователь\Local Settings\Temporary Internet Files\Content.IE5\FIVM7RM8\MM9002830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18" y="46950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ocuments and Settings\Пользователь\Local Settings\Temporary Internet Files\Content.IE5\OH63KFA1\MM900337032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6" y="1052736"/>
            <a:ext cx="10287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Пользователь\Local Settings\Temporary Internet Files\Content.IE5\GDUXYTW9\MM900336448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04" y="882795"/>
            <a:ext cx="1028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Пользователь\Local Settings\Temporary Internet Files\Content.IE5\GV2HMHA7\MM900356628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" y="5445224"/>
            <a:ext cx="1028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Documents and Settings\Пользователь\Local Settings\Temporary Internet Files\Content.IE5\WLAZIJQX\MM900395712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5992">
            <a:off x="129362" y="264579"/>
            <a:ext cx="876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Documents and Settings\Пользователь\Local Settings\Temporary Internet Files\Content.IE5\M5UDWLGB\MM900303469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445225"/>
            <a:ext cx="100351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Documents and Settings\Пользователь\Local Settings\Temporary Internet Files\Content.IE5\GV2HMHA7\MM900284140[1]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54" y="1889385"/>
            <a:ext cx="956499" cy="12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Documents and Settings\Пользователь\Local Settings\Temporary Internet Files\Content.IE5\W1AVCZWD\MM900356720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55022"/>
            <a:ext cx="1454837" cy="14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Documents and Settings\Пользователь\Local Settings\Temporary Internet Files\Content.IE5\GLG9YVK9\MM900337024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56" y="4024012"/>
            <a:ext cx="10191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Documents and Settings\Пользователь\Local Settings\Temporary Internet Files\Content.IE5\89MVS5O3\MM900336709[1]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28" y="6354"/>
            <a:ext cx="992067" cy="8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301604" y="6482694"/>
            <a:ext cx="590876" cy="25867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0620" y="3949559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52" y="260648"/>
            <a:ext cx="8717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Мы землю глубоко копаем,</a:t>
            </a:r>
          </a:p>
          <a:p>
            <a:r>
              <a:rPr lang="ru-RU" sz="4800" b="1" dirty="0"/>
              <a:t> И в глубине земли</a:t>
            </a:r>
          </a:p>
          <a:p>
            <a:r>
              <a:rPr lang="ru-RU" sz="4800" b="1" dirty="0"/>
              <a:t> Мы людям уголь добываем,</a:t>
            </a:r>
          </a:p>
          <a:p>
            <a:r>
              <a:rPr lang="ru-RU" sz="4800" b="1" dirty="0"/>
              <a:t> Чтоб дом топить могли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1634" y="620688"/>
            <a:ext cx="4571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Шахтер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28384" y="6165304"/>
            <a:ext cx="792088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Пользователь\Local Settings\Temporary Internet Files\Content.IE5\DVB0M01Z\MC9004360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888432" cy="47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/>
              </a:rPr>
              <a:t>История </a:t>
            </a:r>
            <a:r>
              <a:rPr lang="ru-RU" sz="2400" b="1" dirty="0">
                <a:ea typeface="Calibri"/>
              </a:rPr>
              <a:t>происхождения этой  профессии уходит в далекое прошлое. Появились еще в первобытное время. В некоторых племенах эти работники были настолько почитаемы, что время  назначали сами старейшины. Он ждал клиентов на поляне, где приступал к работе. Помимо этого, еще с древности и вплоть до конца 19  века работники этой профессии совмещали свою деятельность с  врачеванием! Да, да, они были еще и первыми стоматологами и хирургами. Они могли при надобности  удалить зуб или вросший ноготь. А какой профессии идет речь?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6718" y="4528349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Парикмахер</a:t>
            </a:r>
            <a:endParaRPr lang="ru-RU" sz="8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330345" y="6014707"/>
            <a:ext cx="648072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Пользователь\Local Settings\Temporary Internet Files\Content.IE5\YVMRQXUJ\MC9003788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3722"/>
            <a:ext cx="3888432" cy="51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561</Words>
  <Application>Microsoft Office PowerPoint</Application>
  <PresentationFormat>Экран (4:3)</PresentationFormat>
  <Paragraphs>126</Paragraphs>
  <Slides>52</Slides>
  <Notes>1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Customer</cp:lastModifiedBy>
  <cp:revision>30</cp:revision>
  <dcterms:modified xsi:type="dcterms:W3CDTF">2013-09-13T10:01:11Z</dcterms:modified>
</cp:coreProperties>
</file>