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0" r:id="rId16"/>
    <p:sldId id="274" r:id="rId17"/>
    <p:sldId id="272" r:id="rId18"/>
    <p:sldId id="275" r:id="rId19"/>
    <p:sldId id="273" r:id="rId20"/>
    <p:sldId id="277" r:id="rId21"/>
    <p:sldId id="276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6DFD3-4E3B-47C5-BBCE-69964FB24FE7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71E1B-8F28-40C9-9980-EA0B557FF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71E1B-8F28-40C9-9980-EA0B557FFB9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7CA6-7683-449A-9522-FED2929C0C6F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A34511-82EB-4374-BB4D-009BDA4AA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7CA6-7683-449A-9522-FED2929C0C6F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4511-82EB-4374-BB4D-009BDA4AA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7CA6-7683-449A-9522-FED2929C0C6F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4511-82EB-4374-BB4D-009BDA4AA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7CA6-7683-449A-9522-FED2929C0C6F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A34511-82EB-4374-BB4D-009BDA4AA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7CA6-7683-449A-9522-FED2929C0C6F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4511-82EB-4374-BB4D-009BDA4AA7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7CA6-7683-449A-9522-FED2929C0C6F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4511-82EB-4374-BB4D-009BDA4AA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7CA6-7683-449A-9522-FED2929C0C6F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5A34511-82EB-4374-BB4D-009BDA4AA7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7CA6-7683-449A-9522-FED2929C0C6F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4511-82EB-4374-BB4D-009BDA4AA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7CA6-7683-449A-9522-FED2929C0C6F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4511-82EB-4374-BB4D-009BDA4AA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7CA6-7683-449A-9522-FED2929C0C6F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4511-82EB-4374-BB4D-009BDA4AA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7CA6-7683-449A-9522-FED2929C0C6F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4511-82EB-4374-BB4D-009BDA4AA7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CF7CA6-7683-449A-9522-FED2929C0C6F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A34511-82EB-4374-BB4D-009BDA4AA7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85752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Использование логоритмики на музыкальных занятиях со старшими дошкольниками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с ОНР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501008"/>
            <a:ext cx="5500726" cy="199969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Выполнила: музыкальный руководитель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МКДОУ № 4 г. Аши Челябинской области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 </a:t>
            </a:r>
            <a:r>
              <a:rPr lang="ru-RU" b="1" dirty="0" smtClean="0">
                <a:solidFill>
                  <a:srgbClr val="FF0000"/>
                </a:solidFill>
              </a:rPr>
              <a:t>категории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Кузьмина Людмила Петровна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Ашан\Desktop\DSCN08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86446" y="3786190"/>
            <a:ext cx="2998084" cy="27106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142844" y="785794"/>
            <a:ext cx="4214842" cy="553880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В музыкально-педагогической системе К. </a:t>
            </a:r>
            <a:r>
              <a:rPr lang="ru-RU" b="1" dirty="0" err="1" smtClean="0">
                <a:solidFill>
                  <a:srgbClr val="00B050"/>
                </a:solidFill>
              </a:rPr>
              <a:t>Орфа</a:t>
            </a:r>
            <a:r>
              <a:rPr lang="ru-RU" b="1" dirty="0" smtClean="0">
                <a:solidFill>
                  <a:srgbClr val="00B050"/>
                </a:solidFill>
              </a:rPr>
              <a:t> подразумевается более широкое толкование слова «музыка», не ограниченное узкими рамками понятия «классическая композиция». Элементарная музыка – это игра звуками детских музыкальных инструментов, человеческого тела, шумами предметного мира и природы.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  Любой придуманный и извлёченный ребёнком звук, обладающий индивидуальным тембром, принимается и используется в звуковых композициях.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2051" name="Picture 3" descr="F:\фото к занятию маме\DSCN082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48" y="500042"/>
            <a:ext cx="4643470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500034" y="285728"/>
            <a:ext cx="7572428" cy="2714644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Также хочется сказать о большой значимости музыкально-дидактических игр в коррекционной работе с детьми. Ценность их в том, что они не только доступны детскому пониманию, но и вызывают у ребёнка желание чувствовать. При этом развиваются необходимые навыки музыкальности: звуковысотное восприятие, чувство ритма, гармонический слух, чувство лада, темпа. Формируются такие черты характера как творческая активность, внимание, инициативность, самостоятельность.</a:t>
            </a:r>
          </a:p>
          <a:p>
            <a:endParaRPr lang="ru-RU" dirty="0"/>
          </a:p>
        </p:txBody>
      </p:sp>
      <p:pic>
        <p:nvPicPr>
          <p:cNvPr id="8" name="Picture 2" descr="F:\фото к занятию маме\DSCN083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32040" y="2571744"/>
            <a:ext cx="3354736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F:\фото к занятию маме\DSCN0847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214282" y="1285860"/>
            <a:ext cx="4214842" cy="5000660"/>
          </a:xfrm>
          <a:prstGeom prst="rect">
            <a:avLst/>
          </a:prstGeom>
          <a:noFill/>
        </p:spPr>
      </p:pic>
      <p:sp>
        <p:nvSpPr>
          <p:cNvPr id="8" name="Текст 7"/>
          <p:cNvSpPr>
            <a:spLocks noGrp="1"/>
          </p:cNvSpPr>
          <p:nvPr>
            <p:ph type="body" idx="4294967295"/>
          </p:nvPr>
        </p:nvSpPr>
        <p:spPr>
          <a:xfrm>
            <a:off x="0" y="666750"/>
            <a:ext cx="4291013" cy="6397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Б</a:t>
            </a:r>
            <a:r>
              <a:rPr lang="ru-RU" sz="3200" b="1" dirty="0" smtClean="0">
                <a:solidFill>
                  <a:srgbClr val="0070C0"/>
                </a:solidFill>
              </a:rPr>
              <a:t>улькалки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4294967295"/>
          </p:nvPr>
        </p:nvSpPr>
        <p:spPr>
          <a:xfrm>
            <a:off x="4851400" y="666750"/>
            <a:ext cx="4292600" cy="63976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Шумовой оркестр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5124" name="Picture 4" descr="F:\фото к занятию маме\DSCN084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285860"/>
            <a:ext cx="4357718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643578"/>
            <a:ext cx="8610600" cy="78581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Упражнение на напряжение и расслабление мышц тела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Напряглис</a:t>
            </a:r>
            <a:r>
              <a:rPr lang="ru-RU" dirty="0" smtClean="0">
                <a:solidFill>
                  <a:srgbClr val="0070C0"/>
                </a:solidFill>
              </a:rPr>
              <a:t>ь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расслабились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6146" name="Picture 2" descr="F:\фото к занятию маме\DSCN084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280988" y="1142984"/>
            <a:ext cx="4291012" cy="4500594"/>
          </a:xfrm>
          <a:prstGeom prst="rect">
            <a:avLst/>
          </a:prstGeom>
          <a:noFill/>
        </p:spPr>
      </p:pic>
      <p:pic>
        <p:nvPicPr>
          <p:cNvPr id="6147" name="Picture 3" descr="F:\фото к занятию маме\DSCN0848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1142984"/>
            <a:ext cx="4289425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Дыхательная гимнастика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194" name="Picture 2" descr="F:\фото к занятию маме\DSCN082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42844" y="1214422"/>
            <a:ext cx="4352956" cy="5143536"/>
          </a:xfrm>
          <a:prstGeom prst="rect">
            <a:avLst/>
          </a:prstGeom>
          <a:noFill/>
        </p:spPr>
      </p:pic>
      <p:pic>
        <p:nvPicPr>
          <p:cNvPr id="8195" name="Picture 3" descr="F:\фото к занятию маме\DSCN08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1142984"/>
            <a:ext cx="4343400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В работе особую роль играет применение наглядного материала. Это даёт возможность облегчить детям процесс восприятия музыки, помогает лучше понять её. 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   Все пособия должны быть красиво оформлены, доступны по содержанию, интересны и удобны в обращении.</a:t>
            </a:r>
            <a:endParaRPr lang="ru-RU" sz="1800" dirty="0">
              <a:solidFill>
                <a:srgbClr val="FF0000"/>
              </a:solidFill>
            </a:endParaRPr>
          </a:p>
        </p:txBody>
      </p:sp>
      <p:pic>
        <p:nvPicPr>
          <p:cNvPr id="7170" name="Picture 2" descr="F:\фото к занятию маме\DSCN085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5292080" y="1857364"/>
            <a:ext cx="3351886" cy="428628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785786" y="6150114"/>
            <a:ext cx="807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Нетрадиционные пособия на развитие дыхания, силы выдоха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44" y="457200"/>
            <a:ext cx="8848756" cy="838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Нетрадиционные шумовые музыкальные инструменты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7" name="Picture 3" descr="F:\фото к занятию маме\DSCN085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60032" y="1554163"/>
            <a:ext cx="3855372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000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Наглядный материал для определения движения музыку вверх – вниз 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9218" name="Picture 2" descr="F:\фото к занятию маме\DSCN085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355976" y="1571612"/>
            <a:ext cx="4502304" cy="4875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Пособия на определение тоники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Picture 3" descr="F:\фото к занятию маме\DSCN085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304800" y="1285860"/>
            <a:ext cx="4191000" cy="5000660"/>
          </a:xfrm>
          <a:prstGeom prst="rect">
            <a:avLst/>
          </a:prstGeom>
          <a:noFill/>
        </p:spPr>
      </p:pic>
      <p:pic>
        <p:nvPicPr>
          <p:cNvPr id="6" name="Picture 3" descr="F:\фото к занятию маме\DSCN086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1357298"/>
            <a:ext cx="4343400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Наглядный материал для определения настроения детей. игры с мимикой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42" name="Picture 2" descr="F:\фото к занятию маме\DSCN086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716016" y="1554162"/>
            <a:ext cx="4213702" cy="4875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Совместная работа музыкального руководителя и логопеда способствует успешному решению коррекционно-развивающих задач: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14488"/>
            <a:ext cx="7498104" cy="478634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р</a:t>
            </a:r>
            <a:r>
              <a:rPr lang="ru-RU" b="1" dirty="0" smtClean="0">
                <a:solidFill>
                  <a:srgbClr val="0070C0"/>
                </a:solidFill>
              </a:rPr>
              <a:t>азвитие, воспитание и коррекция вербальных процессов у детей с речевыми нарушениями;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развитие слухового внимания, памяти, зрительно-пространственной ориентировки, моторики (координация движений, чувство ритма, регуляция мышечного тонуса), а также эмоциональной и коммуникативной сферы.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коррекция речевых нарушений – темпа, ритма дыхания, фонематического и фонетического слуха.</a:t>
            </a:r>
          </a:p>
          <a:p>
            <a:endParaRPr lang="ru-RU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6578" y="5214950"/>
            <a:ext cx="2171688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357167"/>
            <a:ext cx="8401080" cy="342902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В своём детском саду мы стараемся придерживаться всех этих принципов: проводить работу в игровой форме, накапливается музыкально-двигательный материал, используется речевой материал в соединении с движениями, нестандартные звучащие предметы, музыкально-дидактические игры и , конечно, наглядность.</a:t>
            </a:r>
          </a:p>
          <a:p>
            <a:endParaRPr lang="ru-RU" dirty="0"/>
          </a:p>
        </p:txBody>
      </p:sp>
      <p:pic>
        <p:nvPicPr>
          <p:cNvPr id="11266" name="Picture 2" descr="F:\фото к занятию маме\DSCN083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3714752"/>
            <a:ext cx="4143404" cy="2928958"/>
          </a:xfrm>
          <a:prstGeom prst="rect">
            <a:avLst/>
          </a:prstGeom>
          <a:noFill/>
        </p:spPr>
      </p:pic>
      <p:pic>
        <p:nvPicPr>
          <p:cNvPr id="11267" name="Picture 3" descr="F:\фото к занятию маме\DSCN084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3786190"/>
            <a:ext cx="3929090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500034" y="428604"/>
            <a:ext cx="8143932" cy="278608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Ребята стали петь более естественными голосами, правильно произносить звуки и слова, речь их приобрела выразительность. Дети стали более активными, менее скованными, стеснительными. 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   Похвала, внимание к успехам ребёнка со стороны взрослых: родителей и педагогов значительно повышает его самооценку, вырабатывает потребность в самостоятельных и творческих действиях.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6" name="Picture 2" descr="D:\2013-09-21 садик\садик 050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480" y="3071810"/>
            <a:ext cx="6000792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1357298"/>
            <a:ext cx="7429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290" name="Picture 2" descr="C:\Documents and Settings\Loner\Мои документы\Загрузки\0c0baa6785e7119e5dad7506de2e4d12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2428868"/>
            <a:ext cx="5572164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Задачи музыкального руководителя: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Развивать музыкальный слух, память, тембровое и ритмическое восприятие, воображения;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Учить различать звучание разных музыкальных инструментов, пользоваться приёмами релаксации;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Создавать условия для музыкально-творческой работы с различными образами и предметами.</a:t>
            </a:r>
          </a:p>
        </p:txBody>
      </p:sp>
      <p:pic>
        <p:nvPicPr>
          <p:cNvPr id="4" name="Picture 3" descr="Анимашки Дети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7950" y="5114924"/>
            <a:ext cx="1903090" cy="1743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57200"/>
            <a:ext cx="8845708" cy="84124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Основные виды движения под музыку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357298"/>
            <a:ext cx="4191000" cy="496730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Различные виды ходьбы, бега, подскоков;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Упражнения с заданиями на все виды мышц: танцы, хороводы, игры с пением.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При этом обязательно вводиться речевой материал в самых разнообразных формах – тексты песен, хороводов, драматизации с пением, инсценировки.</a:t>
            </a:r>
          </a:p>
        </p:txBody>
      </p:sp>
      <p:pic>
        <p:nvPicPr>
          <p:cNvPr id="1026" name="Picture 2" descr="F:\фото к занятию маме\DSCN083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8200" y="1357298"/>
            <a:ext cx="4343400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Согласованность движений с пением 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3074" name="Picture 2" descr="F:\фото к занятию маме\DSCN083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285720" y="1214422"/>
            <a:ext cx="4429156" cy="5214974"/>
          </a:xfrm>
          <a:prstGeom prst="rect">
            <a:avLst/>
          </a:prstGeom>
          <a:noFill/>
        </p:spPr>
      </p:pic>
      <p:pic>
        <p:nvPicPr>
          <p:cNvPr id="3075" name="Picture 3" descr="F:\фото к занятию маме\DSCN083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4857752" y="1214422"/>
            <a:ext cx="4071966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77318" cy="128588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Таким образом, сочетание речи и движения является очень важным компонентом на пути исправления речевых и двигательных недостатков детей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F:\фото к занятию маме\DSCN084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36096" y="2276872"/>
            <a:ext cx="3422184" cy="41525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142844" y="214290"/>
            <a:ext cx="5357850" cy="650085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Впервые система музыкально-ритмических движений была разработана известным швейцарским музыкантом – педагогом Э. Жаком-Далькрозом.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Метод Далькроза очень прост: используя специальные упражнения, развивать у детей музыкальный слух, память, внимание, ритмичность, пластическую выразительность движений.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Э. Жак-Далькроз на первое место ставит игру как естественную деятельность, в процессе которой ребёнок познаёт жизнь.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Это очень важный вывод, который мы принимаем и в настоящее время.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29256" y="500042"/>
            <a:ext cx="3571900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285720" y="642918"/>
            <a:ext cx="4357718" cy="592935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Известный продолжатель идей Далькроза немецкий музыкант и педагог Карл Орф использовал на своих занятиях сочетания слов, музыки и движения.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Его методы могут быть использованы в работе с детьми, требующими двигательной и речевой реабилитации.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2" y="714356"/>
            <a:ext cx="4071966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01122" cy="8572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При проведении занятий по предложенной системе педагог должен помнить следующее: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учитывать индивидуальные требования детей;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занятия должны строиться с учётом особенностей детей. Для детей с ОНР занятия строятся особенно эмоционально, с быстрой сменой деятельности, чтобы дети не уставали. Распевки следует больше давать на гласные, чтобы лучше отрабатывать дыхание.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С детьми с ФФНР желательно больше работать над развитием слуховых и зрительных представлений, совершенствуя их двигательные навыки;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речь, музыка и движения должны быть очень тесно взаимосвязаны, дополнять друг друга. Слаженность этих трёх компонентов помогает развивать детские эмоции, детской мимики.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Picture 2" descr="Анимашки Дети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72198" y="5429264"/>
            <a:ext cx="2143127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217</TotalTime>
  <Words>722</Words>
  <Application>Microsoft Office PowerPoint</Application>
  <PresentationFormat>Экран (4:3)</PresentationFormat>
  <Paragraphs>50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Использование логоритмики на музыкальных занятиях со старшими дошкольниками  с ОНР</vt:lpstr>
      <vt:lpstr>Совместная работа музыкального руководителя и логопеда способствует успешному решению коррекционно-развивающих задач:</vt:lpstr>
      <vt:lpstr>Задачи музыкального руководителя:</vt:lpstr>
      <vt:lpstr>Основные виды движения под музыку</vt:lpstr>
      <vt:lpstr>Согласованность движений с пением </vt:lpstr>
      <vt:lpstr>Таким образом, сочетание речи и движения является очень важным компонентом на пути исправления речевых и двигательных недостатков детей</vt:lpstr>
      <vt:lpstr>Слайд 7</vt:lpstr>
      <vt:lpstr>Слайд 8</vt:lpstr>
      <vt:lpstr>При проведении занятий по предложенной системе педагог должен помнить следующее:</vt:lpstr>
      <vt:lpstr>Слайд 10</vt:lpstr>
      <vt:lpstr>Слайд 11</vt:lpstr>
      <vt:lpstr>Слайд 12</vt:lpstr>
      <vt:lpstr>Упражнение на напряжение и расслабление мышц тела</vt:lpstr>
      <vt:lpstr>Дыхательная гимнастика</vt:lpstr>
      <vt:lpstr>В работе особую роль играет применение наглядного материала. Это даёт возможность облегчить детям процесс восприятия музыки, помогает лучше понять её.     Все пособия должны быть красиво оформлены, доступны по содержанию, интересны и удобны в обращении.</vt:lpstr>
      <vt:lpstr>Нетрадиционные шумовые музыкальные инструменты</vt:lpstr>
      <vt:lpstr>Наглядный материал для определения движения музыку вверх – вниз </vt:lpstr>
      <vt:lpstr>Пособия на определение тоники</vt:lpstr>
      <vt:lpstr>Наглядный материал для определения настроения детей. игры с мимикой</vt:lpstr>
      <vt:lpstr>Слайд 20</vt:lpstr>
      <vt:lpstr>Слайд 21</vt:lpstr>
      <vt:lpstr>Слайд 22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логоритмики на музыкальных занятиях со старшими дошкольниками с ОНР</dc:title>
  <dc:creator>Ашан</dc:creator>
  <cp:lastModifiedBy>Ашан</cp:lastModifiedBy>
  <cp:revision>27</cp:revision>
  <dcterms:created xsi:type="dcterms:W3CDTF">2014-11-13T11:48:40Z</dcterms:created>
  <dcterms:modified xsi:type="dcterms:W3CDTF">2015-09-09T08:51:09Z</dcterms:modified>
</cp:coreProperties>
</file>