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4" r:id="rId8"/>
    <p:sldId id="265" r:id="rId9"/>
    <p:sldId id="262"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405EFC3-A149-4317-A157-A052A032476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4CDF08B-00BF-4522-BECC-C5C7B931BC73}" type="datetimeFigureOut">
              <a:rPr lang="ru-RU" smtClean="0"/>
              <a:t>06.02.2011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405EFC3-A149-4317-A157-A052A0324767}" type="slidenum">
              <a:rPr lang="ru-RU" smtClean="0"/>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4CDF08B-00BF-4522-BECC-C5C7B931BC73}" type="datetimeFigureOut">
              <a:rPr lang="ru-RU" smtClean="0"/>
              <a:t>06.02.2011</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405EFC3-A149-4317-A157-A052A032476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inclinic.ru/conservativ/reflexoterapija.html" TargetMode="External"/><Relationship Id="rId2" Type="http://schemas.openxmlformats.org/officeDocument/2006/relationships/hyperlink" Target="http://www.minclinic.ru/conservativ/conservativ.html" TargetMode="External"/><Relationship Id="rId1" Type="http://schemas.openxmlformats.org/officeDocument/2006/relationships/slideLayout" Target="../slideLayouts/slideLayout2.xml"/><Relationship Id="rId6" Type="http://schemas.openxmlformats.org/officeDocument/2006/relationships/hyperlink" Target="http://www.minclinic.ru/conservativ/gomeopatija.html" TargetMode="External"/><Relationship Id="rId5" Type="http://schemas.openxmlformats.org/officeDocument/2006/relationships/hyperlink" Target="http://www.minclinic.ru/conservativ/medikamenty.html" TargetMode="External"/><Relationship Id="rId4" Type="http://schemas.openxmlformats.org/officeDocument/2006/relationships/hyperlink" Target="http://www.minclinic.ru/conservativ/fizioterapija.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376" y="1000108"/>
            <a:ext cx="7772400" cy="2648898"/>
          </a:xfrm>
        </p:spPr>
        <p:txBody>
          <a:bodyPr/>
          <a:lstStyle/>
          <a:p>
            <a:r>
              <a:rPr lang="ru-RU" dirty="0" smtClean="0"/>
              <a:t>Невралгия.</a:t>
            </a:r>
            <a:endParaRPr lang="ru-RU" dirty="0"/>
          </a:p>
        </p:txBody>
      </p:sp>
      <p:sp>
        <p:nvSpPr>
          <p:cNvPr id="3" name="Подзаголовок 2"/>
          <p:cNvSpPr>
            <a:spLocks noGrp="1"/>
          </p:cNvSpPr>
          <p:nvPr>
            <p:ph type="subTitle" idx="1"/>
          </p:nvPr>
        </p:nvSpPr>
        <p:spPr>
          <a:xfrm>
            <a:off x="722376" y="3685032"/>
            <a:ext cx="7772400" cy="1244166"/>
          </a:xfrm>
        </p:spPr>
        <p:txBody>
          <a:bodyPr>
            <a:normAutofit fontScale="77500" lnSpcReduction="20000"/>
          </a:bodyPr>
          <a:lstStyle/>
          <a:p>
            <a:r>
              <a:rPr lang="ru-RU" sz="4800" dirty="0" smtClean="0"/>
              <a:t>Невропатия лицевого нерва.</a:t>
            </a:r>
          </a:p>
          <a:p>
            <a:endParaRPr lang="ru-RU" sz="4800" dirty="0" smtClean="0"/>
          </a:p>
          <a:p>
            <a:r>
              <a:rPr lang="ru-RU" sz="2900" dirty="0" smtClean="0">
                <a:latin typeface="Times New Roman" pitchFamily="18" charset="0"/>
                <a:cs typeface="Times New Roman" pitchFamily="18" charset="0"/>
              </a:rPr>
              <a:t>Подготовила: </a:t>
            </a:r>
            <a:r>
              <a:rPr lang="ru-RU" sz="2900" dirty="0" err="1" smtClean="0">
                <a:latin typeface="Times New Roman" pitchFamily="18" charset="0"/>
                <a:cs typeface="Times New Roman" pitchFamily="18" charset="0"/>
              </a:rPr>
              <a:t>Дербилова</a:t>
            </a:r>
            <a:r>
              <a:rPr lang="ru-RU" sz="2900" dirty="0" smtClean="0">
                <a:latin typeface="Times New Roman" pitchFamily="18" charset="0"/>
                <a:cs typeface="Times New Roman" pitchFamily="18" charset="0"/>
              </a:rPr>
              <a:t> А.В.</a:t>
            </a:r>
            <a:endParaRPr lang="ru-RU" sz="29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endParaRPr lang="ru-RU"/>
          </a:p>
        </p:txBody>
      </p:sp>
      <p:sp>
        <p:nvSpPr>
          <p:cNvPr id="2" name="Содержимое 1"/>
          <p:cNvSpPr>
            <a:spLocks noGrp="1"/>
          </p:cNvSpPr>
          <p:nvPr>
            <p:ph idx="1"/>
          </p:nvPr>
        </p:nvSpPr>
        <p:spPr/>
        <p:txBody>
          <a:bodyPr/>
          <a:lstStyle/>
          <a:p>
            <a:pPr algn="just"/>
            <a:r>
              <a:rPr lang="ru-RU" sz="4000" b="1" dirty="0" smtClean="0"/>
              <a:t>Невропатия </a:t>
            </a:r>
            <a:r>
              <a:rPr lang="ru-RU" dirty="0" smtClean="0"/>
              <a:t>- это нарушение передачи нервных импульсов по нерву (гибель, недостаточное кровоснабжение или </a:t>
            </a:r>
            <a:r>
              <a:rPr lang="ru-RU" dirty="0" err="1" smtClean="0"/>
              <a:t>сдавление</a:t>
            </a:r>
            <a:r>
              <a:rPr lang="ru-RU" dirty="0" smtClean="0"/>
              <a:t> нерва). </a:t>
            </a:r>
            <a:endParaRPr lang="ru-RU" dirty="0" smtClean="0"/>
          </a:p>
          <a:p>
            <a:pPr algn="just"/>
            <a:r>
              <a:rPr lang="ru-RU" sz="4000" b="1" dirty="0" smtClean="0"/>
              <a:t>Неврит</a:t>
            </a:r>
            <a:r>
              <a:rPr lang="ru-RU" b="1" dirty="0" smtClean="0"/>
              <a:t> </a:t>
            </a:r>
            <a:r>
              <a:rPr lang="ru-RU" b="1" dirty="0" smtClean="0"/>
              <a:t>–</a:t>
            </a:r>
            <a:r>
              <a:rPr lang="ru-RU" dirty="0" smtClean="0"/>
              <a:t> воспаление нерва, которое способно привести к невропатии. </a:t>
            </a:r>
          </a:p>
          <a:p>
            <a:pPr algn="just"/>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endParaRPr lang="ru-RU" dirty="0"/>
          </a:p>
        </p:txBody>
      </p:sp>
      <p:sp>
        <p:nvSpPr>
          <p:cNvPr id="2" name="Содержимое 1"/>
          <p:cNvSpPr>
            <a:spLocks noGrp="1"/>
          </p:cNvSpPr>
          <p:nvPr>
            <p:ph idx="1"/>
          </p:nvPr>
        </p:nvSpPr>
        <p:spPr/>
        <p:txBody>
          <a:bodyPr>
            <a:normAutofit fontScale="77500" lnSpcReduction="20000"/>
          </a:bodyPr>
          <a:lstStyle/>
          <a:p>
            <a:pPr algn="ctr">
              <a:buNone/>
            </a:pPr>
            <a:r>
              <a:rPr lang="ru-RU" b="1" dirty="0" smtClean="0"/>
              <a:t>   </a:t>
            </a:r>
            <a:r>
              <a:rPr lang="ru-RU" sz="3300" b="1" dirty="0" smtClean="0"/>
              <a:t>Лицевой </a:t>
            </a:r>
            <a:r>
              <a:rPr lang="ru-RU" sz="3300" b="1" dirty="0" smtClean="0"/>
              <a:t>нерв состоит из трех видов нервных волокон:</a:t>
            </a:r>
            <a:endParaRPr lang="ru-RU" sz="3300" dirty="0" smtClean="0"/>
          </a:p>
          <a:p>
            <a:pPr lvl="0" algn="just"/>
            <a:r>
              <a:rPr lang="ru-RU" dirty="0" smtClean="0"/>
              <a:t>следующих от головного мозга к мимическим мышцам и обеспечивающих их сокращение, </a:t>
            </a:r>
          </a:p>
          <a:p>
            <a:pPr lvl="0" algn="just"/>
            <a:r>
              <a:rPr lang="ru-RU" dirty="0" smtClean="0"/>
              <a:t>чувствительных волокон, несущих вкусовые ощущения от передних двух третей языка, </a:t>
            </a:r>
          </a:p>
          <a:p>
            <a:pPr lvl="0" algn="just"/>
            <a:r>
              <a:rPr lang="ru-RU" dirty="0" smtClean="0"/>
              <a:t>нервных волокон, управляющих слюнными железами. </a:t>
            </a:r>
          </a:p>
          <a:p>
            <a:pPr algn="just">
              <a:buNone/>
            </a:pPr>
            <a:r>
              <a:rPr lang="ru-RU" dirty="0" smtClean="0"/>
              <a:t>У каждого вида волокон имеется свой центр (ядро) в стволе головного мозга.</a:t>
            </a:r>
          </a:p>
          <a:p>
            <a:pPr algn="just">
              <a:buNone/>
            </a:pPr>
            <a:r>
              <a:rPr lang="ru-RU" dirty="0" smtClean="0"/>
              <a:t>По пути от головного мозга лицевой нерв проходит через височную кость, в которой для него имеется специальный канал. </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6072206"/>
            <a:ext cx="8183880" cy="214314"/>
          </a:xfrm>
        </p:spPr>
        <p:txBody>
          <a:bodyPr>
            <a:normAutofit fontScale="90000"/>
          </a:bodyPr>
          <a:lstStyle/>
          <a:p>
            <a:endParaRPr lang="ru-RU" dirty="0"/>
          </a:p>
        </p:txBody>
      </p:sp>
      <p:sp>
        <p:nvSpPr>
          <p:cNvPr id="3" name="Содержимое 2"/>
          <p:cNvSpPr>
            <a:spLocks noGrp="1"/>
          </p:cNvSpPr>
          <p:nvPr>
            <p:ph idx="1"/>
          </p:nvPr>
        </p:nvSpPr>
        <p:spPr>
          <a:xfrm>
            <a:off x="502920" y="530352"/>
            <a:ext cx="8183880" cy="5756168"/>
          </a:xfrm>
        </p:spPr>
        <p:txBody>
          <a:bodyPr>
            <a:normAutofit fontScale="47500" lnSpcReduction="20000"/>
          </a:bodyPr>
          <a:lstStyle/>
          <a:p>
            <a:pPr algn="ctr">
              <a:buNone/>
            </a:pPr>
            <a:r>
              <a:rPr lang="ru-RU" sz="4400" b="1" dirty="0" smtClean="0"/>
              <a:t>Частые причины повреждения лицевого нерва внутри полости черепа:</a:t>
            </a:r>
            <a:endParaRPr lang="ru-RU" sz="4400" dirty="0" smtClean="0"/>
          </a:p>
          <a:p>
            <a:pPr algn="just">
              <a:buFont typeface="Wingdings" pitchFamily="2" charset="2"/>
              <a:buChar char="Ø"/>
            </a:pPr>
            <a:r>
              <a:rPr lang="ru-RU" dirty="0" smtClean="0"/>
              <a:t> </a:t>
            </a:r>
            <a:r>
              <a:rPr lang="ru-RU" dirty="0" smtClean="0"/>
              <a:t>  </a:t>
            </a:r>
            <a:r>
              <a:rPr lang="ru-RU" dirty="0" smtClean="0"/>
              <a:t> </a:t>
            </a:r>
            <a:r>
              <a:rPr lang="ru-RU" dirty="0" smtClean="0"/>
              <a:t>Сосудистые </a:t>
            </a:r>
            <a:r>
              <a:rPr lang="ru-RU" dirty="0" smtClean="0"/>
              <a:t>проблемы – это недостаточное кровоснабжение центров или их раздражение чрезмерно извитой артерией, спазм артерий, обеспечивающих кровью ствол лицевого нерва</a:t>
            </a:r>
            <a:r>
              <a:rPr lang="ru-RU" dirty="0" smtClean="0"/>
              <a:t>;</a:t>
            </a:r>
            <a:endParaRPr lang="ru-RU" dirty="0" smtClean="0"/>
          </a:p>
          <a:p>
            <a:pPr algn="just">
              <a:buFont typeface="Wingdings" pitchFamily="2" charset="2"/>
              <a:buChar char="Ø"/>
            </a:pPr>
            <a:r>
              <a:rPr lang="ru-RU" dirty="0" smtClean="0"/>
              <a:t>    </a:t>
            </a:r>
            <a:r>
              <a:rPr lang="ru-RU" dirty="0" smtClean="0"/>
              <a:t>Последствия </a:t>
            </a:r>
            <a:r>
              <a:rPr lang="ru-RU" dirty="0" smtClean="0"/>
              <a:t>травмы головы (особенно опасно повреждение височной кости</a:t>
            </a:r>
            <a:r>
              <a:rPr lang="ru-RU" dirty="0" smtClean="0"/>
              <a:t>);</a:t>
            </a:r>
          </a:p>
          <a:p>
            <a:pPr algn="just">
              <a:buFont typeface="Wingdings" pitchFamily="2" charset="2"/>
              <a:buChar char="Ø"/>
            </a:pPr>
            <a:r>
              <a:rPr lang="ru-RU" dirty="0" smtClean="0"/>
              <a:t>    </a:t>
            </a:r>
            <a:r>
              <a:rPr lang="ru-RU" dirty="0" smtClean="0"/>
              <a:t>Аномалия </a:t>
            </a:r>
            <a:r>
              <a:rPr lang="ru-RU" dirty="0" smtClean="0"/>
              <a:t>развития височной кости (чрезмерно узкий канал лицевого нерва, приводящий к </a:t>
            </a:r>
            <a:r>
              <a:rPr lang="ru-RU" dirty="0" err="1" smtClean="0"/>
              <a:t>сдавлению</a:t>
            </a:r>
            <a:r>
              <a:rPr lang="ru-RU" dirty="0" smtClean="0"/>
              <a:t>).</a:t>
            </a:r>
            <a:r>
              <a:rPr lang="ru-RU" b="1" dirty="0" smtClean="0"/>
              <a:t> </a:t>
            </a:r>
            <a:r>
              <a:rPr lang="ru-RU" dirty="0" smtClean="0"/>
              <a:t>Врожденная </a:t>
            </a:r>
            <a:r>
              <a:rPr lang="ru-RU" dirty="0" err="1" smtClean="0"/>
              <a:t>нейропатия</a:t>
            </a:r>
            <a:r>
              <a:rPr lang="ru-RU" dirty="0" smtClean="0"/>
              <a:t> лицевого нерва возникает вследствие родовой травмы или при синдроме Мебиуса (врожденное повреждение лицевого нерва в сочетании с повреждением отводящего нерва и горизонтальным парезом взора), в последнем случае поражение может быть двусторонним. </a:t>
            </a:r>
          </a:p>
          <a:p>
            <a:pPr algn="just">
              <a:buFont typeface="Wingdings" pitchFamily="2" charset="2"/>
              <a:buChar char="Ø"/>
            </a:pPr>
            <a:r>
              <a:rPr lang="ru-RU" dirty="0" smtClean="0"/>
              <a:t>    </a:t>
            </a:r>
            <a:r>
              <a:rPr lang="ru-RU" dirty="0" err="1" smtClean="0"/>
              <a:t>Сдавление</a:t>
            </a:r>
            <a:r>
              <a:rPr lang="ru-RU" dirty="0" smtClean="0"/>
              <a:t> </a:t>
            </a:r>
            <a:r>
              <a:rPr lang="ru-RU" dirty="0" smtClean="0"/>
              <a:t>корешка лицевого нерва опухолью</a:t>
            </a:r>
            <a:r>
              <a:rPr lang="ru-RU" dirty="0" smtClean="0"/>
              <a:t>;</a:t>
            </a:r>
          </a:p>
          <a:p>
            <a:pPr algn="just">
              <a:buFont typeface="Wingdings" pitchFamily="2" charset="2"/>
              <a:buChar char="Ø"/>
            </a:pPr>
            <a:r>
              <a:rPr lang="ru-RU" sz="2900" dirty="0" smtClean="0"/>
              <a:t>    </a:t>
            </a:r>
            <a:r>
              <a:rPr lang="ru-RU" sz="2700" dirty="0" err="1" smtClean="0"/>
              <a:t>Лаймская</a:t>
            </a:r>
            <a:r>
              <a:rPr lang="ru-RU" sz="2700" dirty="0" smtClean="0"/>
              <a:t> </a:t>
            </a:r>
            <a:r>
              <a:rPr lang="ru-RU" sz="2700" dirty="0" smtClean="0"/>
              <a:t>болезнь может быть причиной </a:t>
            </a:r>
            <a:r>
              <a:rPr lang="ru-RU" sz="2700" dirty="0" err="1" smtClean="0"/>
              <a:t>нейропатии</a:t>
            </a:r>
            <a:r>
              <a:rPr lang="ru-RU" sz="2700" dirty="0" smtClean="0"/>
              <a:t> лицевого нерва, часто двусторонней, в </a:t>
            </a:r>
            <a:r>
              <a:rPr lang="ru-RU" sz="2700" dirty="0" err="1" smtClean="0"/>
              <a:t>эндемичных</a:t>
            </a:r>
            <a:r>
              <a:rPr lang="ru-RU" sz="2700" dirty="0" smtClean="0"/>
              <a:t> районах после укуса клеща и хронической мигрирующей эритемы. </a:t>
            </a:r>
            <a:endParaRPr lang="ru-RU" sz="2700" dirty="0" smtClean="0"/>
          </a:p>
          <a:p>
            <a:pPr algn="just">
              <a:buFont typeface="Wingdings" pitchFamily="2" charset="2"/>
              <a:buChar char="Ø"/>
            </a:pPr>
            <a:r>
              <a:rPr lang="ru-RU" sz="2700" dirty="0" smtClean="0"/>
              <a:t> </a:t>
            </a:r>
            <a:r>
              <a:rPr lang="ru-RU" sz="2700" dirty="0" smtClean="0"/>
              <a:t>   ВИЧ-инфекция</a:t>
            </a:r>
            <a:r>
              <a:rPr lang="ru-RU" sz="2700" dirty="0" smtClean="0"/>
              <a:t>, даже без проявлений </a:t>
            </a:r>
            <a:r>
              <a:rPr lang="ru-RU" sz="2700" dirty="0" err="1" smtClean="0"/>
              <a:t>СПИДа</a:t>
            </a:r>
            <a:r>
              <a:rPr lang="ru-RU" sz="2700" dirty="0" smtClean="0"/>
              <a:t>, служит причиной одно или двустороннего поражения лицевого нерва. </a:t>
            </a:r>
            <a:endParaRPr lang="ru-RU" sz="2700" dirty="0" smtClean="0"/>
          </a:p>
          <a:p>
            <a:pPr algn="just">
              <a:buFont typeface="Wingdings" pitchFamily="2" charset="2"/>
              <a:buChar char="Ø"/>
            </a:pPr>
            <a:r>
              <a:rPr lang="ru-RU" dirty="0" smtClean="0"/>
              <a:t>    </a:t>
            </a:r>
            <a:r>
              <a:rPr lang="ru-RU" sz="2700" dirty="0" smtClean="0"/>
              <a:t> </a:t>
            </a:r>
            <a:r>
              <a:rPr lang="ru-RU" sz="2700" dirty="0" smtClean="0"/>
              <a:t>Вирусное </a:t>
            </a:r>
            <a:r>
              <a:rPr lang="ru-RU" sz="2700" dirty="0" smtClean="0"/>
              <a:t>поражение </a:t>
            </a:r>
            <a:r>
              <a:rPr lang="ru-RU" sz="2700" dirty="0" smtClean="0"/>
              <a:t>(опоясывающий герпес). </a:t>
            </a:r>
            <a:r>
              <a:rPr lang="ru-RU" sz="2700" dirty="0" smtClean="0"/>
              <a:t>Поражение лицевого нерва и коленчатого ганглия с высыпанием пузырьков на ушной раковине или в наружном слуховом </a:t>
            </a:r>
            <a:r>
              <a:rPr lang="ru-RU" sz="2700" dirty="0" smtClean="0"/>
              <a:t>проходе (синдром </a:t>
            </a:r>
            <a:r>
              <a:rPr lang="ru-RU" sz="2700" dirty="0" smtClean="0"/>
              <a:t>Ханта</a:t>
            </a:r>
            <a:r>
              <a:rPr lang="ru-RU" sz="2700" dirty="0" smtClean="0"/>
              <a:t>).</a:t>
            </a:r>
          </a:p>
          <a:p>
            <a:pPr algn="just">
              <a:buNone/>
            </a:pPr>
            <a:endParaRPr lang="ru-RU" dirty="0" smtClean="0"/>
          </a:p>
          <a:p>
            <a:pPr algn="just">
              <a:buNone/>
            </a:pPr>
            <a:r>
              <a:rPr lang="ru-RU" sz="3600" dirty="0" smtClean="0"/>
              <a:t>       </a:t>
            </a:r>
            <a:r>
              <a:rPr lang="ru-RU" sz="3300" dirty="0" smtClean="0"/>
              <a:t>В </a:t>
            </a:r>
            <a:r>
              <a:rPr lang="ru-RU" sz="3300" dirty="0" smtClean="0"/>
              <a:t>случае воспаления и отёка лицевого нерва, он набухает, и сдавливает сам себя в своем узком костном канале, а затем погибает от </a:t>
            </a:r>
            <a:r>
              <a:rPr lang="ru-RU" sz="3300" dirty="0" err="1" smtClean="0"/>
              <a:t>сдавления</a:t>
            </a:r>
            <a:r>
              <a:rPr lang="ru-RU" sz="3300" dirty="0" smtClean="0"/>
              <a:t>. Именно это и является частой причиной паралича лица. </a:t>
            </a:r>
            <a:endParaRPr lang="ru-RU" sz="33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5541854"/>
          </a:xfrm>
        </p:spPr>
        <p:txBody>
          <a:bodyPr>
            <a:normAutofit fontScale="85000" lnSpcReduction="20000"/>
          </a:bodyPr>
          <a:lstStyle/>
          <a:p>
            <a:pPr algn="ctr">
              <a:buNone/>
            </a:pPr>
            <a:r>
              <a:rPr lang="ru-RU" b="1" dirty="0" smtClean="0"/>
              <a:t>      Частые </a:t>
            </a:r>
            <a:r>
              <a:rPr lang="ru-RU" b="1" dirty="0" smtClean="0"/>
              <a:t>причины </a:t>
            </a:r>
            <a:r>
              <a:rPr lang="ru-RU" b="1" dirty="0" smtClean="0"/>
              <a:t>повреждения лицевого </a:t>
            </a:r>
            <a:r>
              <a:rPr lang="ru-RU" b="1" dirty="0" smtClean="0"/>
              <a:t>нерва после выхода из полости черепа:</a:t>
            </a:r>
            <a:endParaRPr lang="ru-RU" dirty="0" smtClean="0"/>
          </a:p>
          <a:p>
            <a:pPr lvl="0" algn="just"/>
            <a:r>
              <a:rPr lang="ru-RU" dirty="0" smtClean="0"/>
              <a:t>Травма лица; </a:t>
            </a:r>
          </a:p>
          <a:p>
            <a:pPr lvl="0" algn="just"/>
            <a:r>
              <a:rPr lang="ru-RU" dirty="0" smtClean="0"/>
              <a:t>Воспалительный процесс, отёк слюнной </a:t>
            </a:r>
            <a:r>
              <a:rPr lang="ru-RU" dirty="0" smtClean="0"/>
              <a:t>железы; локальное </a:t>
            </a:r>
            <a:r>
              <a:rPr lang="ru-RU" dirty="0" smtClean="0"/>
              <a:t>охлаждение, </a:t>
            </a:r>
            <a:r>
              <a:rPr lang="ru-RU" dirty="0" smtClean="0"/>
              <a:t>часто в </a:t>
            </a:r>
            <a:r>
              <a:rPr lang="ru-RU" dirty="0" smtClean="0"/>
              <a:t>сочетании с </a:t>
            </a:r>
            <a:r>
              <a:rPr lang="ru-RU" dirty="0" smtClean="0"/>
              <a:t>инфекцией гриппа (паралич Белла ); </a:t>
            </a:r>
          </a:p>
          <a:p>
            <a:pPr lvl="0" algn="just"/>
            <a:r>
              <a:rPr lang="ru-RU" dirty="0" smtClean="0"/>
              <a:t>В </a:t>
            </a:r>
            <a:r>
              <a:rPr lang="ru-RU" dirty="0" smtClean="0"/>
              <a:t>развитии неврита важную роль играют воспалительные процессы в среднем </a:t>
            </a:r>
            <a:r>
              <a:rPr lang="ru-RU" dirty="0" smtClean="0"/>
              <a:t>ухе;  </a:t>
            </a:r>
            <a:endParaRPr lang="ru-RU" dirty="0" smtClean="0"/>
          </a:p>
          <a:p>
            <a:pPr algn="just"/>
            <a:r>
              <a:rPr lang="ru-RU" dirty="0" smtClean="0"/>
              <a:t>Обменное или инфекционное поражение нервов (</a:t>
            </a:r>
            <a:r>
              <a:rPr lang="ru-RU" dirty="0" err="1" smtClean="0"/>
              <a:t>полинейропатия</a:t>
            </a:r>
            <a:r>
              <a:rPr lang="ru-RU" dirty="0" smtClean="0"/>
              <a:t>);</a:t>
            </a:r>
            <a:r>
              <a:rPr lang="ru-RU" dirty="0" smtClean="0"/>
              <a:t> </a:t>
            </a:r>
            <a:endParaRPr lang="ru-RU" dirty="0" smtClean="0"/>
          </a:p>
          <a:p>
            <a:pPr algn="just"/>
            <a:r>
              <a:rPr lang="ru-RU" dirty="0" smtClean="0"/>
              <a:t>Иногда </a:t>
            </a:r>
            <a:r>
              <a:rPr lang="ru-RU" dirty="0" smtClean="0"/>
              <a:t>после удаления зуба под </a:t>
            </a:r>
            <a:r>
              <a:rPr lang="ru-RU" dirty="0" err="1" smtClean="0"/>
              <a:t>мандибулярной</a:t>
            </a:r>
            <a:r>
              <a:rPr lang="ru-RU" dirty="0" smtClean="0"/>
              <a:t> анестезией (обезболивание в стоматологии при вмешательствах на зубах нижней </a:t>
            </a:r>
            <a:r>
              <a:rPr lang="ru-RU" dirty="0" smtClean="0"/>
              <a:t>челюсти); </a:t>
            </a:r>
            <a:endParaRPr lang="ru-RU" dirty="0" smtClean="0"/>
          </a:p>
          <a:p>
            <a:pPr lvl="0" algn="just"/>
            <a:r>
              <a:rPr lang="ru-RU" dirty="0" smtClean="0"/>
              <a:t>Сахарный диабет (недостаточное поступление глюкозы и крови к нерву).</a:t>
            </a:r>
          </a:p>
          <a:p>
            <a:pPr algn="just"/>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5899044"/>
          </a:xfrm>
        </p:spPr>
        <p:txBody>
          <a:bodyPr>
            <a:normAutofit fontScale="40000" lnSpcReduction="20000"/>
          </a:bodyPr>
          <a:lstStyle/>
          <a:p>
            <a:pPr algn="ctr">
              <a:buNone/>
            </a:pPr>
            <a:r>
              <a:rPr lang="ru-RU" sz="10000" b="1" i="1" dirty="0" smtClean="0">
                <a:latin typeface="Calibri" pitchFamily="34" charset="0"/>
              </a:rPr>
              <a:t>        Симптомы </a:t>
            </a:r>
            <a:r>
              <a:rPr lang="ru-RU" sz="10000" b="1" i="1" dirty="0" smtClean="0">
                <a:latin typeface="Calibri" pitchFamily="34" charset="0"/>
              </a:rPr>
              <a:t>неврита, </a:t>
            </a:r>
            <a:endParaRPr lang="ru-RU" sz="10000" b="1" i="1" dirty="0" smtClean="0">
              <a:latin typeface="Calibri" pitchFamily="34" charset="0"/>
            </a:endParaRPr>
          </a:p>
          <a:p>
            <a:pPr algn="ctr">
              <a:buNone/>
            </a:pPr>
            <a:r>
              <a:rPr lang="ru-RU" sz="10000" b="1" i="1" dirty="0" smtClean="0">
                <a:latin typeface="Calibri" pitchFamily="34" charset="0"/>
              </a:rPr>
              <a:t>невропатии </a:t>
            </a:r>
            <a:r>
              <a:rPr lang="ru-RU" sz="10000" b="1" i="1" dirty="0" smtClean="0">
                <a:latin typeface="Calibri" pitchFamily="34" charset="0"/>
              </a:rPr>
              <a:t>лицевого нерва</a:t>
            </a:r>
            <a:r>
              <a:rPr lang="ru-RU" sz="10000" b="1" i="1" dirty="0" smtClean="0">
                <a:latin typeface="Calibri" pitchFamily="34" charset="0"/>
              </a:rPr>
              <a:t>.</a:t>
            </a:r>
          </a:p>
          <a:p>
            <a:pPr>
              <a:buNone/>
            </a:pPr>
            <a:endParaRPr lang="ru-RU" sz="5100" i="1" dirty="0" smtClean="0">
              <a:latin typeface="Calibri" pitchFamily="34" charset="0"/>
            </a:endParaRPr>
          </a:p>
          <a:p>
            <a:pPr algn="just"/>
            <a:r>
              <a:rPr lang="ru-RU" sz="4000" b="1" dirty="0" smtClean="0"/>
              <a:t>        Неврит </a:t>
            </a:r>
            <a:r>
              <a:rPr lang="ru-RU" sz="4000" b="1" dirty="0" smtClean="0"/>
              <a:t>лицевого нерва</a:t>
            </a:r>
            <a:r>
              <a:rPr lang="ru-RU" sz="4000" dirty="0" smtClean="0"/>
              <a:t> клинически проявляется лицевой асимметрией в результате пареза или паралича мышц соответствующей половины лица. На стороне поражения нерва складки кожи лба сглажены или отсутствуют, глазная щель расширена, </a:t>
            </a:r>
            <a:r>
              <a:rPr lang="ru-RU" sz="4000" dirty="0" err="1" smtClean="0"/>
              <a:t>носо-губная</a:t>
            </a:r>
            <a:r>
              <a:rPr lang="ru-RU" sz="4000" dirty="0" smtClean="0"/>
              <a:t> складка сглажена и опущена, нижняя губа свисает. При показывании зубов или смехе рот перетягивается в здоровую сторону. При открывании рта угол его на стороне процесса более острый, чем на здоровой. При поднятии бровей кверху горизонтальные складки кожи лба не образуются, так как бровь парализованной стороны не поднимается. При закрывании глаз веки полностью не смыкаются и глазная щель на стороне поражения нерва зияет. Больной не может вытянуть губы трубочкой, свистеть, целоваться. Во время еды пища застревает между парализованной щекой и зубами. Надбровный, </a:t>
            </a:r>
            <a:r>
              <a:rPr lang="ru-RU" sz="4000" dirty="0" err="1" smtClean="0"/>
              <a:t>роговичный</a:t>
            </a:r>
            <a:r>
              <a:rPr lang="ru-RU" sz="4000" dirty="0" smtClean="0"/>
              <a:t> и конъюнктивный рефлексы снижены или отсутствуют.</a:t>
            </a:r>
          </a:p>
          <a:p>
            <a:pPr algn="just"/>
            <a:r>
              <a:rPr lang="ru-RU" sz="4000" dirty="0" smtClean="0"/>
              <a:t>       В </a:t>
            </a:r>
            <a:r>
              <a:rPr lang="ru-RU" sz="4000" dirty="0" smtClean="0"/>
              <a:t>зависимости от уровня поражения нерва к описанной картине присоединяются признаки нарушения вкуса в области передних двух третей языка. Наблюдаются, </a:t>
            </a:r>
            <a:r>
              <a:rPr lang="ru-RU" sz="4000" dirty="0" err="1" smtClean="0"/>
              <a:t>герпетическая</a:t>
            </a:r>
            <a:r>
              <a:rPr lang="ru-RU" sz="4000" dirty="0" smtClean="0"/>
              <a:t> сыпь в наружном слуховом проходе, повышенное </a:t>
            </a:r>
            <a:r>
              <a:rPr lang="ru-RU" sz="4000" dirty="0" err="1" smtClean="0"/>
              <a:t>слезовыделение</a:t>
            </a:r>
            <a:r>
              <a:rPr lang="ru-RU" sz="4000" dirty="0" smtClean="0"/>
              <a:t>, сухость глаза.</a:t>
            </a:r>
          </a:p>
          <a:p>
            <a:pPr algn="just">
              <a:buNone/>
            </a:pPr>
            <a:r>
              <a:rPr lang="ru-RU" sz="3600" b="1" dirty="0" smtClean="0">
                <a:latin typeface="Calibri" pitchFamily="34" charset="0"/>
              </a:rPr>
              <a:t/>
            </a:r>
            <a:br>
              <a:rPr lang="ru-RU" sz="3600" b="1" dirty="0" smtClean="0">
                <a:latin typeface="Calibri" pitchFamily="34" charset="0"/>
              </a:rPr>
            </a:br>
            <a:endParaRPr lang="ru-RU" sz="3600" b="1" dirty="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buNone/>
            </a:pPr>
            <a:r>
              <a:rPr lang="ru-RU" dirty="0" smtClean="0"/>
              <a:t>      В </a:t>
            </a:r>
            <a:r>
              <a:rPr lang="ru-RU" dirty="0" smtClean="0"/>
              <a:t>результате неврита лицевого нерва возникает нарушение проводимости нервного импульса от мозга к мышцам лица, что и проявляется парезом или параличом этих мышц.</a:t>
            </a:r>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77500" lnSpcReduction="20000"/>
          </a:bodyPr>
          <a:lstStyle/>
          <a:p>
            <a:r>
              <a:rPr lang="ru-RU" b="1" dirty="0" smtClean="0"/>
              <a:t>Лечение неврита лицевого нерва</a:t>
            </a:r>
            <a:endParaRPr lang="ru-RU" dirty="0" smtClean="0"/>
          </a:p>
          <a:p>
            <a:r>
              <a:rPr lang="ru-RU" dirty="0" smtClean="0"/>
              <a:t>      Лечение подбирается индивидуально в каждом конкретном случае. Оно включает в себя комплекс </a:t>
            </a:r>
            <a:r>
              <a:rPr lang="ru-RU" dirty="0" smtClean="0">
                <a:hlinkClick r:id="rId2"/>
              </a:rPr>
              <a:t>процедур</a:t>
            </a:r>
            <a:r>
              <a:rPr lang="ru-RU" dirty="0" smtClean="0"/>
              <a:t>:</a:t>
            </a:r>
          </a:p>
          <a:p>
            <a:pPr lvl="0"/>
            <a:r>
              <a:rPr lang="en-US" dirty="0" err="1" smtClean="0">
                <a:hlinkClick r:id="rId3"/>
              </a:rPr>
              <a:t>иглоукалывание</a:t>
            </a:r>
            <a:r>
              <a:rPr lang="ru-RU" dirty="0" smtClean="0"/>
              <a:t> </a:t>
            </a:r>
          </a:p>
          <a:p>
            <a:pPr lvl="0"/>
            <a:r>
              <a:rPr lang="ru-RU" dirty="0" smtClean="0">
                <a:hlinkClick r:id="rId4"/>
              </a:rPr>
              <a:t>стимуляция</a:t>
            </a:r>
            <a:r>
              <a:rPr lang="ru-RU" dirty="0" smtClean="0"/>
              <a:t> лицевого нерва и мимических мышц (лечебная физкультура и артикуляционная гимнастика) </a:t>
            </a:r>
          </a:p>
          <a:p>
            <a:pPr lvl="0"/>
            <a:r>
              <a:rPr lang="ru-RU" dirty="0" smtClean="0">
                <a:hlinkClick r:id="rId4"/>
              </a:rPr>
              <a:t>УВЧ</a:t>
            </a:r>
            <a:r>
              <a:rPr lang="ru-RU" dirty="0" smtClean="0"/>
              <a:t> в точке выхода лицевого нерва</a:t>
            </a:r>
          </a:p>
          <a:p>
            <a:pPr lvl="0"/>
            <a:r>
              <a:rPr lang="ru-RU" dirty="0" smtClean="0">
                <a:hlinkClick r:id="rId5"/>
              </a:rPr>
              <a:t>витамины</a:t>
            </a:r>
            <a:r>
              <a:rPr lang="ru-RU" dirty="0" smtClean="0"/>
              <a:t> группы «В», «С» и «Е»</a:t>
            </a:r>
          </a:p>
          <a:p>
            <a:pPr lvl="0"/>
            <a:r>
              <a:rPr lang="en-US" dirty="0" err="1" smtClean="0"/>
              <a:t>противовирусные</a:t>
            </a:r>
            <a:r>
              <a:rPr lang="en-US" dirty="0" smtClean="0"/>
              <a:t> </a:t>
            </a:r>
            <a:r>
              <a:rPr lang="en-US" dirty="0" err="1" smtClean="0">
                <a:hlinkClick r:id="rId5"/>
              </a:rPr>
              <a:t>препараты</a:t>
            </a:r>
            <a:r>
              <a:rPr lang="ru-RU" dirty="0" smtClean="0"/>
              <a:t> </a:t>
            </a:r>
          </a:p>
          <a:p>
            <a:pPr lvl="0"/>
            <a:r>
              <a:rPr lang="ru-RU" dirty="0" smtClean="0"/>
              <a:t>гомеопатические </a:t>
            </a:r>
            <a:r>
              <a:rPr lang="ru-RU" dirty="0" smtClean="0">
                <a:hlinkClick r:id="rId6"/>
              </a:rPr>
              <a:t>средства</a:t>
            </a:r>
            <a:r>
              <a:rPr lang="ru-RU" dirty="0" smtClean="0"/>
              <a:t> и т.д.</a:t>
            </a:r>
          </a:p>
          <a:p>
            <a:r>
              <a:rPr lang="ru-RU" dirty="0" smtClean="0"/>
              <a:t> </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502920" y="530352"/>
            <a:ext cx="8183880" cy="5541854"/>
          </a:xfrm>
        </p:spPr>
        <p:txBody>
          <a:bodyPr>
            <a:normAutofit fontScale="70000" lnSpcReduction="20000"/>
          </a:bodyPr>
          <a:lstStyle/>
          <a:p>
            <a:pPr algn="just">
              <a:buNone/>
            </a:pPr>
            <a:r>
              <a:rPr lang="ru-RU" dirty="0" smtClean="0"/>
              <a:t>         В </a:t>
            </a:r>
            <a:r>
              <a:rPr lang="ru-RU" dirty="0" smtClean="0"/>
              <a:t>легких случаях неврит лицевого нерва может подвергнуться обратному развитию в течение двух-трех недель и даже </a:t>
            </a:r>
            <a:r>
              <a:rPr lang="ru-RU" dirty="0" smtClean="0"/>
              <a:t>быстрее. При </a:t>
            </a:r>
            <a:r>
              <a:rPr lang="ru-RU" dirty="0" smtClean="0"/>
              <a:t>тяжелых формах п</a:t>
            </a:r>
            <a:r>
              <a:rPr lang="ru-RU" dirty="0" smtClean="0"/>
              <a:t>аралич </a:t>
            </a:r>
            <a:r>
              <a:rPr lang="ru-RU" dirty="0" smtClean="0"/>
              <a:t>может осложниться контрактурой пораженных мышц, проявляющиеся стойким повышением тонуса мимической мускулатуры. Контрактуры мимических мышц обычно проявляются сужением глазной щели, подтягиванием кверху угла рта на стороне поражения. При этом возникают неприятные ощущения и болезненные мышечные спазмы на стороне пареза, важно, что любое физическое и эмоциональное напряжение способствует еще большему сужению глазной щели и подтягиванию кверху угла рта. Кроме того, во время жевания усиливается слезотечение (симптом "крокодиловых слез"). Одновременно появляются тики в пораженных мышцах. </a:t>
            </a:r>
          </a:p>
          <a:p>
            <a:pPr algn="just">
              <a:buNone/>
            </a:pPr>
            <a:r>
              <a:rPr lang="ru-RU" dirty="0" smtClean="0"/>
              <a:t>         Результат </a:t>
            </a:r>
            <a:r>
              <a:rPr lang="ru-RU" dirty="0" smtClean="0"/>
              <a:t>лечения зависит от того, насколько быстро больной обратился за медицинской помощью, а также от того, насколько тщательно соблюдались все рекомендации по лечению и реабилитации. </a:t>
            </a:r>
          </a:p>
          <a:p>
            <a:pPr algn="just">
              <a:buNone/>
            </a:pPr>
            <a:endParaRPr lang="ru-RU"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213</TotalTime>
  <Words>611</Words>
  <Application>Microsoft Office PowerPoint</Application>
  <PresentationFormat>Экран (4:3)</PresentationFormat>
  <Paragraphs>47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Аспект</vt:lpstr>
      <vt:lpstr>Невралгия.</vt:lpstr>
      <vt:lpstr>Слайд 2</vt:lpstr>
      <vt:lpstr>Слайд 3</vt:lpstr>
      <vt:lpstr>Слайд 4</vt:lpstr>
      <vt:lpstr>Слайд 5</vt:lpstr>
      <vt:lpstr>Слайд 6</vt:lpstr>
      <vt:lpstr>Слайд 7</vt:lpstr>
      <vt:lpstr>Слайд 8</vt:lpstr>
      <vt:lpstr>Слайд 9</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Невралгия.</dc:title>
  <dc:creator>Леха</dc:creator>
  <cp:lastModifiedBy>Леха</cp:lastModifiedBy>
  <cp:revision>22</cp:revision>
  <dcterms:created xsi:type="dcterms:W3CDTF">2011-02-06T13:10:34Z</dcterms:created>
  <dcterms:modified xsi:type="dcterms:W3CDTF">2011-02-06T16:44:30Z</dcterms:modified>
</cp:coreProperties>
</file>