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0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  <p:sldId id="271" r:id="rId13"/>
    <p:sldId id="272" r:id="rId14"/>
    <p:sldId id="279" r:id="rId15"/>
    <p:sldId id="273" r:id="rId16"/>
    <p:sldId id="274" r:id="rId17"/>
    <p:sldId id="276" r:id="rId18"/>
    <p:sldId id="277" r:id="rId19"/>
    <p:sldId id="275" r:id="rId20"/>
    <p:sldId id="28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1C"/>
    <a:srgbClr val="990033"/>
    <a:srgbClr val="F04C0A"/>
    <a:srgbClr val="990099"/>
    <a:srgbClr val="00EEB5"/>
    <a:srgbClr val="00FF00"/>
    <a:srgbClr val="FF9900"/>
    <a:srgbClr val="962A3C"/>
    <a:srgbClr val="00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0929"/>
  </p:normalViewPr>
  <p:slideViewPr>
    <p:cSldViewPr>
      <p:cViewPr varScale="1">
        <p:scale>
          <a:sx n="74" d="100"/>
          <a:sy n="74" d="100"/>
        </p:scale>
        <p:origin x="116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D9D9F0-C685-45EE-BDF9-EEFB71066F9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99777663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FE216-247A-4E5E-B55E-71985A6FEEA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61982521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66B48-8B73-46E3-AB48-15056EFF062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01277093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F7FFB50-8ACC-4DCA-8EEE-3A755DB762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881784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BD149-1B5B-4A4D-94FB-0E7AA9827D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0245882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35F33-6BE2-4137-BE7A-BCDF3D07A7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7873719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F6EA7-C5BE-4C2F-A77D-DFDD40D978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9188851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A5FB5-5345-494C-920D-85852F2C9E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202309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0C048-2338-41AB-B965-9375653723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4418903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50E5F-D076-4933-B46E-3A703B694C3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44128759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24A7D2-89CF-4141-9F66-B8AC904CB27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7352962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92734-0EEB-47A1-BA4F-10893ACD094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2541080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7DEC2-DB1F-4A42-938F-6E5CF13E12D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859244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39399-21AE-4520-869D-9F526550D1C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308892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08DD3-7EE5-4520-97D4-BE85E827FFF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2570585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CBF2A-9097-4141-BDDB-A9E5A82FB9B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018048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52D2F3-5138-4B49-BAB1-DD16DC3FEF6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-27384"/>
            <a:ext cx="8280400" cy="4248150"/>
          </a:xfrm>
        </p:spPr>
        <p:txBody>
          <a:bodyPr/>
          <a:lstStyle/>
          <a:p>
            <a:pPr eaLnBrk="1" hangingPunct="1"/>
            <a:r>
              <a:rPr lang="ru-RU" altLang="ru-RU" sz="4800" b="1" u="sng" dirty="0" smtClean="0">
                <a:solidFill>
                  <a:srgbClr val="FF0000"/>
                </a:solidFill>
              </a:rPr>
              <a:t>Аналитический отчёт </a:t>
            </a:r>
            <a:r>
              <a:rPr lang="ru-RU" altLang="ru-RU" sz="4800" b="1" u="sng" dirty="0" smtClean="0">
                <a:solidFill>
                  <a:srgbClr val="CC00CC"/>
                </a:solidFill>
              </a:rPr>
              <a:t/>
            </a:r>
            <a:br>
              <a:rPr lang="ru-RU" altLang="ru-RU" sz="4800" b="1" u="sng" dirty="0" smtClean="0">
                <a:solidFill>
                  <a:srgbClr val="CC00CC"/>
                </a:solidFill>
              </a:rPr>
            </a:br>
            <a:r>
              <a:rPr lang="ru-RU" altLang="ru-RU" sz="4800" dirty="0" smtClean="0">
                <a:solidFill>
                  <a:srgbClr val="CC00CC"/>
                </a:solidFill>
              </a:rPr>
              <a:t>«Педагогические достижения за 2014-2015 </a:t>
            </a:r>
            <a:r>
              <a:rPr lang="ru-RU" altLang="ru-RU" sz="4800" dirty="0" err="1" smtClean="0">
                <a:solidFill>
                  <a:srgbClr val="CC00CC"/>
                </a:solidFill>
              </a:rPr>
              <a:t>уч.г</a:t>
            </a:r>
            <a:r>
              <a:rPr lang="ru-RU" altLang="ru-RU" sz="4800" dirty="0" smtClean="0">
                <a:solidFill>
                  <a:srgbClr val="CC00CC"/>
                </a:solidFill>
              </a:rPr>
              <a:t>.</a:t>
            </a:r>
            <a:br>
              <a:rPr lang="ru-RU" altLang="ru-RU" sz="4800" dirty="0" smtClean="0">
                <a:solidFill>
                  <a:srgbClr val="CC00CC"/>
                </a:solidFill>
              </a:rPr>
            </a:br>
            <a:r>
              <a:rPr lang="ru-RU" altLang="ru-RU" sz="4800" dirty="0" smtClean="0">
                <a:solidFill>
                  <a:srgbClr val="CC00CC"/>
                </a:solidFill>
              </a:rPr>
              <a:t>группы «Звездочки» (подготовительная группа).»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3213" y="4581526"/>
            <a:ext cx="6146800" cy="1007714"/>
          </a:xfrm>
        </p:spPr>
        <p:txBody>
          <a:bodyPr/>
          <a:lstStyle/>
          <a:p>
            <a:pPr eaLnBrk="1" hangingPunct="1"/>
            <a:r>
              <a:rPr lang="ru-RU" altLang="ru-RU" b="1" u="sng" dirty="0" smtClean="0">
                <a:solidFill>
                  <a:srgbClr val="CC00CC"/>
                </a:solidFill>
              </a:rPr>
              <a:t>Воспитатель: Расулова С.С</a:t>
            </a:r>
          </a:p>
        </p:txBody>
      </p:sp>
      <p:pic>
        <p:nvPicPr>
          <p:cNvPr id="1026" name="Picture 2" descr="C:\Users\Home\AppData\Local\Yandex\YandexBrowser\Application\40.0.2214.3645\DSC_07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1709936" cy="256490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2"/>
          <p:cNvSpPr>
            <a:spLocks noGrp="1"/>
          </p:cNvSpPr>
          <p:nvPr>
            <p:ph type="title"/>
          </p:nvPr>
        </p:nvSpPr>
        <p:spPr>
          <a:xfrm>
            <a:off x="971550" y="115888"/>
            <a:ext cx="7921625" cy="9366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2060"/>
                </a:solidFill>
              </a:rPr>
              <a:t>Введение в ФГОС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0113" y="1125538"/>
            <a:ext cx="7993062" cy="5616575"/>
          </a:xfrm>
        </p:spPr>
        <p:txBody>
          <a:bodyPr/>
          <a:lstStyle/>
          <a:p>
            <a:pPr eaLnBrk="1" hangingPunct="1"/>
            <a:r>
              <a:rPr lang="ru-RU" altLang="ru-RU" sz="3000" dirty="0" smtClean="0">
                <a:solidFill>
                  <a:srgbClr val="002060"/>
                </a:solidFill>
              </a:rPr>
              <a:t>Изучила ФГОС и комментарии к нему;</a:t>
            </a:r>
          </a:p>
          <a:p>
            <a:pPr eaLnBrk="1" hangingPunct="1"/>
            <a:r>
              <a:rPr lang="ru-RU" altLang="ru-RU" sz="3000" dirty="0" smtClean="0">
                <a:solidFill>
                  <a:srgbClr val="002060"/>
                </a:solidFill>
              </a:rPr>
              <a:t>Веду систематические педагогические наблюдения;</a:t>
            </a:r>
          </a:p>
          <a:p>
            <a:pPr eaLnBrk="1" hangingPunct="1"/>
            <a:r>
              <a:rPr lang="ru-RU" altLang="ru-RU" sz="3000" dirty="0" smtClean="0">
                <a:solidFill>
                  <a:srgbClr val="002060"/>
                </a:solidFill>
              </a:rPr>
              <a:t>Пробую предоставлять выбор для проявления детьми самостоятельности;</a:t>
            </a:r>
          </a:p>
          <a:p>
            <a:pPr eaLnBrk="1" hangingPunct="1"/>
            <a:r>
              <a:rPr lang="ru-RU" altLang="ru-RU" sz="3000" dirty="0" smtClean="0">
                <a:solidFill>
                  <a:srgbClr val="002060"/>
                </a:solidFill>
              </a:rPr>
              <a:t>Пробую организовать развивающую среду в соответствии с принципами ФГОС.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5357813" cy="9398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tx1"/>
                </a:solidFill>
              </a:rPr>
              <a:t>Проект: «Чудеса из бумаги»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3"/>
          </p:nvPr>
        </p:nvSpPr>
        <p:spPr>
          <a:xfrm>
            <a:off x="539750" y="1543050"/>
            <a:ext cx="8434388" cy="4860925"/>
          </a:xfrm>
        </p:spPr>
        <p:txBody>
          <a:bodyPr/>
          <a:lstStyle/>
          <a:p>
            <a:pPr marL="342900" indent="-342900" eaLnBrk="1" hangingPunct="1">
              <a:buFontTx/>
              <a:buChar char="•"/>
            </a:pPr>
            <a:endParaRPr lang="ru-RU" altLang="ru-RU" dirty="0" smtClean="0">
              <a:solidFill>
                <a:srgbClr val="7030A0"/>
              </a:solidFill>
            </a:endParaRPr>
          </a:p>
          <a:p>
            <a:pPr marL="342900" indent="-342900" eaLnBrk="1" hangingPunct="1">
              <a:buFontTx/>
              <a:buChar char="•"/>
            </a:pPr>
            <a:endParaRPr lang="ru-RU" altLang="ru-RU" dirty="0" smtClean="0">
              <a:solidFill>
                <a:srgbClr val="7030A0"/>
              </a:solidFill>
            </a:endParaRPr>
          </a:p>
          <a:p>
            <a:pPr marL="342900" indent="-342900" eaLnBrk="1" hangingPunct="1">
              <a:buFontTx/>
              <a:buChar char="•"/>
            </a:pPr>
            <a:endParaRPr lang="ru-RU" altLang="ru-RU" dirty="0" smtClean="0">
              <a:solidFill>
                <a:srgbClr val="7030A0"/>
              </a:solidFill>
            </a:endParaRPr>
          </a:p>
        </p:txBody>
      </p:sp>
      <p:pic>
        <p:nvPicPr>
          <p:cNvPr id="4" name="Рисунок 3" descr="IMG_529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1052736"/>
            <a:ext cx="3206251" cy="20764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IMG_53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2200" y="1052736"/>
            <a:ext cx="2426823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IMG_23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573016"/>
            <a:ext cx="3389000" cy="2541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IMG_278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509120"/>
            <a:ext cx="2946788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027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820418" y="1732310"/>
            <a:ext cx="2664295" cy="2745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864096"/>
          </a:xfrm>
        </p:spPr>
        <p:txBody>
          <a:bodyPr/>
          <a:lstStyle/>
          <a:p>
            <a:pPr algn="r"/>
            <a:r>
              <a:rPr lang="ru-RU" sz="2800" dirty="0" smtClean="0"/>
              <a:t>Конкурс: «Маленькая Фея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60548" y="2024844"/>
            <a:ext cx="4968552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21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168" y="1556792"/>
            <a:ext cx="5246296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228337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ru-RU" sz="2400" dirty="0" smtClean="0"/>
              <a:t>Литературный фестиваль «Строки , опаленные войной». Посвященный 70 –</a:t>
            </a:r>
            <a:r>
              <a:rPr lang="ru-RU" sz="2400" dirty="0" err="1" smtClean="0"/>
              <a:t>летию</a:t>
            </a:r>
            <a:r>
              <a:rPr lang="ru-RU" sz="2400" dirty="0" smtClean="0"/>
              <a:t> Великой Победы.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344" y="2477737"/>
            <a:ext cx="492686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340768"/>
            <a:ext cx="406794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0821" y="4077072"/>
            <a:ext cx="2823467" cy="2688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6689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pPr algn="l"/>
            <a:r>
              <a:rPr lang="ru-RU" sz="2000" dirty="0" smtClean="0"/>
              <a:t>Конкурс патриотической песни и строя, посвященный 70 –</a:t>
            </a:r>
            <a:r>
              <a:rPr lang="ru-RU" sz="2000" dirty="0" err="1" smtClean="0"/>
              <a:t>летию</a:t>
            </a:r>
            <a:r>
              <a:rPr lang="ru-RU" sz="2000" dirty="0" smtClean="0"/>
              <a:t> Великой Победы ( </a:t>
            </a:r>
            <a:r>
              <a:rPr lang="en-US" sz="2000" dirty="0" smtClean="0"/>
              <a:t>I</a:t>
            </a:r>
            <a:r>
              <a:rPr lang="ru-RU" sz="2000" dirty="0" smtClean="0"/>
              <a:t> место).</a:t>
            </a:r>
            <a:endParaRPr lang="ru-RU" sz="20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1268760"/>
            <a:ext cx="4248472" cy="2880320"/>
          </a:xfrm>
          <a:prstGeom prst="rect">
            <a:avLst/>
          </a:prstGeom>
        </p:spPr>
      </p:pic>
      <p:pic>
        <p:nvPicPr>
          <p:cNvPr id="5" name="Рисунок 4" descr="IMG_254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7" y="1124744"/>
            <a:ext cx="4067943" cy="3050957"/>
          </a:xfrm>
          <a:prstGeom prst="rect">
            <a:avLst/>
          </a:prstGeom>
        </p:spPr>
      </p:pic>
      <p:pic>
        <p:nvPicPr>
          <p:cNvPr id="6" name="Рисунок 5" descr="IMG_254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4265712"/>
            <a:ext cx="3456384" cy="2592288"/>
          </a:xfrm>
          <a:prstGeom prst="rect">
            <a:avLst/>
          </a:prstGeom>
        </p:spPr>
      </p:pic>
      <p:pic>
        <p:nvPicPr>
          <p:cNvPr id="7" name="Рисунок 6" descr="IMG_254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4437112"/>
            <a:ext cx="2747797" cy="206084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648072"/>
          </a:xfrm>
        </p:spPr>
        <p:txBody>
          <a:bodyPr/>
          <a:lstStyle/>
          <a:p>
            <a:r>
              <a:rPr lang="ru-RU" sz="2400" b="1" dirty="0" smtClean="0"/>
              <a:t>Конкурс: «Лето, Ах, Лето!» и «Сон в зимнюю ночь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908720"/>
            <a:ext cx="4392488" cy="30680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IMG_302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509739" y="1339133"/>
            <a:ext cx="3957170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IMG_301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5856" y="4077072"/>
            <a:ext cx="2592288" cy="2636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465684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21476"/>
            <a:ext cx="7772400" cy="864096"/>
          </a:xfrm>
        </p:spPr>
        <p:txBody>
          <a:bodyPr/>
          <a:lstStyle/>
          <a:p>
            <a:r>
              <a:rPr lang="ru-RU" sz="2800" dirty="0" smtClean="0"/>
              <a:t>Мои достижения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980728"/>
            <a:ext cx="8350696" cy="5898748"/>
          </a:xfrm>
        </p:spPr>
        <p:txBody>
          <a:bodyPr/>
          <a:lstStyle/>
          <a:p>
            <a:r>
              <a:rPr lang="ru-RU" sz="2100" dirty="0"/>
              <a:t>Изучила ФГОС и комментарии к нему.</a:t>
            </a:r>
          </a:p>
          <a:p>
            <a:r>
              <a:rPr lang="ru-RU" sz="2100" dirty="0"/>
              <a:t>Пробую организовать развивающую среду в соответствии с принципами ФГОС.</a:t>
            </a:r>
          </a:p>
          <a:p>
            <a:r>
              <a:rPr lang="ru-RU" sz="2100" dirty="0"/>
              <a:t>Дети моей группы участвовали во всероссийском конкурсе рисунка «Лето! Ах лето</a:t>
            </a:r>
            <a:r>
              <a:rPr lang="ru-RU" sz="2100" dirty="0" smtClean="0"/>
              <a:t>!»</a:t>
            </a:r>
          </a:p>
          <a:p>
            <a:r>
              <a:rPr lang="ru-RU" sz="2100" dirty="0" smtClean="0"/>
              <a:t>В торжественной линейке в ГБОУ СОШ № 2012, посвященной Дню знаний.</a:t>
            </a:r>
          </a:p>
          <a:p>
            <a:r>
              <a:rPr lang="ru-RU" sz="2100" dirty="0" smtClean="0"/>
              <a:t>Всероссийский конкурс рисунков «Сон в зимнюю ночь» в ГБОУ СОШ № 1005 «Алые паруса». Участница </a:t>
            </a:r>
            <a:r>
              <a:rPr lang="ru-RU" sz="2100" dirty="0" err="1" smtClean="0"/>
              <a:t>Пережилина</a:t>
            </a:r>
            <a:r>
              <a:rPr lang="ru-RU" sz="2100" dirty="0" smtClean="0"/>
              <a:t> Диана получила грамоту. Ее рисунок был опубликован в журнале.</a:t>
            </a:r>
          </a:p>
          <a:p>
            <a:r>
              <a:rPr lang="ru-RU" sz="2100" dirty="0"/>
              <a:t>Трансляция педагогического опыта по теме «Проектная деятельность» (проекты: «Как и во что играют наши дети», </a:t>
            </a:r>
            <a:r>
              <a:rPr lang="ru-RU" sz="2100" dirty="0" smtClean="0"/>
              <a:t>, </a:t>
            </a:r>
            <a:r>
              <a:rPr lang="ru-RU" sz="2100" dirty="0"/>
              <a:t>«Чудеса из бумаги», «Поклонимся великим тем годам»).</a:t>
            </a:r>
          </a:p>
          <a:p>
            <a:endParaRPr lang="ru-RU" sz="21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400" i="0" dirty="0" smtClean="0"/>
          </a:p>
          <a:p>
            <a:endParaRPr lang="ru-RU" sz="2000" i="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936475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764704"/>
            <a:ext cx="84604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100" dirty="0" smtClean="0"/>
              <a:t> </a:t>
            </a:r>
            <a:r>
              <a:rPr lang="ru-RU" sz="2100" i="1" dirty="0" smtClean="0"/>
              <a:t>Конкурс для детей дошкольного возраста «Маленькая фея».Номинация : «Мисс оригинальность» - </a:t>
            </a:r>
            <a:r>
              <a:rPr lang="ru-RU" sz="2100" i="1" dirty="0" err="1" smtClean="0"/>
              <a:t>Пережилина</a:t>
            </a:r>
            <a:r>
              <a:rPr lang="ru-RU" sz="2100" i="1" dirty="0" smtClean="0"/>
              <a:t> Диана.</a:t>
            </a:r>
          </a:p>
          <a:p>
            <a:pPr>
              <a:buFont typeface="Arial" pitchFamily="34" charset="0"/>
              <a:buChar char="•"/>
            </a:pPr>
            <a:r>
              <a:rPr lang="ru-RU" sz="2100" i="1" dirty="0" smtClean="0"/>
              <a:t> Конкурс патриотической песни и строя, посвященный 70 –</a:t>
            </a:r>
            <a:r>
              <a:rPr lang="ru-RU" sz="2100" i="1" dirty="0" err="1" smtClean="0"/>
              <a:t>летию</a:t>
            </a:r>
            <a:r>
              <a:rPr lang="ru-RU" sz="2100" i="1" dirty="0" smtClean="0"/>
              <a:t> Великой Победы ( </a:t>
            </a:r>
            <a:r>
              <a:rPr lang="en-US" sz="2100" i="1" dirty="0" smtClean="0"/>
              <a:t>I</a:t>
            </a:r>
            <a:r>
              <a:rPr lang="ru-RU" sz="2100" i="1" dirty="0" smtClean="0"/>
              <a:t> место).</a:t>
            </a:r>
          </a:p>
          <a:p>
            <a:pPr>
              <a:buFont typeface="Arial" pitchFamily="34" charset="0"/>
              <a:buChar char="•"/>
            </a:pPr>
            <a:r>
              <a:rPr lang="ru-RU" sz="2100" i="1" dirty="0" smtClean="0"/>
              <a:t> Литературный фестиваль «Строки , опаленные войной». Посвященный 70 –</a:t>
            </a:r>
            <a:r>
              <a:rPr lang="ru-RU" sz="2100" i="1" dirty="0" err="1" smtClean="0"/>
              <a:t>летию</a:t>
            </a:r>
            <a:r>
              <a:rPr lang="ru-RU" sz="2100" i="1" dirty="0" smtClean="0"/>
              <a:t> Великой Победы.</a:t>
            </a:r>
          </a:p>
          <a:p>
            <a:pPr>
              <a:buFont typeface="Arial" pitchFamily="34" charset="0"/>
              <a:buChar char="•"/>
            </a:pPr>
            <a:r>
              <a:rPr lang="ru-RU" sz="2100" i="1" dirty="0" smtClean="0"/>
              <a:t> Прохожу курсы профессиональной переподготовки  в МГПУ по ППК – «Содержание и методика современного дошкольного образования в деятельности воспитателя».</a:t>
            </a:r>
          </a:p>
          <a:p>
            <a:pPr>
              <a:buFont typeface="Arial" pitchFamily="34" charset="0"/>
              <a:buChar char="•"/>
            </a:pPr>
            <a:r>
              <a:rPr lang="ru-RU" sz="2100" i="1" dirty="0" smtClean="0"/>
              <a:t> Слушатель курсов МИОО  по ТЕМЕ «Педагогическое моделирование преемственной системы духовно-нравственного воспитания дошкольников и младших школьников на основе ценностей русской традиционной культуры».</a:t>
            </a:r>
          </a:p>
          <a:p>
            <a:pPr>
              <a:buFont typeface="Arial" pitchFamily="34" charset="0"/>
              <a:buChar char="•"/>
            </a:pPr>
            <a:r>
              <a:rPr lang="ru-RU" sz="2100" i="1" dirty="0" smtClean="0"/>
              <a:t> Приняла участие в Всероссийской научно-практической конференции – «Государственно-общественное управление в развитии системы дополнительного образования об учащихся: модель и организационные механизмы» - (сертификат участника 09.12.2014г.); «Распространение»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784887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i="1" dirty="0" smtClean="0"/>
              <a:t>эффективных моделей государственно-общественного управления образованием в целях повышения охвата детей программами дополнительного образования: задачи и пути решения» – (сертификат участника 09.04.15г.)</a:t>
            </a:r>
          </a:p>
          <a:p>
            <a:r>
              <a:rPr lang="ru-RU" sz="2100" i="1" dirty="0" smtClean="0"/>
              <a:t>Прослушала  методический семинар «Реализация требований ФГОС дошкольного образования средствами ПМК «Радуга», «Преемственность» и «Кроха»,пособий серии «Волшебная мастерская», «Читаем. Слушаем. Играем», «Скоро в школу», «Работаем по ФГОС» издательства «Просвещение»».</a:t>
            </a:r>
            <a:endParaRPr lang="ru-RU" sz="2100" i="1" dirty="0"/>
          </a:p>
        </p:txBody>
      </p:sp>
      <p:pic>
        <p:nvPicPr>
          <p:cNvPr id="3" name="Рисунок 2" descr="IMG_30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0192" y="3501008"/>
            <a:ext cx="284380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 descr="IMG_3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509" y="3429000"/>
            <a:ext cx="2688299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IMG_301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379729" y="4109103"/>
            <a:ext cx="2800365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02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463987" y="3753037"/>
            <a:ext cx="2232250" cy="158417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Перспективы работы на следующий  год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208912" cy="453650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800" dirty="0"/>
              <a:t>Внедрять в практику ФГОС ДО.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/>
              <a:t>В работе с родителями планирую включить побольше практических методов: беседы, организация и проведение семейных спортивных праздников, мастер-классы и т.д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050938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800" i="1" dirty="0" smtClean="0"/>
              <a:t>Использование ИКТ в педагогической работе (</a:t>
            </a:r>
            <a:r>
              <a:rPr lang="ru-RU" sz="2800" i="1" dirty="0" err="1" smtClean="0"/>
              <a:t>мимио-презентации</a:t>
            </a:r>
            <a:r>
              <a:rPr lang="ru-RU" sz="2800" i="1" dirty="0" smtClean="0"/>
              <a:t>, озвучивание мультфильмов и </a:t>
            </a:r>
            <a:r>
              <a:rPr lang="ru-RU" sz="2800" i="1" dirty="0" err="1" smtClean="0"/>
              <a:t>т.п</a:t>
            </a:r>
            <a:r>
              <a:rPr lang="ru-RU" sz="2800" i="1" dirty="0" smtClean="0"/>
              <a:t>).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800" i="1" dirty="0" smtClean="0"/>
              <a:t>Планирую продолжать поиск интересных разработок в сети интернет.</a:t>
            </a:r>
          </a:p>
        </p:txBody>
      </p:sp>
    </p:spTree>
    <p:extLst>
      <p:ext uri="{BB962C8B-B14F-4D97-AF65-F5344CB8AC3E}">
        <p14:creationId xmlns:p14="http://schemas.microsoft.com/office/powerpoint/2010/main" val="25149346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692150"/>
            <a:ext cx="8243887" cy="725488"/>
          </a:xfrm>
        </p:spPr>
        <p:txBody>
          <a:bodyPr/>
          <a:lstStyle/>
          <a:p>
            <a:pPr eaLnBrk="1" hangingPunct="1"/>
            <a:r>
              <a:rPr lang="ru-RU" altLang="ru-RU" u="sng" smtClean="0">
                <a:solidFill>
                  <a:srgbClr val="9933FF"/>
                </a:solidFill>
              </a:rPr>
              <a:t>Характеристика группы.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4653136"/>
            <a:ext cx="8604448" cy="1584176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400" b="1" i="0" dirty="0">
                <a:solidFill>
                  <a:srgbClr val="002060"/>
                </a:solidFill>
              </a:rPr>
              <a:t>Общеобразовательная программа дошкольного образования «От рождения до школы» под редакцией </a:t>
            </a:r>
            <a:r>
              <a:rPr lang="ru-RU" sz="2400" b="1" i="0" dirty="0" err="1">
                <a:solidFill>
                  <a:srgbClr val="002060"/>
                </a:solidFill>
              </a:rPr>
              <a:t>Н.Е.Вераксы</a:t>
            </a:r>
            <a:r>
              <a:rPr lang="ru-RU" sz="2400" b="1" i="0" dirty="0">
                <a:solidFill>
                  <a:srgbClr val="002060"/>
                </a:solidFill>
              </a:rPr>
              <a:t>, Т. С. Комаровой, М. А. Васильевой.</a:t>
            </a:r>
          </a:p>
          <a:p>
            <a:pPr marL="0" indent="0" eaLnBrk="1" hangingPunct="1">
              <a:buNone/>
            </a:pPr>
            <a:endParaRPr lang="ru-RU" altLang="ru-RU" sz="2400" dirty="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557338"/>
            <a:ext cx="3911971" cy="2735758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6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628800"/>
            <a:ext cx="7632848" cy="158417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</a:t>
            </a:r>
            <a:r>
              <a:rPr lang="ru-RU" dirty="0" smtClean="0">
                <a:solidFill>
                  <a:srgbClr val="FFC000"/>
                </a:solidFill>
              </a:rPr>
              <a:t>п</a:t>
            </a:r>
            <a:r>
              <a:rPr lang="ru-RU" dirty="0" smtClean="0">
                <a:solidFill>
                  <a:srgbClr val="92D050"/>
                </a:solidFill>
              </a:rPr>
              <a:t>а</a:t>
            </a:r>
            <a:r>
              <a:rPr lang="ru-RU" dirty="0" smtClean="0">
                <a:solidFill>
                  <a:srgbClr val="D60093"/>
                </a:solidFill>
              </a:rPr>
              <a:t>с</a:t>
            </a:r>
            <a:r>
              <a:rPr lang="ru-RU" dirty="0" smtClean="0">
                <a:solidFill>
                  <a:srgbClr val="7030A0"/>
                </a:solidFill>
              </a:rPr>
              <a:t>и</a:t>
            </a:r>
            <a:r>
              <a:rPr lang="ru-RU" dirty="0" smtClean="0">
                <a:solidFill>
                  <a:srgbClr val="009999"/>
                </a:solidFill>
              </a:rPr>
              <a:t>б</a:t>
            </a:r>
            <a:r>
              <a:rPr lang="ru-RU" dirty="0" smtClean="0">
                <a:solidFill>
                  <a:srgbClr val="962A3C"/>
                </a:solidFill>
              </a:rPr>
              <a:t>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rgbClr val="FF9900"/>
                </a:solidFill>
              </a:rPr>
              <a:t>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FF00"/>
                </a:solidFill>
              </a:rPr>
              <a:t>в</a:t>
            </a:r>
            <a:r>
              <a:rPr lang="ru-RU" dirty="0" smtClean="0">
                <a:solidFill>
                  <a:srgbClr val="00EEB5"/>
                </a:solidFill>
              </a:rPr>
              <a:t>н</a:t>
            </a:r>
            <a:r>
              <a:rPr lang="ru-RU" dirty="0" smtClean="0">
                <a:solidFill>
                  <a:srgbClr val="990099"/>
                </a:solidFill>
              </a:rPr>
              <a:t>и</a:t>
            </a:r>
            <a:r>
              <a:rPr lang="ru-RU" dirty="0" smtClean="0">
                <a:solidFill>
                  <a:srgbClr val="F04C0A"/>
                </a:solidFill>
              </a:rPr>
              <a:t>м</a:t>
            </a:r>
            <a:r>
              <a:rPr lang="ru-RU" dirty="0" smtClean="0">
                <a:solidFill>
                  <a:srgbClr val="990033"/>
                </a:solidFill>
              </a:rPr>
              <a:t>а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</a:t>
            </a:r>
            <a:r>
              <a:rPr lang="ru-RU" dirty="0" smtClean="0">
                <a:solidFill>
                  <a:srgbClr val="ECEC1C"/>
                </a:solidFill>
              </a:rPr>
              <a:t>и</a:t>
            </a:r>
            <a:r>
              <a:rPr lang="ru-RU" dirty="0" smtClean="0">
                <a:solidFill>
                  <a:srgbClr val="0070C0"/>
                </a:solidFill>
              </a:rPr>
              <a:t>е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3429000"/>
            <a:ext cx="820891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-конечная звезда 5"/>
          <p:cNvSpPr/>
          <p:nvPr/>
        </p:nvSpPr>
        <p:spPr>
          <a:xfrm>
            <a:off x="6588224" y="0"/>
            <a:ext cx="1224136" cy="10081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2195736" y="548680"/>
            <a:ext cx="1224136" cy="10081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6660232" y="4005064"/>
            <a:ext cx="1224136" cy="10081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4211960" y="5157192"/>
            <a:ext cx="1224136" cy="10081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1475656" y="3861048"/>
            <a:ext cx="1224136" cy="10081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260648"/>
            <a:ext cx="8243887" cy="1152128"/>
          </a:xfrm>
        </p:spPr>
        <p:txBody>
          <a:bodyPr/>
          <a:lstStyle/>
          <a:p>
            <a:r>
              <a:rPr lang="ru-RU" sz="2400" b="1" i="0" dirty="0">
                <a:solidFill>
                  <a:srgbClr val="00CC99">
                    <a:lumMod val="50000"/>
                  </a:srgbClr>
                </a:solidFill>
              </a:rPr>
              <a:t>Возраст: </a:t>
            </a:r>
            <a:r>
              <a:rPr lang="ru-RU" sz="2400" b="1" i="0" dirty="0" smtClean="0">
                <a:solidFill>
                  <a:srgbClr val="00CC99">
                    <a:lumMod val="50000"/>
                  </a:srgbClr>
                </a:solidFill>
              </a:rPr>
              <a:t>6-7 лет.</a:t>
            </a:r>
            <a:r>
              <a:rPr lang="ru-RU" sz="2400" b="1" i="0" dirty="0">
                <a:solidFill>
                  <a:srgbClr val="00CC99">
                    <a:lumMod val="50000"/>
                  </a:srgbClr>
                </a:solidFill>
              </a:rPr>
              <a:t/>
            </a:r>
            <a:br>
              <a:rPr lang="ru-RU" sz="2400" b="1" i="0" dirty="0">
                <a:solidFill>
                  <a:srgbClr val="00CC99">
                    <a:lumMod val="50000"/>
                  </a:srgbClr>
                </a:solidFill>
              </a:rPr>
            </a:br>
            <a:r>
              <a:rPr lang="ru-RU" sz="2400" b="1" i="0" dirty="0">
                <a:solidFill>
                  <a:srgbClr val="00CC99">
                    <a:lumMod val="50000"/>
                  </a:srgbClr>
                </a:solidFill>
              </a:rPr>
              <a:t>Списочный состав:  21человек</a:t>
            </a:r>
            <a:r>
              <a:rPr lang="ru-RU" sz="3600" dirty="0">
                <a:solidFill>
                  <a:srgbClr val="000000"/>
                </a:solidFill>
              </a:rPr>
              <a:t/>
            </a:r>
            <a:br>
              <a:rPr lang="ru-RU" sz="3600" dirty="0">
                <a:solidFill>
                  <a:srgbClr val="000000"/>
                </a:solidFill>
              </a:rPr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Девочек – 12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635" y="1600200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24128" y="5013176"/>
            <a:ext cx="2962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6"/>
                </a:solidFill>
              </a:rPr>
              <a:t>Мальчиков - 9</a:t>
            </a:r>
            <a:endParaRPr lang="ru-RU" sz="3200" b="1" i="1" dirty="0">
              <a:solidFill>
                <a:schemeClr val="accent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212976"/>
            <a:ext cx="4013448" cy="267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00750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609600"/>
            <a:ext cx="3886200" cy="11430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FF33CC"/>
                </a:solidFill>
              </a:rPr>
              <a:t>Направления деятельности.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198884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u="sng" smtClean="0">
                <a:solidFill>
                  <a:srgbClr val="990099"/>
                </a:solidFill>
              </a:rPr>
              <a:t>Здоровье и физическое развитие детей.</a:t>
            </a:r>
            <a:endParaRPr lang="ru-RU" altLang="ru-RU" sz="2000" smtClean="0">
              <a:solidFill>
                <a:srgbClr val="99009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>
                <a:solidFill>
                  <a:srgbClr val="990099"/>
                </a:solidFill>
              </a:rPr>
              <a:t>Укрепление физического и психического здоровья ребёнка, формирования основ двигательной и гигиенической культуры, основ безопасного поведения.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>
                <a:solidFill>
                  <a:srgbClr val="990099"/>
                </a:solidFill>
              </a:rPr>
              <a:t>Создание здорового образа жизни для ребёнка в детском саду является основой его полноценного воспитания и развития. 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76672"/>
            <a:ext cx="3816423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IMG_52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717032"/>
            <a:ext cx="3528392" cy="2582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Текст 1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4040188" cy="833437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002060"/>
                </a:solidFill>
              </a:rPr>
              <a:t>Всероссийский конкурс РостОК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sz="quarter" idx="4"/>
          </p:nvPr>
        </p:nvSpPr>
        <p:spPr>
          <a:xfrm>
            <a:off x="4572001" y="476672"/>
            <a:ext cx="4114800" cy="564949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u="sng" dirty="0" smtClean="0"/>
              <a:t>Познавательно-речевое развитие</a:t>
            </a:r>
            <a:r>
              <a:rPr lang="ru-RU" altLang="ru-RU" u="sng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/>
              <a:t>Основное внимание уделялось развитию речевой активности и самостоятельности в процессе общения, а также стремилась удовлетворить детскую любознательность, сформировать некоторые представления о мире, учила сравнивать и анализировать, способствовала развитию способностей проявления инициативы, самостоятельности в деятельности, умения рассказывать о своих действиях, приучала получать познавательную информацию из разных источников и пр.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2" y="2174875"/>
            <a:ext cx="4324810" cy="34143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611560" y="188640"/>
            <a:ext cx="7993583" cy="25923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800" b="1" u="sng" dirty="0" smtClean="0"/>
              <a:t>     Социально-нравственное развитие.</a:t>
            </a:r>
            <a:endParaRPr lang="ru-RU" altLang="ru-RU" sz="28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000" b="1" u="sng" dirty="0" smtClean="0"/>
              <a:t>Задачи</a:t>
            </a:r>
            <a:r>
              <a:rPr lang="ru-RU" altLang="ru-RU" sz="2000" dirty="0" smtClean="0"/>
              <a:t>:  Обогащать представления о людях.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000" dirty="0" smtClean="0"/>
              <a:t>Побуждать к активному проявлению эмоций.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000" dirty="0" smtClean="0"/>
              <a:t>Углублять представления о семье, о себе.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000" dirty="0" smtClean="0"/>
              <a:t> Обогащать игровой опыт детей.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ru-RU" altLang="ru-RU" sz="2000" dirty="0" smtClean="0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683568" y="2564904"/>
            <a:ext cx="2952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FF33CC"/>
                </a:solidFill>
              </a:rPr>
              <a:t>Развлечение </a:t>
            </a:r>
            <a:r>
              <a:rPr lang="ru-RU" altLang="ru-RU" sz="1800" dirty="0" smtClean="0">
                <a:solidFill>
                  <a:srgbClr val="FF33CC"/>
                </a:solidFill>
              </a:rPr>
              <a:t>«Незнайка в гостях у ребят».</a:t>
            </a:r>
            <a:endParaRPr lang="ru-RU" altLang="ru-RU" sz="1800" dirty="0">
              <a:solidFill>
                <a:srgbClr val="FF33CC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3356992"/>
            <a:ext cx="3384376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IMG_166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085" y="1512168"/>
            <a:ext cx="3803915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 descr="IMG_169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4131078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7295" y="548680"/>
            <a:ext cx="4176713" cy="388843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>
                <a:solidFill>
                  <a:srgbClr val="993300"/>
                </a:solidFill>
              </a:rPr>
              <a:t>  </a:t>
            </a:r>
            <a:r>
              <a:rPr lang="ru-RU" altLang="ru-RU" b="1" dirty="0" smtClean="0"/>
              <a:t>Художественно-эстетическое развитие.</a:t>
            </a:r>
            <a:endParaRPr lang="ru-RU" altLang="ru-RU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  - это процесс формирования творческой личности, способной воспринимать, чувствовать, оценивать прекрасное и создавать художественные ценности.</a:t>
            </a:r>
          </a:p>
        </p:txBody>
      </p:sp>
      <p:pic>
        <p:nvPicPr>
          <p:cNvPr id="8" name="Рисунок 7" descr="IMG_22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4624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3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780928"/>
            <a:ext cx="3333485" cy="2500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53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4384445"/>
            <a:ext cx="3198171" cy="2473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99392"/>
            <a:ext cx="8353425" cy="900113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9966FF"/>
                </a:solidFill>
              </a:rPr>
              <a:t>Динамика достижений (%).</a:t>
            </a:r>
          </a:p>
        </p:txBody>
      </p:sp>
      <p:pic>
        <p:nvPicPr>
          <p:cNvPr id="5" name="Диаграмма 4" descr="IMG_3008.JPG"/>
          <p:cNvPicPr>
            <a:picLocks noGrp="1" noChangeAspect="1"/>
          </p:cNvPicPr>
          <p:nvPr>
            <p:ph type="chart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352928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521700" cy="1381125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Arial Black" panose="020B0A04020102020204" pitchFamily="34" charset="0"/>
              </a:rPr>
              <a:t>Взаимодействие с родителями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/>
              <a:t>В работе с родителями использовала следующие приёмы и методы: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/>
              <a:t>Наглядная агитация (создание рекламных буклетов, плакатов, обновление информационного стенда, создание фотогазет, тематических выставок),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/>
              <a:t>Практические методы (привлекала к участию в различных </a:t>
            </a:r>
            <a:r>
              <a:rPr lang="ru-RU" altLang="ru-RU" sz="2000" dirty="0" err="1" smtClean="0"/>
              <a:t>досуговых</a:t>
            </a:r>
            <a:r>
              <a:rPr lang="ru-RU" altLang="ru-RU" sz="2000" dirty="0" smtClean="0"/>
              <a:t> мероприятиях, конкурсах, экскурсиях; родители были регулярными гостями группы, участвовали и в образовательной и в совместной деятельности)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/>
              <a:t>Словесные методы (проведено два родительских собрания, консультации на разные темы, как индивидуальные, так и подгрупповые беседы)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/>
              <a:t>По итогам года можно сказать, что абсолютное большинство информированы о целях и задачах работы в группе, удовлетворены уходом, воспитанием и обучением (оздоровлением, развитием способностей и т. д.), которые получают дети в детском саду, чувствуют доброжелательное отношение сотрудников к ним и их детям, активно участвуют в жизни группы. 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25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64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aocvetkovoy (1)</Template>
  <TotalTime>642</TotalTime>
  <Words>824</Words>
  <Application>Microsoft Office PowerPoint</Application>
  <PresentationFormat>Экран (4:3)</PresentationFormat>
  <Paragraphs>63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Times New Roman</vt:lpstr>
      <vt:lpstr>Тема Office</vt:lpstr>
      <vt:lpstr>Аналитический отчёт  «Педагогические достижения за 2014-2015 уч.г. группы «Звездочки» (подготовительная группа).»</vt:lpstr>
      <vt:lpstr>Характеристика группы.</vt:lpstr>
      <vt:lpstr>Возраст: 6-7 лет. Списочный состав:  21человек </vt:lpstr>
      <vt:lpstr>Направления деятельности.</vt:lpstr>
      <vt:lpstr>Презентация PowerPoint</vt:lpstr>
      <vt:lpstr>Презентация PowerPoint</vt:lpstr>
      <vt:lpstr>Презентация PowerPoint</vt:lpstr>
      <vt:lpstr>Динамика достижений (%).</vt:lpstr>
      <vt:lpstr>Взаимодействие с родителями</vt:lpstr>
      <vt:lpstr>Введение в ФГОС</vt:lpstr>
      <vt:lpstr>Проект: «Чудеса из бумаги»</vt:lpstr>
      <vt:lpstr>Конкурс: «Маленькая Фея»</vt:lpstr>
      <vt:lpstr>Литературный фестиваль «Строки , опаленные войной». Посвященный 70 –летию Великой Победы. </vt:lpstr>
      <vt:lpstr>Конкурс патриотической песни и строя, посвященный 70 –летию Великой Победы ( I место).</vt:lpstr>
      <vt:lpstr>Конкурс: «Лето, Ах, Лето!» и «Сон в зимнюю ночь»</vt:lpstr>
      <vt:lpstr>Мои достижения</vt:lpstr>
      <vt:lpstr>Презентация PowerPoint</vt:lpstr>
      <vt:lpstr>Презентация PowerPoint</vt:lpstr>
      <vt:lpstr>Перспективы работы на следующий  год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отчёт  «Педагогические достижения за 2014-2015 уч.г. группы «Звездочки» (подготовительная группа).»</dc:title>
  <dc:creator>Марина</dc:creator>
  <cp:lastModifiedBy>Марина</cp:lastModifiedBy>
  <cp:revision>45</cp:revision>
  <dcterms:created xsi:type="dcterms:W3CDTF">2015-05-26T09:37:24Z</dcterms:created>
  <dcterms:modified xsi:type="dcterms:W3CDTF">2015-09-09T10:03:35Z</dcterms:modified>
</cp:coreProperties>
</file>