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1" r:id="rId3"/>
    <p:sldId id="262" r:id="rId4"/>
    <p:sldId id="279" r:id="rId5"/>
    <p:sldId id="256" r:id="rId6"/>
    <p:sldId id="257" r:id="rId7"/>
    <p:sldId id="260" r:id="rId8"/>
    <p:sldId id="284" r:id="rId9"/>
    <p:sldId id="285" r:id="rId10"/>
    <p:sldId id="281" r:id="rId11"/>
    <p:sldId id="282" r:id="rId12"/>
    <p:sldId id="270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00165026765081"/>
          <c:y val="3.5013262599469817E-2"/>
          <c:w val="0.72497901530425224"/>
          <c:h val="0.858850574712643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0.41000000000000031</c:v>
                </c:pt>
                <c:pt idx="1">
                  <c:v>0.41000000000000031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0.33000000000000307</c:v>
                </c:pt>
                <c:pt idx="1">
                  <c:v>0.45</c:v>
                </c:pt>
                <c:pt idx="2">
                  <c:v>0.37000000000000038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0.25</c:v>
                </c:pt>
                <c:pt idx="1">
                  <c:v>0.12000000000000002</c:v>
                </c:pt>
                <c:pt idx="2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341120"/>
        <c:axId val="44342656"/>
        <c:axId val="0"/>
      </c:bar3DChart>
      <c:catAx>
        <c:axId val="4434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342656"/>
        <c:crosses val="autoZero"/>
        <c:auto val="1"/>
        <c:lblAlgn val="ctr"/>
        <c:lblOffset val="100"/>
        <c:noMultiLvlLbl val="0"/>
      </c:catAx>
      <c:valAx>
        <c:axId val="44342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341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58%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Лист1!$A$1:$A$5</c:f>
              <c:strCache>
                <c:ptCount val="5"/>
                <c:pt idx="0">
                  <c:v>1 ступень</c:v>
                </c:pt>
                <c:pt idx="1">
                  <c:v>2 ступень</c:v>
                </c:pt>
                <c:pt idx="2">
                  <c:v>3 ступень</c:v>
                </c:pt>
                <c:pt idx="3">
                  <c:v>4 ступень</c:v>
                </c:pt>
                <c:pt idx="4">
                  <c:v>5 ступень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0.58000000000000007</c:v>
                </c:pt>
                <c:pt idx="4">
                  <c:v>0.37000000000000038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85728"/>
        <c:axId val="44587264"/>
        <c:axId val="78142528"/>
      </c:area3DChart>
      <c:catAx>
        <c:axId val="4458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44587264"/>
        <c:crosses val="autoZero"/>
        <c:auto val="1"/>
        <c:lblAlgn val="ctr"/>
        <c:lblOffset val="100"/>
        <c:noMultiLvlLbl val="0"/>
      </c:catAx>
      <c:valAx>
        <c:axId val="445872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44585728"/>
        <c:crosses val="autoZero"/>
        <c:crossBetween val="midCat"/>
      </c:valAx>
      <c:serAx>
        <c:axId val="78142528"/>
        <c:scaling>
          <c:orientation val="minMax"/>
        </c:scaling>
        <c:delete val="1"/>
        <c:axPos val="b"/>
        <c:majorTickMark val="out"/>
        <c:minorTickMark val="none"/>
        <c:tickLblPos val="nextTo"/>
        <c:crossAx val="44587264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48250101062535E-2"/>
          <c:y val="4.2145748613856983E-2"/>
          <c:w val="0.95346000304354661"/>
          <c:h val="0.660491279689905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любознательность</c:v>
                </c:pt>
                <c:pt idx="1">
                  <c:v>прилежание</c:v>
                </c:pt>
                <c:pt idx="2">
                  <c:v>я и школа</c:v>
                </c:pt>
                <c:pt idx="3">
                  <c:v>прекрасное в моей жизни</c:v>
                </c:pt>
                <c:pt idx="4">
                  <c:v>средний балл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38</c:v>
                </c:pt>
                <c:pt idx="2">
                  <c:v>38</c:v>
                </c:pt>
                <c:pt idx="3">
                  <c:v>42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полугодие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любознательность</c:v>
                </c:pt>
                <c:pt idx="1">
                  <c:v>прилежание</c:v>
                </c:pt>
                <c:pt idx="2">
                  <c:v>я и школа</c:v>
                </c:pt>
                <c:pt idx="3">
                  <c:v>прекрасное в моей жизни</c:v>
                </c:pt>
                <c:pt idx="4">
                  <c:v>средний балл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</c:v>
                </c:pt>
                <c:pt idx="1">
                  <c:v>43</c:v>
                </c:pt>
                <c:pt idx="2">
                  <c:v>44</c:v>
                </c:pt>
                <c:pt idx="3">
                  <c:v>45</c:v>
                </c:pt>
                <c:pt idx="4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любознательность</c:v>
                </c:pt>
                <c:pt idx="1">
                  <c:v>прилежание</c:v>
                </c:pt>
                <c:pt idx="2">
                  <c:v>я и школа</c:v>
                </c:pt>
                <c:pt idx="3">
                  <c:v>прекрасное в моей жизни</c:v>
                </c:pt>
                <c:pt idx="4">
                  <c:v>средний балл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2223488"/>
        <c:axId val="82225024"/>
        <c:axId val="0"/>
      </c:bar3DChart>
      <c:catAx>
        <c:axId val="82223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2225024"/>
        <c:crosses val="autoZero"/>
        <c:auto val="1"/>
        <c:lblAlgn val="ctr"/>
        <c:lblOffset val="100"/>
        <c:noMultiLvlLbl val="0"/>
      </c:catAx>
      <c:valAx>
        <c:axId val="8222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223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3.3310295460716316E-2"/>
          <c:y val="0.81067121854524171"/>
          <c:w val="0.17045146002517741"/>
          <c:h val="0.1864436653447517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9C4BE-05FC-4A80-8262-EF3DCC161B90}" type="doc">
      <dgm:prSet loTypeId="urn:microsoft.com/office/officeart/2005/8/layout/pyramid2" loCatId="pyramid" qsTypeId="urn:microsoft.com/office/officeart/2005/8/quickstyle/3d3" qsCatId="3D" csTypeId="urn:microsoft.com/office/officeart/2005/8/colors/colorful1#2" csCatId="colorful" phldr="1"/>
      <dgm:spPr/>
    </dgm:pt>
    <dgm:pt modelId="{62D8E2E4-E0BB-4BD5-B44A-4C0302EB7462}">
      <dgm:prSet phldrT="[Текст]" custT="1"/>
      <dgm:spPr/>
      <dgm:t>
        <a:bodyPr/>
        <a:lstStyle/>
        <a:p>
          <a:pPr algn="ctr"/>
          <a:r>
            <a:rPr lang="ru-RU" sz="1100" b="1" dirty="0">
              <a:latin typeface="Arial" pitchFamily="34" charset="0"/>
              <a:cs typeface="Arial" pitchFamily="34" charset="0"/>
            </a:rPr>
            <a:t>Ориентированность на постоянное образование </a:t>
          </a:r>
        </a:p>
      </dgm:t>
    </dgm:pt>
    <dgm:pt modelId="{90123191-2467-4239-9900-EB5FC5BC9F36}" type="parTrans" cxnId="{5E417DF8-C6F5-4A31-86C8-CD5195A94DAF}">
      <dgm:prSet/>
      <dgm:spPr/>
      <dgm:t>
        <a:bodyPr/>
        <a:lstStyle/>
        <a:p>
          <a:pPr algn="ctr"/>
          <a:endParaRPr lang="ru-RU"/>
        </a:p>
      </dgm:t>
    </dgm:pt>
    <dgm:pt modelId="{C5B9E178-2F29-46B8-9B4D-61AF5CEDC863}" type="sibTrans" cxnId="{5E417DF8-C6F5-4A31-86C8-CD5195A94DAF}">
      <dgm:prSet/>
      <dgm:spPr/>
      <dgm:t>
        <a:bodyPr/>
        <a:lstStyle/>
        <a:p>
          <a:pPr algn="ctr"/>
          <a:endParaRPr lang="ru-RU"/>
        </a:p>
      </dgm:t>
    </dgm:pt>
    <dgm:pt modelId="{789FBDB0-8FE5-4ADF-9F00-2F724E60C662}">
      <dgm:prSet phldrT="[Текст]" custT="1"/>
      <dgm:spPr/>
      <dgm:t>
        <a:bodyPr/>
        <a:lstStyle/>
        <a:p>
          <a:pPr algn="ctr"/>
          <a:r>
            <a:rPr lang="ru-RU" sz="1100" b="1" dirty="0">
              <a:latin typeface="Arial" pitchFamily="34" charset="0"/>
              <a:cs typeface="Arial" pitchFamily="34" charset="0"/>
            </a:rPr>
            <a:t>Способность работать в современных информационных системах</a:t>
          </a:r>
        </a:p>
      </dgm:t>
    </dgm:pt>
    <dgm:pt modelId="{2F1C3CF1-9B5B-40C5-9313-785115EDB41F}" type="parTrans" cxnId="{2388419F-4D48-4EDA-9377-F814492E840A}">
      <dgm:prSet/>
      <dgm:spPr/>
      <dgm:t>
        <a:bodyPr/>
        <a:lstStyle/>
        <a:p>
          <a:pPr algn="ctr"/>
          <a:endParaRPr lang="ru-RU"/>
        </a:p>
      </dgm:t>
    </dgm:pt>
    <dgm:pt modelId="{D3F92F22-C797-4467-A2DC-3DD4A79E755A}" type="sibTrans" cxnId="{2388419F-4D48-4EDA-9377-F814492E840A}">
      <dgm:prSet/>
      <dgm:spPr/>
      <dgm:t>
        <a:bodyPr/>
        <a:lstStyle/>
        <a:p>
          <a:pPr algn="ctr"/>
          <a:endParaRPr lang="ru-RU"/>
        </a:p>
      </dgm:t>
    </dgm:pt>
    <dgm:pt modelId="{4B89A9B1-78E9-46C9-B130-5CF712DBF83E}">
      <dgm:prSet phldrT="[Текст]" custT="1"/>
      <dgm:spPr/>
      <dgm:t>
        <a:bodyPr/>
        <a:lstStyle/>
        <a:p>
          <a:pPr algn="ctr"/>
          <a:r>
            <a:rPr lang="ru-RU" sz="1100" b="1" dirty="0">
              <a:latin typeface="Arial" pitchFamily="34" charset="0"/>
              <a:cs typeface="Arial" pitchFamily="34" charset="0"/>
            </a:rPr>
            <a:t>Владение навыками абстрактного и поискового мышления </a:t>
          </a:r>
        </a:p>
      </dgm:t>
    </dgm:pt>
    <dgm:pt modelId="{FFFAC691-E9D2-4A3D-831F-0021D30EAA95}" type="parTrans" cxnId="{C3348BA4-925F-4395-A643-C27CC83FB330}">
      <dgm:prSet/>
      <dgm:spPr/>
      <dgm:t>
        <a:bodyPr/>
        <a:lstStyle/>
        <a:p>
          <a:pPr algn="ctr"/>
          <a:endParaRPr lang="ru-RU"/>
        </a:p>
      </dgm:t>
    </dgm:pt>
    <dgm:pt modelId="{692846E3-8A35-4DC7-80ED-4ED2C5AFF629}" type="sibTrans" cxnId="{C3348BA4-925F-4395-A643-C27CC83FB330}">
      <dgm:prSet/>
      <dgm:spPr/>
      <dgm:t>
        <a:bodyPr/>
        <a:lstStyle/>
        <a:p>
          <a:pPr algn="ctr"/>
          <a:endParaRPr lang="ru-RU"/>
        </a:p>
      </dgm:t>
    </dgm:pt>
    <dgm:pt modelId="{AE224CD3-6C67-481A-8634-407300E4232D}">
      <dgm:prSet custT="1"/>
      <dgm:spPr/>
      <dgm:t>
        <a:bodyPr/>
        <a:lstStyle/>
        <a:p>
          <a:pPr algn="ctr"/>
          <a:r>
            <a:rPr lang="ru-RU" sz="1100" b="1" dirty="0">
              <a:latin typeface="Arial" pitchFamily="34" charset="0"/>
              <a:cs typeface="Arial" pitchFamily="34" charset="0"/>
            </a:rPr>
            <a:t>Умение быстро действовать в нестандартных ситуациях</a:t>
          </a:r>
        </a:p>
      </dgm:t>
    </dgm:pt>
    <dgm:pt modelId="{9708B164-EBE2-48B4-9882-CCAE755B2987}" type="parTrans" cxnId="{0393C5F8-8C26-47A1-B3A6-CD2F76C1BAB9}">
      <dgm:prSet/>
      <dgm:spPr/>
      <dgm:t>
        <a:bodyPr/>
        <a:lstStyle/>
        <a:p>
          <a:pPr algn="ctr"/>
          <a:endParaRPr lang="ru-RU"/>
        </a:p>
      </dgm:t>
    </dgm:pt>
    <dgm:pt modelId="{EA52EC90-6581-40EC-91C9-AE6B1B968B9A}" type="sibTrans" cxnId="{0393C5F8-8C26-47A1-B3A6-CD2F76C1BAB9}">
      <dgm:prSet/>
      <dgm:spPr/>
      <dgm:t>
        <a:bodyPr/>
        <a:lstStyle/>
        <a:p>
          <a:pPr algn="ctr"/>
          <a:endParaRPr lang="ru-RU"/>
        </a:p>
      </dgm:t>
    </dgm:pt>
    <dgm:pt modelId="{6519FB01-DC4C-458B-B147-07E881917083}">
      <dgm:prSet custT="1"/>
      <dgm:spPr/>
      <dgm:t>
        <a:bodyPr/>
        <a:lstStyle/>
        <a:p>
          <a:pPr algn="ctr"/>
          <a:r>
            <a:rPr lang="ru-RU" sz="1100" b="1" dirty="0">
              <a:latin typeface="Arial" pitchFamily="34" charset="0"/>
              <a:cs typeface="Arial" pitchFamily="34" charset="0"/>
            </a:rPr>
            <a:t>Патриотизм</a:t>
          </a:r>
        </a:p>
      </dgm:t>
    </dgm:pt>
    <dgm:pt modelId="{5A28EE89-8F81-4A3D-BD6F-68C624650929}" type="parTrans" cxnId="{106ACAD5-8A07-4F16-B3D2-2C499B9650FF}">
      <dgm:prSet/>
      <dgm:spPr/>
      <dgm:t>
        <a:bodyPr/>
        <a:lstStyle/>
        <a:p>
          <a:pPr algn="ctr"/>
          <a:endParaRPr lang="ru-RU"/>
        </a:p>
      </dgm:t>
    </dgm:pt>
    <dgm:pt modelId="{AD2B880E-3E23-49E1-85B8-1ABEF38B1785}" type="sibTrans" cxnId="{106ACAD5-8A07-4F16-B3D2-2C499B9650FF}">
      <dgm:prSet/>
      <dgm:spPr/>
      <dgm:t>
        <a:bodyPr/>
        <a:lstStyle/>
        <a:p>
          <a:pPr algn="ctr"/>
          <a:endParaRPr lang="ru-RU"/>
        </a:p>
      </dgm:t>
    </dgm:pt>
    <dgm:pt modelId="{A943265E-E253-4117-A4AB-6C19C22C435A}">
      <dgm:prSet custT="1"/>
      <dgm:spPr/>
      <dgm:t>
        <a:bodyPr/>
        <a:lstStyle/>
        <a:p>
          <a:pPr algn="ctr"/>
          <a:r>
            <a:rPr lang="ru-RU" sz="1100" b="1" dirty="0">
              <a:latin typeface="Arial" pitchFamily="34" charset="0"/>
              <a:cs typeface="Arial" pitchFamily="34" charset="0"/>
            </a:rPr>
            <a:t>Ответственное отношение к собственному здоровью, избегания  вредных привычек</a:t>
          </a:r>
        </a:p>
      </dgm:t>
    </dgm:pt>
    <dgm:pt modelId="{F955C672-B40C-43B1-AD18-22EF04D4D295}" type="parTrans" cxnId="{BCFC1D65-066D-4282-8D08-DA8F925DB6BE}">
      <dgm:prSet/>
      <dgm:spPr/>
      <dgm:t>
        <a:bodyPr/>
        <a:lstStyle/>
        <a:p>
          <a:pPr algn="ctr"/>
          <a:endParaRPr lang="ru-RU"/>
        </a:p>
      </dgm:t>
    </dgm:pt>
    <dgm:pt modelId="{200C88FE-AA9A-4381-8874-96678E21AF1D}" type="sibTrans" cxnId="{BCFC1D65-066D-4282-8D08-DA8F925DB6BE}">
      <dgm:prSet/>
      <dgm:spPr/>
      <dgm:t>
        <a:bodyPr/>
        <a:lstStyle/>
        <a:p>
          <a:pPr algn="ctr"/>
          <a:endParaRPr lang="ru-RU"/>
        </a:p>
      </dgm:t>
    </dgm:pt>
    <dgm:pt modelId="{EE58CD6F-2694-45FD-95EC-3E65AE205B20}">
      <dgm:prSet custT="1"/>
      <dgm:spPr/>
      <dgm:t>
        <a:bodyPr/>
        <a:lstStyle/>
        <a:p>
          <a:pPr algn="ctr"/>
          <a:r>
            <a:rPr lang="ru-RU" sz="1100" b="1" dirty="0">
              <a:latin typeface="Arial" pitchFamily="34" charset="0"/>
              <a:cs typeface="Arial" pitchFamily="34" charset="0"/>
            </a:rPr>
            <a:t>Владение навыками производительной творческой деятельности </a:t>
          </a:r>
        </a:p>
      </dgm:t>
    </dgm:pt>
    <dgm:pt modelId="{B8332422-DD1E-4F36-8237-B300DFFBCA23}" type="parTrans" cxnId="{E66874E6-D805-4683-92AE-9C92910AF248}">
      <dgm:prSet/>
      <dgm:spPr/>
      <dgm:t>
        <a:bodyPr/>
        <a:lstStyle/>
        <a:p>
          <a:pPr algn="ctr"/>
          <a:endParaRPr lang="ru-RU"/>
        </a:p>
      </dgm:t>
    </dgm:pt>
    <dgm:pt modelId="{CC687888-30C3-4B93-A4DD-52F5C1C2D38E}" type="sibTrans" cxnId="{E66874E6-D805-4683-92AE-9C92910AF248}">
      <dgm:prSet/>
      <dgm:spPr/>
      <dgm:t>
        <a:bodyPr/>
        <a:lstStyle/>
        <a:p>
          <a:pPr algn="ctr"/>
          <a:endParaRPr lang="ru-RU"/>
        </a:p>
      </dgm:t>
    </dgm:pt>
    <dgm:pt modelId="{6BD66625-6607-4ADD-BE4E-282C9E2E0510}">
      <dgm:prSet custT="1"/>
      <dgm:spPr/>
      <dgm:t>
        <a:bodyPr/>
        <a:lstStyle/>
        <a:p>
          <a:pPr algn="ctr"/>
          <a:r>
            <a:rPr lang="ru-RU" sz="1100" b="1" dirty="0">
              <a:latin typeface="Arial" pitchFamily="34" charset="0"/>
              <a:cs typeface="Arial" pitchFamily="34" charset="0"/>
            </a:rPr>
            <a:t>Коммуникативность </a:t>
          </a:r>
        </a:p>
      </dgm:t>
    </dgm:pt>
    <dgm:pt modelId="{0AE3ABF3-59AF-4A01-B1BA-173D11B9BD0B}" type="parTrans" cxnId="{BD6C1D52-A742-4A71-8127-8491E31D518B}">
      <dgm:prSet/>
      <dgm:spPr/>
      <dgm:t>
        <a:bodyPr/>
        <a:lstStyle/>
        <a:p>
          <a:pPr algn="ctr"/>
          <a:endParaRPr lang="ru-RU"/>
        </a:p>
      </dgm:t>
    </dgm:pt>
    <dgm:pt modelId="{709C6039-7FA6-4D3E-A0F1-F061F3F1CF87}" type="sibTrans" cxnId="{BD6C1D52-A742-4A71-8127-8491E31D518B}">
      <dgm:prSet/>
      <dgm:spPr/>
      <dgm:t>
        <a:bodyPr/>
        <a:lstStyle/>
        <a:p>
          <a:pPr algn="ctr"/>
          <a:endParaRPr lang="ru-RU"/>
        </a:p>
      </dgm:t>
    </dgm:pt>
    <dgm:pt modelId="{557B4340-7123-450D-AA57-79CCCCE931F9}">
      <dgm:prSet custT="1"/>
      <dgm:spPr/>
      <dgm:t>
        <a:bodyPr/>
        <a:lstStyle/>
        <a:p>
          <a:pPr algn="ctr"/>
          <a:r>
            <a:rPr lang="ru-RU" sz="1100" b="1" dirty="0">
              <a:latin typeface="Arial" pitchFamily="34" charset="0"/>
              <a:cs typeface="Arial" pitchFamily="34" charset="0"/>
            </a:rPr>
            <a:t>Владение основами этики и этикета   </a:t>
          </a:r>
        </a:p>
      </dgm:t>
    </dgm:pt>
    <dgm:pt modelId="{607C4C09-75F3-47AB-BA96-2C1A2F52B331}" type="parTrans" cxnId="{00A4560C-C3F4-4C4A-908D-0EC762BA86FC}">
      <dgm:prSet/>
      <dgm:spPr/>
      <dgm:t>
        <a:bodyPr/>
        <a:lstStyle/>
        <a:p>
          <a:pPr algn="ctr"/>
          <a:endParaRPr lang="ru-RU"/>
        </a:p>
      </dgm:t>
    </dgm:pt>
    <dgm:pt modelId="{E34ACC9A-7894-4282-A4ED-BE3481F9C3B3}" type="sibTrans" cxnId="{00A4560C-C3F4-4C4A-908D-0EC762BA86FC}">
      <dgm:prSet/>
      <dgm:spPr/>
      <dgm:t>
        <a:bodyPr/>
        <a:lstStyle/>
        <a:p>
          <a:pPr algn="ctr"/>
          <a:endParaRPr lang="ru-RU"/>
        </a:p>
      </dgm:t>
    </dgm:pt>
    <dgm:pt modelId="{4840B14C-27AD-497E-A5AC-25EDC89E7628}" type="pres">
      <dgm:prSet presAssocID="{E029C4BE-05FC-4A80-8262-EF3DCC161B90}" presName="compositeShape" presStyleCnt="0">
        <dgm:presLayoutVars>
          <dgm:dir/>
          <dgm:resizeHandles/>
        </dgm:presLayoutVars>
      </dgm:prSet>
      <dgm:spPr/>
    </dgm:pt>
    <dgm:pt modelId="{519ADB97-3407-4E9F-BE96-66B2D9F5FF48}" type="pres">
      <dgm:prSet presAssocID="{E029C4BE-05FC-4A80-8262-EF3DCC161B90}" presName="pyramid" presStyleLbl="node1" presStyleIdx="0" presStyleCnt="1" custLinFactNeighborX="7397"/>
      <dgm:spPr/>
    </dgm:pt>
    <dgm:pt modelId="{993423FA-018E-471A-A873-4B3EC1866F04}" type="pres">
      <dgm:prSet presAssocID="{E029C4BE-05FC-4A80-8262-EF3DCC161B90}" presName="theList" presStyleCnt="0"/>
      <dgm:spPr/>
    </dgm:pt>
    <dgm:pt modelId="{480B3A28-E04A-474F-AFF6-5D86C386227C}" type="pres">
      <dgm:prSet presAssocID="{62D8E2E4-E0BB-4BD5-B44A-4C0302EB7462}" presName="aNode" presStyleLbl="fgAcc1" presStyleIdx="0" presStyleCnt="9" custScaleX="154309" custScaleY="170659" custLinFactY="-19783" custLinFactNeighborX="-407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D69AB-0396-4770-BF00-9CFE9A259550}" type="pres">
      <dgm:prSet presAssocID="{62D8E2E4-E0BB-4BD5-B44A-4C0302EB7462}" presName="aSpace" presStyleCnt="0"/>
      <dgm:spPr/>
    </dgm:pt>
    <dgm:pt modelId="{514C4E65-B966-41FE-B1E5-0CD82E184ECD}" type="pres">
      <dgm:prSet presAssocID="{789FBDB0-8FE5-4ADF-9F00-2F724E60C662}" presName="aNode" presStyleLbl="fgAcc1" presStyleIdx="1" presStyleCnt="9" custScaleX="155721" custScaleY="157694" custLinFactY="-3962" custLinFactNeighborX="-396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33CF0-15C2-4737-A72C-AD7A6A99DED5}" type="pres">
      <dgm:prSet presAssocID="{789FBDB0-8FE5-4ADF-9F00-2F724E60C662}" presName="aSpace" presStyleCnt="0"/>
      <dgm:spPr/>
    </dgm:pt>
    <dgm:pt modelId="{7F06E9EF-B6C5-4286-8D8E-97C45EC7BD85}" type="pres">
      <dgm:prSet presAssocID="{4B89A9B1-78E9-46C9-B130-5CF712DBF83E}" presName="aNode" presStyleLbl="fgAcc1" presStyleIdx="2" presStyleCnt="9" custScaleX="155041" custLinFactNeighborX="-41140" custLinFactNeighborY="13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94900-A579-4ECA-9853-48FCB6A5FA1A}" type="pres">
      <dgm:prSet presAssocID="{4B89A9B1-78E9-46C9-B130-5CF712DBF83E}" presName="aSpace" presStyleCnt="0"/>
      <dgm:spPr/>
    </dgm:pt>
    <dgm:pt modelId="{92DA9677-CDB3-4104-BFFC-72BB921C32A5}" type="pres">
      <dgm:prSet presAssocID="{AE224CD3-6C67-481A-8634-407300E4232D}" presName="aNode" presStyleLbl="fgAcc1" presStyleIdx="3" presStyleCnt="9" custScaleX="155112" custLinFactY="4986" custLinFactNeighborX="-3995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AA932-6019-47DC-BCE2-8CD8BD79A3A6}" type="pres">
      <dgm:prSet presAssocID="{AE224CD3-6C67-481A-8634-407300E4232D}" presName="aSpace" presStyleCnt="0"/>
      <dgm:spPr/>
    </dgm:pt>
    <dgm:pt modelId="{A5B8DF28-9CD3-4895-9923-F6A563E65988}" type="pres">
      <dgm:prSet presAssocID="{557B4340-7123-450D-AA57-79CCCCE931F9}" presName="aNode" presStyleLbl="fgAcc1" presStyleIdx="4" presStyleCnt="9" custScaleX="157400" custLinFactY="20880" custLinFactNeighborX="-409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A5E0E-B14D-41E5-A9F6-D7B150725908}" type="pres">
      <dgm:prSet presAssocID="{557B4340-7123-450D-AA57-79CCCCE931F9}" presName="aSpace" presStyleCnt="0"/>
      <dgm:spPr/>
    </dgm:pt>
    <dgm:pt modelId="{644D7C3E-28DA-45BC-A1C5-1F940F59C9BB}" type="pres">
      <dgm:prSet presAssocID="{6BD66625-6607-4ADD-BE4E-282C9E2E0510}" presName="aNode" presStyleLbl="fgAcc1" presStyleIdx="5" presStyleCnt="9" custScaleX="158082" custLinFactY="56257" custLinFactNeighborX="-415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A07D4-6680-48B7-8D22-B513E29D68A2}" type="pres">
      <dgm:prSet presAssocID="{6BD66625-6607-4ADD-BE4E-282C9E2E0510}" presName="aSpace" presStyleCnt="0"/>
      <dgm:spPr/>
    </dgm:pt>
    <dgm:pt modelId="{C3D2F7B2-6D6C-4B89-A037-B7F395B2C1A8}" type="pres">
      <dgm:prSet presAssocID="{6519FB01-DC4C-458B-B147-07E881917083}" presName="aNode" presStyleLbl="fgAcc1" presStyleIdx="6" presStyleCnt="9" custScaleX="155793" custLinFactY="72031" custLinFactNeighborX="-428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255AF-FB54-419A-B8F8-5AE684FE87BC}" type="pres">
      <dgm:prSet presAssocID="{6519FB01-DC4C-458B-B147-07E881917083}" presName="aSpace" presStyleCnt="0"/>
      <dgm:spPr/>
    </dgm:pt>
    <dgm:pt modelId="{8A61CDC1-FA19-4490-B67E-9555AFBF9C78}" type="pres">
      <dgm:prSet presAssocID="{A943265E-E253-4117-A4AB-6C19C22C435A}" presName="aNode" presStyleLbl="fgAcc1" presStyleIdx="7" presStyleCnt="9" custScaleX="159980" custScaleY="213039" custLinFactY="81134" custLinFactNeighborX="-455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F2C96-6FDF-4777-9233-28F60CB46DEA}" type="pres">
      <dgm:prSet presAssocID="{A943265E-E253-4117-A4AB-6C19C22C435A}" presName="aSpace" presStyleCnt="0"/>
      <dgm:spPr/>
    </dgm:pt>
    <dgm:pt modelId="{664EA09C-DBBC-431F-A5EA-BA12A2247625}" type="pres">
      <dgm:prSet presAssocID="{EE58CD6F-2694-45FD-95EC-3E65AE205B20}" presName="aNode" presStyleLbl="fgAcc1" presStyleIdx="8" presStyleCnt="9" custScaleX="160906" custScaleY="156642" custLinFactY="100000" custLinFactNeighborX="-40458" custLinFactNeighborY="10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04573-65AB-45D8-9C3A-E5907509D0F2}" type="pres">
      <dgm:prSet presAssocID="{EE58CD6F-2694-45FD-95EC-3E65AE205B20}" presName="aSpace" presStyleCnt="0"/>
      <dgm:spPr/>
    </dgm:pt>
  </dgm:ptLst>
  <dgm:cxnLst>
    <dgm:cxn modelId="{DC32D68D-856D-4654-8118-E19D0DA1F2A9}" type="presOf" srcId="{EE58CD6F-2694-45FD-95EC-3E65AE205B20}" destId="{664EA09C-DBBC-431F-A5EA-BA12A2247625}" srcOrd="0" destOrd="0" presId="urn:microsoft.com/office/officeart/2005/8/layout/pyramid2"/>
    <dgm:cxn modelId="{FCD59990-22B0-4C36-9056-7728C46AC5B9}" type="presOf" srcId="{E029C4BE-05FC-4A80-8262-EF3DCC161B90}" destId="{4840B14C-27AD-497E-A5AC-25EDC89E7628}" srcOrd="0" destOrd="0" presId="urn:microsoft.com/office/officeart/2005/8/layout/pyramid2"/>
    <dgm:cxn modelId="{75C7BF90-9341-4C23-87C4-6943A9015FE1}" type="presOf" srcId="{557B4340-7123-450D-AA57-79CCCCE931F9}" destId="{A5B8DF28-9CD3-4895-9923-F6A563E65988}" srcOrd="0" destOrd="0" presId="urn:microsoft.com/office/officeart/2005/8/layout/pyramid2"/>
    <dgm:cxn modelId="{10230E71-A320-42F8-A616-FE3EE57F47A0}" type="presOf" srcId="{62D8E2E4-E0BB-4BD5-B44A-4C0302EB7462}" destId="{480B3A28-E04A-474F-AFF6-5D86C386227C}" srcOrd="0" destOrd="0" presId="urn:microsoft.com/office/officeart/2005/8/layout/pyramid2"/>
    <dgm:cxn modelId="{126A0D67-B6BF-4E5C-8FE3-27409BA44AB1}" type="presOf" srcId="{789FBDB0-8FE5-4ADF-9F00-2F724E60C662}" destId="{514C4E65-B966-41FE-B1E5-0CD82E184ECD}" srcOrd="0" destOrd="0" presId="urn:microsoft.com/office/officeart/2005/8/layout/pyramid2"/>
    <dgm:cxn modelId="{BD6C1D52-A742-4A71-8127-8491E31D518B}" srcId="{E029C4BE-05FC-4A80-8262-EF3DCC161B90}" destId="{6BD66625-6607-4ADD-BE4E-282C9E2E0510}" srcOrd="5" destOrd="0" parTransId="{0AE3ABF3-59AF-4A01-B1BA-173D11B9BD0B}" sibTransId="{709C6039-7FA6-4D3E-A0F1-F061F3F1CF87}"/>
    <dgm:cxn modelId="{106ACAD5-8A07-4F16-B3D2-2C499B9650FF}" srcId="{E029C4BE-05FC-4A80-8262-EF3DCC161B90}" destId="{6519FB01-DC4C-458B-B147-07E881917083}" srcOrd="6" destOrd="0" parTransId="{5A28EE89-8F81-4A3D-BD6F-68C624650929}" sibTransId="{AD2B880E-3E23-49E1-85B8-1ABEF38B1785}"/>
    <dgm:cxn modelId="{BCFC1D65-066D-4282-8D08-DA8F925DB6BE}" srcId="{E029C4BE-05FC-4A80-8262-EF3DCC161B90}" destId="{A943265E-E253-4117-A4AB-6C19C22C435A}" srcOrd="7" destOrd="0" parTransId="{F955C672-B40C-43B1-AD18-22EF04D4D295}" sibTransId="{200C88FE-AA9A-4381-8874-96678E21AF1D}"/>
    <dgm:cxn modelId="{5E417DF8-C6F5-4A31-86C8-CD5195A94DAF}" srcId="{E029C4BE-05FC-4A80-8262-EF3DCC161B90}" destId="{62D8E2E4-E0BB-4BD5-B44A-4C0302EB7462}" srcOrd="0" destOrd="0" parTransId="{90123191-2467-4239-9900-EB5FC5BC9F36}" sibTransId="{C5B9E178-2F29-46B8-9B4D-61AF5CEDC863}"/>
    <dgm:cxn modelId="{00A4560C-C3F4-4C4A-908D-0EC762BA86FC}" srcId="{E029C4BE-05FC-4A80-8262-EF3DCC161B90}" destId="{557B4340-7123-450D-AA57-79CCCCE931F9}" srcOrd="4" destOrd="0" parTransId="{607C4C09-75F3-47AB-BA96-2C1A2F52B331}" sibTransId="{E34ACC9A-7894-4282-A4ED-BE3481F9C3B3}"/>
    <dgm:cxn modelId="{5C750124-D8EC-49A2-AF60-33748C04B5C6}" type="presOf" srcId="{6519FB01-DC4C-458B-B147-07E881917083}" destId="{C3D2F7B2-6D6C-4B89-A037-B7F395B2C1A8}" srcOrd="0" destOrd="0" presId="urn:microsoft.com/office/officeart/2005/8/layout/pyramid2"/>
    <dgm:cxn modelId="{DD1F3F24-AABE-4066-B794-82137CB5235C}" type="presOf" srcId="{A943265E-E253-4117-A4AB-6C19C22C435A}" destId="{8A61CDC1-FA19-4490-B67E-9555AFBF9C78}" srcOrd="0" destOrd="0" presId="urn:microsoft.com/office/officeart/2005/8/layout/pyramid2"/>
    <dgm:cxn modelId="{0393C5F8-8C26-47A1-B3A6-CD2F76C1BAB9}" srcId="{E029C4BE-05FC-4A80-8262-EF3DCC161B90}" destId="{AE224CD3-6C67-481A-8634-407300E4232D}" srcOrd="3" destOrd="0" parTransId="{9708B164-EBE2-48B4-9882-CCAE755B2987}" sibTransId="{EA52EC90-6581-40EC-91C9-AE6B1B968B9A}"/>
    <dgm:cxn modelId="{8B1EFFC8-DAC3-42EC-A6C2-0D5DA7AA24E7}" type="presOf" srcId="{AE224CD3-6C67-481A-8634-407300E4232D}" destId="{92DA9677-CDB3-4104-BFFC-72BB921C32A5}" srcOrd="0" destOrd="0" presId="urn:microsoft.com/office/officeart/2005/8/layout/pyramid2"/>
    <dgm:cxn modelId="{1AE58B22-BAF7-48BA-B9AE-2F677F1BC795}" type="presOf" srcId="{6BD66625-6607-4ADD-BE4E-282C9E2E0510}" destId="{644D7C3E-28DA-45BC-A1C5-1F940F59C9BB}" srcOrd="0" destOrd="0" presId="urn:microsoft.com/office/officeart/2005/8/layout/pyramid2"/>
    <dgm:cxn modelId="{2388419F-4D48-4EDA-9377-F814492E840A}" srcId="{E029C4BE-05FC-4A80-8262-EF3DCC161B90}" destId="{789FBDB0-8FE5-4ADF-9F00-2F724E60C662}" srcOrd="1" destOrd="0" parTransId="{2F1C3CF1-9B5B-40C5-9313-785115EDB41F}" sibTransId="{D3F92F22-C797-4467-A2DC-3DD4A79E755A}"/>
    <dgm:cxn modelId="{E66874E6-D805-4683-92AE-9C92910AF248}" srcId="{E029C4BE-05FC-4A80-8262-EF3DCC161B90}" destId="{EE58CD6F-2694-45FD-95EC-3E65AE205B20}" srcOrd="8" destOrd="0" parTransId="{B8332422-DD1E-4F36-8237-B300DFFBCA23}" sibTransId="{CC687888-30C3-4B93-A4DD-52F5C1C2D38E}"/>
    <dgm:cxn modelId="{C3348BA4-925F-4395-A643-C27CC83FB330}" srcId="{E029C4BE-05FC-4A80-8262-EF3DCC161B90}" destId="{4B89A9B1-78E9-46C9-B130-5CF712DBF83E}" srcOrd="2" destOrd="0" parTransId="{FFFAC691-E9D2-4A3D-831F-0021D30EAA95}" sibTransId="{692846E3-8A35-4DC7-80ED-4ED2C5AFF629}"/>
    <dgm:cxn modelId="{4AA00300-4F16-4231-9692-2B4FAEC62F84}" type="presOf" srcId="{4B89A9B1-78E9-46C9-B130-5CF712DBF83E}" destId="{7F06E9EF-B6C5-4286-8D8E-97C45EC7BD85}" srcOrd="0" destOrd="0" presId="urn:microsoft.com/office/officeart/2005/8/layout/pyramid2"/>
    <dgm:cxn modelId="{301AAEC8-04F4-4AFE-AFC1-F593B7C58C4E}" type="presParOf" srcId="{4840B14C-27AD-497E-A5AC-25EDC89E7628}" destId="{519ADB97-3407-4E9F-BE96-66B2D9F5FF48}" srcOrd="0" destOrd="0" presId="urn:microsoft.com/office/officeart/2005/8/layout/pyramid2"/>
    <dgm:cxn modelId="{5963AAF9-34A8-4E58-88C6-981EAD6C3E17}" type="presParOf" srcId="{4840B14C-27AD-497E-A5AC-25EDC89E7628}" destId="{993423FA-018E-471A-A873-4B3EC1866F04}" srcOrd="1" destOrd="0" presId="urn:microsoft.com/office/officeart/2005/8/layout/pyramid2"/>
    <dgm:cxn modelId="{3EB2D8A4-F0D1-4ED1-830F-3D47030AC2E1}" type="presParOf" srcId="{993423FA-018E-471A-A873-4B3EC1866F04}" destId="{480B3A28-E04A-474F-AFF6-5D86C386227C}" srcOrd="0" destOrd="0" presId="urn:microsoft.com/office/officeart/2005/8/layout/pyramid2"/>
    <dgm:cxn modelId="{6422DF7E-07EC-4134-916A-5323AE0EBF65}" type="presParOf" srcId="{993423FA-018E-471A-A873-4B3EC1866F04}" destId="{D97D69AB-0396-4770-BF00-9CFE9A259550}" srcOrd="1" destOrd="0" presId="urn:microsoft.com/office/officeart/2005/8/layout/pyramid2"/>
    <dgm:cxn modelId="{1DCCFF41-9853-466E-872D-00DCCBA4B331}" type="presParOf" srcId="{993423FA-018E-471A-A873-4B3EC1866F04}" destId="{514C4E65-B966-41FE-B1E5-0CD82E184ECD}" srcOrd="2" destOrd="0" presId="urn:microsoft.com/office/officeart/2005/8/layout/pyramid2"/>
    <dgm:cxn modelId="{CC890558-4331-4E58-B429-C880BDD74D38}" type="presParOf" srcId="{993423FA-018E-471A-A873-4B3EC1866F04}" destId="{92E33CF0-15C2-4737-A72C-AD7A6A99DED5}" srcOrd="3" destOrd="0" presId="urn:microsoft.com/office/officeart/2005/8/layout/pyramid2"/>
    <dgm:cxn modelId="{3572DA3F-589E-477C-AC7C-045ADF7E4A64}" type="presParOf" srcId="{993423FA-018E-471A-A873-4B3EC1866F04}" destId="{7F06E9EF-B6C5-4286-8D8E-97C45EC7BD85}" srcOrd="4" destOrd="0" presId="urn:microsoft.com/office/officeart/2005/8/layout/pyramid2"/>
    <dgm:cxn modelId="{31B4427E-6C34-4E2A-BCA2-89C9207038E6}" type="presParOf" srcId="{993423FA-018E-471A-A873-4B3EC1866F04}" destId="{55F94900-A579-4ECA-9853-48FCB6A5FA1A}" srcOrd="5" destOrd="0" presId="urn:microsoft.com/office/officeart/2005/8/layout/pyramid2"/>
    <dgm:cxn modelId="{01D7A511-5D8E-4A2B-A861-E60CAD729BE2}" type="presParOf" srcId="{993423FA-018E-471A-A873-4B3EC1866F04}" destId="{92DA9677-CDB3-4104-BFFC-72BB921C32A5}" srcOrd="6" destOrd="0" presId="urn:microsoft.com/office/officeart/2005/8/layout/pyramid2"/>
    <dgm:cxn modelId="{64D41BA5-A69D-4F63-A5F8-406177EFAD31}" type="presParOf" srcId="{993423FA-018E-471A-A873-4B3EC1866F04}" destId="{3FEAA932-6019-47DC-BCE2-8CD8BD79A3A6}" srcOrd="7" destOrd="0" presId="urn:microsoft.com/office/officeart/2005/8/layout/pyramid2"/>
    <dgm:cxn modelId="{BF58D42A-FBEE-4828-BB0D-81E83DA84186}" type="presParOf" srcId="{993423FA-018E-471A-A873-4B3EC1866F04}" destId="{A5B8DF28-9CD3-4895-9923-F6A563E65988}" srcOrd="8" destOrd="0" presId="urn:microsoft.com/office/officeart/2005/8/layout/pyramid2"/>
    <dgm:cxn modelId="{DEE1AF55-855D-4D06-AF37-72091561A17D}" type="presParOf" srcId="{993423FA-018E-471A-A873-4B3EC1866F04}" destId="{F3DA5E0E-B14D-41E5-A9F6-D7B150725908}" srcOrd="9" destOrd="0" presId="urn:microsoft.com/office/officeart/2005/8/layout/pyramid2"/>
    <dgm:cxn modelId="{11B5B325-2E04-4FFB-8E01-F5D5F2037F17}" type="presParOf" srcId="{993423FA-018E-471A-A873-4B3EC1866F04}" destId="{644D7C3E-28DA-45BC-A1C5-1F940F59C9BB}" srcOrd="10" destOrd="0" presId="urn:microsoft.com/office/officeart/2005/8/layout/pyramid2"/>
    <dgm:cxn modelId="{1F84BDB6-42E2-4435-85F4-A6702CD56EB3}" type="presParOf" srcId="{993423FA-018E-471A-A873-4B3EC1866F04}" destId="{705A07D4-6680-48B7-8D22-B513E29D68A2}" srcOrd="11" destOrd="0" presId="urn:microsoft.com/office/officeart/2005/8/layout/pyramid2"/>
    <dgm:cxn modelId="{983710D3-7540-4F4B-BD65-4620432A7DD0}" type="presParOf" srcId="{993423FA-018E-471A-A873-4B3EC1866F04}" destId="{C3D2F7B2-6D6C-4B89-A037-B7F395B2C1A8}" srcOrd="12" destOrd="0" presId="urn:microsoft.com/office/officeart/2005/8/layout/pyramid2"/>
    <dgm:cxn modelId="{B6E03DD2-F27F-4197-BC0D-793FF570DBFE}" type="presParOf" srcId="{993423FA-018E-471A-A873-4B3EC1866F04}" destId="{F2F255AF-FB54-419A-B8F8-5AE684FE87BC}" srcOrd="13" destOrd="0" presId="urn:microsoft.com/office/officeart/2005/8/layout/pyramid2"/>
    <dgm:cxn modelId="{CEF2AF91-9A4D-4C6F-86C3-44111F1C135D}" type="presParOf" srcId="{993423FA-018E-471A-A873-4B3EC1866F04}" destId="{8A61CDC1-FA19-4490-B67E-9555AFBF9C78}" srcOrd="14" destOrd="0" presId="urn:microsoft.com/office/officeart/2005/8/layout/pyramid2"/>
    <dgm:cxn modelId="{205EC890-8C87-4470-843E-7C5BD94589DA}" type="presParOf" srcId="{993423FA-018E-471A-A873-4B3EC1866F04}" destId="{011F2C96-6FDF-4777-9233-28F60CB46DEA}" srcOrd="15" destOrd="0" presId="urn:microsoft.com/office/officeart/2005/8/layout/pyramid2"/>
    <dgm:cxn modelId="{CEE5F263-88C1-4975-A2B2-434CA4A35F09}" type="presParOf" srcId="{993423FA-018E-471A-A873-4B3EC1866F04}" destId="{664EA09C-DBBC-431F-A5EA-BA12A2247625}" srcOrd="16" destOrd="0" presId="urn:microsoft.com/office/officeart/2005/8/layout/pyramid2"/>
    <dgm:cxn modelId="{F2AD925B-3199-4889-B765-24B9542BAD06}" type="presParOf" srcId="{993423FA-018E-471A-A873-4B3EC1866F04}" destId="{73804573-65AB-45D8-9C3A-E5907509D0F2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ADB97-3407-4E9F-BE96-66B2D9F5FF48}">
      <dsp:nvSpPr>
        <dsp:cNvPr id="0" name=""/>
        <dsp:cNvSpPr/>
      </dsp:nvSpPr>
      <dsp:spPr>
        <a:xfrm>
          <a:off x="758351" y="0"/>
          <a:ext cx="3439069" cy="578645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B3A28-E04A-474F-AFF6-5D86C386227C}">
      <dsp:nvSpPr>
        <dsp:cNvPr id="0" name=""/>
        <dsp:cNvSpPr/>
      </dsp:nvSpPr>
      <dsp:spPr>
        <a:xfrm>
          <a:off x="705027" y="464957"/>
          <a:ext cx="3449415" cy="602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Ориентированность на постоянное образование </a:t>
          </a:r>
        </a:p>
      </dsp:txBody>
      <dsp:txXfrm>
        <a:off x="734450" y="494380"/>
        <a:ext cx="3390569" cy="543882"/>
      </dsp:txXfrm>
    </dsp:sp>
    <dsp:sp modelId="{514C4E65-B966-41FE-B1E5-0CD82E184ECD}">
      <dsp:nvSpPr>
        <dsp:cNvPr id="0" name=""/>
        <dsp:cNvSpPr/>
      </dsp:nvSpPr>
      <dsp:spPr>
        <a:xfrm>
          <a:off x="715377" y="1167709"/>
          <a:ext cx="3480979" cy="5569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Способность работать в современных информационных системах</a:t>
          </a:r>
        </a:p>
      </dsp:txBody>
      <dsp:txXfrm>
        <a:off x="742565" y="1194897"/>
        <a:ext cx="3426603" cy="502563"/>
      </dsp:txXfrm>
    </dsp:sp>
    <dsp:sp modelId="{7F06E9EF-B6C5-4286-8D8E-97C45EC7BD85}">
      <dsp:nvSpPr>
        <dsp:cNvPr id="0" name=""/>
        <dsp:cNvSpPr/>
      </dsp:nvSpPr>
      <dsp:spPr>
        <a:xfrm>
          <a:off x="688664" y="1833075"/>
          <a:ext cx="3465779" cy="353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Владение навыками абстрактного и поискового мышления </a:t>
          </a:r>
        </a:p>
      </dsp:txBody>
      <dsp:txXfrm>
        <a:off x="705905" y="1850316"/>
        <a:ext cx="3431297" cy="318695"/>
      </dsp:txXfrm>
    </dsp:sp>
    <dsp:sp modelId="{92DA9677-CDB3-4104-BFFC-72BB921C32A5}">
      <dsp:nvSpPr>
        <dsp:cNvPr id="0" name=""/>
        <dsp:cNvSpPr/>
      </dsp:nvSpPr>
      <dsp:spPr>
        <a:xfrm>
          <a:off x="714383" y="2286016"/>
          <a:ext cx="3467366" cy="353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Умение быстро действовать в нестандартных ситуациях</a:t>
          </a:r>
        </a:p>
      </dsp:txBody>
      <dsp:txXfrm>
        <a:off x="731624" y="2303257"/>
        <a:ext cx="3432884" cy="318695"/>
      </dsp:txXfrm>
    </dsp:sp>
    <dsp:sp modelId="{A5B8DF28-9CD3-4895-9923-F6A563E65988}">
      <dsp:nvSpPr>
        <dsp:cNvPr id="0" name=""/>
        <dsp:cNvSpPr/>
      </dsp:nvSpPr>
      <dsp:spPr>
        <a:xfrm>
          <a:off x="667216" y="2739474"/>
          <a:ext cx="3518512" cy="353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Владение основами этики и этикета   </a:t>
          </a:r>
        </a:p>
      </dsp:txBody>
      <dsp:txXfrm>
        <a:off x="684457" y="2756715"/>
        <a:ext cx="3484030" cy="318695"/>
      </dsp:txXfrm>
    </dsp:sp>
    <dsp:sp modelId="{644D7C3E-28DA-45BC-A1C5-1F940F59C9BB}">
      <dsp:nvSpPr>
        <dsp:cNvPr id="0" name=""/>
        <dsp:cNvSpPr/>
      </dsp:nvSpPr>
      <dsp:spPr>
        <a:xfrm>
          <a:off x="645108" y="3261742"/>
          <a:ext cx="3533757" cy="353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Коммуникативность </a:t>
          </a:r>
        </a:p>
      </dsp:txBody>
      <dsp:txXfrm>
        <a:off x="662349" y="3278983"/>
        <a:ext cx="3499275" cy="318695"/>
      </dsp:txXfrm>
    </dsp:sp>
    <dsp:sp modelId="{C3D2F7B2-6D6C-4B89-A037-B7F395B2C1A8}">
      <dsp:nvSpPr>
        <dsp:cNvPr id="0" name=""/>
        <dsp:cNvSpPr/>
      </dsp:nvSpPr>
      <dsp:spPr>
        <a:xfrm>
          <a:off x="642950" y="3714777"/>
          <a:ext cx="3482589" cy="353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Патриотизм</a:t>
          </a:r>
        </a:p>
      </dsp:txBody>
      <dsp:txXfrm>
        <a:off x="660191" y="3732018"/>
        <a:ext cx="3448107" cy="318695"/>
      </dsp:txXfrm>
    </dsp:sp>
    <dsp:sp modelId="{8A61CDC1-FA19-4490-B67E-9555AFBF9C78}">
      <dsp:nvSpPr>
        <dsp:cNvPr id="0" name=""/>
        <dsp:cNvSpPr/>
      </dsp:nvSpPr>
      <dsp:spPr>
        <a:xfrm>
          <a:off x="535529" y="4144251"/>
          <a:ext cx="3576185" cy="7524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Ответственное отношение к собственному здоровью, избегания  вредных привычек</a:t>
          </a:r>
        </a:p>
      </dsp:txBody>
      <dsp:txXfrm>
        <a:off x="572258" y="4180980"/>
        <a:ext cx="3502727" cy="678947"/>
      </dsp:txXfrm>
    </dsp:sp>
    <dsp:sp modelId="{664EA09C-DBBC-431F-A5EA-BA12A2247625}">
      <dsp:nvSpPr>
        <dsp:cNvPr id="0" name=""/>
        <dsp:cNvSpPr/>
      </dsp:nvSpPr>
      <dsp:spPr>
        <a:xfrm>
          <a:off x="638357" y="5008151"/>
          <a:ext cx="3596884" cy="553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Владение навыками производительной творческой деятельности </a:t>
          </a:r>
        </a:p>
      </dsp:txBody>
      <dsp:txXfrm>
        <a:off x="665363" y="5035157"/>
        <a:ext cx="3542872" cy="499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B1BD2D6-2BC1-4932-99AE-5D9BCA94526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6E5FD35-E3F1-44DD-949D-0FB41ACEB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524" y="188640"/>
            <a:ext cx="87821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Авторская программа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классного </a:t>
            </a:r>
            <a:r>
              <a:rPr lang="ru-RU" sz="2800" dirty="0">
                <a:solidFill>
                  <a:srgbClr val="C00000"/>
                </a:solidFill>
              </a:rPr>
              <a:t>руководителя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« МЫ ВМЕСТЕ</a:t>
            </a:r>
            <a:r>
              <a:rPr lang="ru-RU" sz="2800" dirty="0" smtClean="0">
                <a:solidFill>
                  <a:srgbClr val="C00000"/>
                </a:solidFill>
              </a:rPr>
              <a:t>».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ЦЕЛЬ: </a:t>
            </a:r>
          </a:p>
          <a:p>
            <a:r>
              <a:rPr lang="ru-RU" sz="1600" dirty="0"/>
              <a:t>Воспитание нравственных и творческих качеств личности в процессе обучения, необходимых для дальнейшей жизнедеятельности, через создание условий для саморазвития и самореализации личности обучающегося, его успешной социализации в обществе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dirty="0">
                <a:solidFill>
                  <a:srgbClr val="FF0000"/>
                </a:solidFill>
              </a:rPr>
              <a:t>ЗАДАЧИ: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/>
              <a:t> </a:t>
            </a:r>
            <a:r>
              <a:rPr lang="ru-RU" sz="1600" dirty="0" smtClean="0"/>
              <a:t>Формировать </a:t>
            </a:r>
            <a:r>
              <a:rPr lang="ru-RU" sz="1600" dirty="0"/>
              <a:t>и развивать коллектив группы.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Создать </a:t>
            </a:r>
            <a:r>
              <a:rPr lang="ru-RU" sz="1600" dirty="0"/>
              <a:t>благоприятные психолого-педагогические условия для развития личности, самоутверждения каждого обучающегося</a:t>
            </a:r>
            <a:r>
              <a:rPr lang="ru-RU" sz="1600" dirty="0" smtClean="0"/>
              <a:t>.</a:t>
            </a:r>
            <a:endParaRPr lang="ru-RU" sz="1600" dirty="0"/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Научить </a:t>
            </a:r>
            <a:r>
              <a:rPr lang="ru-RU" sz="1600" dirty="0"/>
              <a:t>учащихся делать осознанный выбор поступков, поведения, позволяющих сохранять и укреплять здоровье</a:t>
            </a:r>
            <a:r>
              <a:rPr lang="ru-RU" sz="1600" dirty="0" smtClean="0"/>
              <a:t>.</a:t>
            </a:r>
            <a:endParaRPr lang="ru-RU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Сформировать </a:t>
            </a:r>
            <a:r>
              <a:rPr lang="ru-RU" sz="1600" dirty="0"/>
              <a:t>навыки </a:t>
            </a:r>
            <a:endParaRPr lang="ru-RU" sz="1600" dirty="0" smtClean="0"/>
          </a:p>
          <a:p>
            <a:r>
              <a:rPr lang="ru-RU" sz="1600" dirty="0" smtClean="0"/>
              <a:t>позитивного </a:t>
            </a:r>
            <a:r>
              <a:rPr lang="ru-RU" sz="1600" dirty="0"/>
              <a:t>коммуникативного общения.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/>
              <a:t>Воспитывать активную жизненную позицию </a:t>
            </a:r>
            <a:r>
              <a:rPr lang="ru-RU" sz="1600" dirty="0" smtClean="0"/>
              <a:t>учащихся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как Личности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Сроки реализации : </a:t>
            </a:r>
            <a:r>
              <a:rPr lang="ru-RU" sz="1600" dirty="0" smtClean="0"/>
              <a:t>4 года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000504"/>
            <a:ext cx="322264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4136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Уровень мотивации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Единство, сплоченность.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УРОВЕНЬ воспитанности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(3 класс)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08888207"/>
              </p:ext>
            </p:extLst>
          </p:nvPr>
        </p:nvGraphicFramePr>
        <p:xfrm>
          <a:off x="323528" y="2014537"/>
          <a:ext cx="8568952" cy="465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3445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58280" cy="393065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Школьные учителя обладают такой властью, о которой премьер – министры могут только мечтать!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У. Черчилль</a:t>
            </a:r>
            <a:r>
              <a:rPr lang="ru-RU" b="1" dirty="0" smtClean="0">
                <a:latin typeface="Mistral" pitchFamily="66" charset="0"/>
              </a:rPr>
              <a:t>.</a:t>
            </a:r>
            <a:endParaRPr lang="ru-RU" b="1" dirty="0">
              <a:latin typeface="Mistral" pitchFamily="66" charset="0"/>
            </a:endParaRPr>
          </a:p>
        </p:txBody>
      </p:sp>
      <p:pic>
        <p:nvPicPr>
          <p:cNvPr id="5" name="Picture 4" descr="DSC00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5192649" cy="3894156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9644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81260" cy="1054394"/>
          </a:xfrm>
        </p:spPr>
        <p:txBody>
          <a:bodyPr/>
          <a:lstStyle/>
          <a:p>
            <a:r>
              <a:rPr lang="ru-RU" sz="2800" b="1" dirty="0">
                <a:solidFill>
                  <a:srgbClr val="FFC000"/>
                </a:solidFill>
              </a:rPr>
              <a:t>Функции и содержание  работы классного </a:t>
            </a:r>
            <a:r>
              <a:rPr lang="ru-RU" sz="2800" b="1" dirty="0" smtClean="0">
                <a:solidFill>
                  <a:srgbClr val="FFC000"/>
                </a:solidFill>
              </a:rPr>
              <a:t>руководителя.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370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100"/>
            <a:ext cx="8892480" cy="47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68897"/>
          </a:xfrm>
        </p:spPr>
        <p:txBody>
          <a:bodyPr/>
          <a:lstStyle/>
          <a:p>
            <a:r>
              <a:rPr lang="ru-RU" sz="2800" b="1" dirty="0">
                <a:solidFill>
                  <a:srgbClr val="FFC000"/>
                </a:solidFill>
              </a:rPr>
              <a:t>Приоритетные формы </a:t>
            </a:r>
            <a:r>
              <a:rPr lang="ru-RU" sz="2800" b="1" dirty="0" smtClean="0">
                <a:solidFill>
                  <a:srgbClr val="FFC000"/>
                </a:solidFill>
              </a:rPr>
              <a:t>работы.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16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Современные технологии.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068960"/>
            <a:ext cx="792088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943634"/>
              </a:buClr>
              <a:tabLst>
                <a:tab pos="2628900" algn="l"/>
              </a:tabLst>
            </a:pPr>
            <a:r>
              <a:rPr lang="ru-RU" sz="2400" b="1" dirty="0" smtClean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2. «Технология </a:t>
            </a:r>
            <a:r>
              <a:rPr lang="ru-RU" sz="2400" b="1" dirty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организации и проведения  группового воспитательного дела» </a:t>
            </a:r>
            <a:endParaRPr lang="ru-RU" sz="2400" b="1" dirty="0" smtClean="0">
              <a:solidFill>
                <a:srgbClr val="943634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943634"/>
              </a:buClr>
              <a:tabLst>
                <a:tab pos="2628900" algn="l"/>
              </a:tabLst>
            </a:pPr>
            <a:r>
              <a:rPr lang="ru-RU" sz="2400" b="1" dirty="0" smtClean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Н.Е</a:t>
            </a:r>
            <a:r>
              <a:rPr lang="ru-RU" sz="2400" b="1" dirty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b="1" dirty="0" err="1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Щурковой</a:t>
            </a:r>
            <a:r>
              <a:rPr lang="ru-RU" sz="2400" b="1" dirty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7885"/>
            <a:ext cx="813690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943634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«Технология коллективного </a:t>
            </a:r>
            <a:r>
              <a:rPr lang="ru-RU" sz="2400" b="1" dirty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творческого </a:t>
            </a:r>
            <a:r>
              <a:rPr lang="ru-RU" sz="2400" b="1" dirty="0" smtClean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воспитания»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943634"/>
              </a:buClr>
            </a:pPr>
            <a:r>
              <a:rPr lang="ru-RU" sz="2400" b="1" dirty="0" smtClean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И.П</a:t>
            </a:r>
            <a:r>
              <a:rPr lang="ru-RU" sz="2400" b="1" dirty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b="1" dirty="0" smtClean="0">
                <a:solidFill>
                  <a:srgbClr val="943634"/>
                </a:solidFill>
                <a:latin typeface="Times New Roman"/>
                <a:ea typeface="Times New Roman"/>
                <a:cs typeface="Times New Roman"/>
              </a:rPr>
              <a:t>Иванова.</a:t>
            </a:r>
            <a:endParaRPr lang="ru-RU" sz="2400" b="1" dirty="0">
              <a:solidFill>
                <a:srgbClr val="943634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7" descr="DSC043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707711"/>
            <a:ext cx="4246762" cy="2960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1907704" y="1139081"/>
            <a:ext cx="5544615" cy="993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990C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ДОПОЛНИТЕЛЬНОГО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206375" y="2132856"/>
            <a:ext cx="3028950" cy="926579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EBC0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КЛАССНЫЙ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РУКОВОДИТЕЛЬ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235325" y="2347912"/>
            <a:ext cx="2971800" cy="937071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E0A07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УЧЕНИЧЕСКИЙ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КОЛЛЕКТИВ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6084168" y="2214389"/>
            <a:ext cx="2944713" cy="845046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EBC0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РОДИТЕЛЬСКИЙ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КОЛЛЕКТИВ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467544" y="3284983"/>
            <a:ext cx="2256929" cy="1202085"/>
          </a:xfrm>
          <a:prstGeom prst="flowChartPunchedTape">
            <a:avLst/>
          </a:prstGeom>
          <a:solidFill>
            <a:srgbClr val="EDDAE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художественно-эстетическое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пространство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331640" y="4579043"/>
            <a:ext cx="1685925" cy="1221060"/>
          </a:xfrm>
          <a:prstGeom prst="flowChartPunchedTape">
            <a:avLst/>
          </a:prstGeom>
          <a:solidFill>
            <a:srgbClr val="EDDAE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спортивно-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оздоровительное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пространство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3368427" y="3386930"/>
            <a:ext cx="2705596" cy="1195437"/>
          </a:xfrm>
          <a:prstGeom prst="flowChartPunchedTape">
            <a:avLst/>
          </a:prstGeom>
          <a:solidFill>
            <a:srgbClr val="EDDAE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научно-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исследовательское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пространство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6220941" y="4650133"/>
            <a:ext cx="1657350" cy="1078880"/>
          </a:xfrm>
          <a:prstGeom prst="flowChartPunchedTape">
            <a:avLst/>
          </a:prstGeom>
          <a:solidFill>
            <a:srgbClr val="EDDAE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пространство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372200" y="3284984"/>
            <a:ext cx="2419351" cy="1183036"/>
          </a:xfrm>
          <a:prstGeom prst="flowChartPunchedTape">
            <a:avLst/>
          </a:prstGeom>
          <a:solidFill>
            <a:srgbClr val="EDDAE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духовно-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нравственное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пространство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339752" y="5810944"/>
            <a:ext cx="4752528" cy="64239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EBC0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УЧРЕЖДЕНИЯ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06375" y="8692"/>
            <a:ext cx="705398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МОДЕЛЬ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РАБОТЫ КЛАССНОГО РУКОВОДИТЕЛЯ.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4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8" name="Прямая со стрелкой 1027"/>
          <p:cNvCxnSpPr/>
          <p:nvPr/>
        </p:nvCxnSpPr>
        <p:spPr>
          <a:xfrm flipV="1">
            <a:off x="4680011" y="4723642"/>
            <a:ext cx="0" cy="931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 flipV="1">
            <a:off x="4725541" y="4650133"/>
            <a:ext cx="1348482" cy="1005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 flipH="1" flipV="1">
            <a:off x="3235326" y="4650134"/>
            <a:ext cx="1444685" cy="1005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 стрелкой 1036"/>
          <p:cNvCxnSpPr/>
          <p:nvPr/>
        </p:nvCxnSpPr>
        <p:spPr>
          <a:xfrm flipV="1">
            <a:off x="4725541" y="5301208"/>
            <a:ext cx="1481584" cy="354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/>
          <p:nvPr/>
        </p:nvCxnSpPr>
        <p:spPr>
          <a:xfrm flipH="1" flipV="1">
            <a:off x="3131840" y="5189573"/>
            <a:ext cx="1548171" cy="465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34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>
            <a:spLocks noChangeArrowheads="1"/>
          </p:cNvSpPr>
          <p:nvPr/>
        </p:nvSpPr>
        <p:spPr bwMode="auto">
          <a:xfrm>
            <a:off x="3172649" y="2984314"/>
            <a:ext cx="3240359" cy="1857673"/>
          </a:xfrm>
          <a:prstGeom prst="ellipse">
            <a:avLst/>
          </a:prstGeom>
          <a:solidFill>
            <a:srgbClr val="924B2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Приоритетные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Школы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0"/>
          <p:cNvSpPr>
            <a:spLocks noChangeArrowheads="1"/>
          </p:cNvSpPr>
          <p:nvPr/>
        </p:nvSpPr>
        <p:spPr bwMode="auto">
          <a:xfrm>
            <a:off x="3419872" y="1612900"/>
            <a:ext cx="2808311" cy="735980"/>
          </a:xfrm>
          <a:prstGeom prst="ellipse">
            <a:avLst/>
          </a:prstGeom>
          <a:solidFill>
            <a:srgbClr val="EBC0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равственность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95536" y="2628900"/>
            <a:ext cx="2808311" cy="735980"/>
          </a:xfrm>
          <a:prstGeom prst="ellipse">
            <a:avLst/>
          </a:prstGeom>
          <a:solidFill>
            <a:srgbClr val="EBC0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Интеллект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6012160" y="2495972"/>
            <a:ext cx="2808311" cy="735980"/>
          </a:xfrm>
          <a:prstGeom prst="ellipse">
            <a:avLst/>
          </a:prstGeom>
          <a:solidFill>
            <a:srgbClr val="EBC0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Досуг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251520" y="5629684"/>
            <a:ext cx="2808311" cy="735980"/>
          </a:xfrm>
          <a:prstGeom prst="ellipse">
            <a:avLst/>
          </a:prstGeom>
          <a:solidFill>
            <a:srgbClr val="EBC0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Здоровье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5724128" y="5616984"/>
            <a:ext cx="2933341" cy="735980"/>
          </a:xfrm>
          <a:prstGeom prst="ellipse">
            <a:avLst/>
          </a:prstGeom>
          <a:solidFill>
            <a:srgbClr val="EBC0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Взаимодействие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Взаимосвязь направлений </a:t>
            </a:r>
            <a:br>
              <a:rPr lang="ru-RU" sz="2400" dirty="0" smtClean="0"/>
            </a:br>
            <a:r>
              <a:rPr lang="ru-RU" sz="2400" dirty="0" smtClean="0"/>
              <a:t>внеклассной работы </a:t>
            </a:r>
            <a:br>
              <a:rPr lang="ru-RU" sz="2400" dirty="0" smtClean="0"/>
            </a:br>
            <a:r>
              <a:rPr lang="ru-RU" sz="2400" dirty="0" smtClean="0"/>
              <a:t>классного руководителя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3" idx="4"/>
            <a:endCxn id="2" idx="0"/>
          </p:cNvCxnSpPr>
          <p:nvPr/>
        </p:nvCxnSpPr>
        <p:spPr>
          <a:xfrm flipH="1">
            <a:off x="4792829" y="2348880"/>
            <a:ext cx="31199" cy="6354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228183" y="3231952"/>
            <a:ext cx="648073" cy="269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6" idx="5"/>
          </p:cNvCxnSpPr>
          <p:nvPr/>
        </p:nvCxnSpPr>
        <p:spPr>
          <a:xfrm>
            <a:off x="2792579" y="3257098"/>
            <a:ext cx="627293" cy="2439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851638" y="4886176"/>
            <a:ext cx="1419381" cy="90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5436041" y="4886176"/>
            <a:ext cx="1080119" cy="730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8" idx="0"/>
          </p:cNvCxnSpPr>
          <p:nvPr/>
        </p:nvCxnSpPr>
        <p:spPr>
          <a:xfrm>
            <a:off x="1655675" y="3364880"/>
            <a:ext cx="1" cy="22648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195736" y="2060848"/>
            <a:ext cx="1224136" cy="5680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27" idx="2"/>
          </p:cNvCxnSpPr>
          <p:nvPr/>
        </p:nvCxnSpPr>
        <p:spPr>
          <a:xfrm flipV="1">
            <a:off x="3172649" y="2863962"/>
            <a:ext cx="2839511" cy="662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29" idx="2"/>
          </p:cNvCxnSpPr>
          <p:nvPr/>
        </p:nvCxnSpPr>
        <p:spPr>
          <a:xfrm>
            <a:off x="1655676" y="3379053"/>
            <a:ext cx="4068452" cy="2605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979712" y="2344874"/>
            <a:ext cx="1944216" cy="32848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29" idx="7"/>
          </p:cNvCxnSpPr>
          <p:nvPr/>
        </p:nvCxnSpPr>
        <p:spPr>
          <a:xfrm>
            <a:off x="5292080" y="2344874"/>
            <a:ext cx="2935811" cy="3379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27" idx="4"/>
          </p:cNvCxnSpPr>
          <p:nvPr/>
        </p:nvCxnSpPr>
        <p:spPr>
          <a:xfrm flipH="1">
            <a:off x="7416315" y="3231952"/>
            <a:ext cx="1" cy="23977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8" idx="6"/>
          </p:cNvCxnSpPr>
          <p:nvPr/>
        </p:nvCxnSpPr>
        <p:spPr>
          <a:xfrm>
            <a:off x="3059831" y="5997674"/>
            <a:ext cx="266429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2951820" y="3041203"/>
            <a:ext cx="5705649" cy="31241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3" idx="6"/>
          </p:cNvCxnSpPr>
          <p:nvPr/>
        </p:nvCxnSpPr>
        <p:spPr>
          <a:xfrm>
            <a:off x="6228183" y="1980890"/>
            <a:ext cx="1188133" cy="5150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913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Распределение по микрогруппам.</a:t>
            </a:r>
          </a:p>
          <a:p>
            <a:r>
              <a:rPr lang="ru-RU" sz="2800" dirty="0" smtClean="0"/>
              <a:t>Поручения.</a:t>
            </a:r>
          </a:p>
          <a:p>
            <a:r>
              <a:rPr lang="ru-RU" sz="2800" dirty="0" smtClean="0"/>
              <a:t>Обязанности микрогрупп.</a:t>
            </a:r>
          </a:p>
          <a:p>
            <a:r>
              <a:rPr lang="ru-RU" sz="2800" dirty="0" smtClean="0"/>
              <a:t>Устав класса.</a:t>
            </a:r>
          </a:p>
          <a:p>
            <a:r>
              <a:rPr lang="ru-RU" sz="2800" dirty="0" smtClean="0"/>
              <a:t>Законы жизни класса.</a:t>
            </a:r>
          </a:p>
          <a:p>
            <a:pPr marL="45720" indent="0">
              <a:buNone/>
            </a:pPr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Организация самоуправления в классном коллективе.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397192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8700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91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Психолого – педагогический портрет 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выпускника начальной школы</a:t>
            </a:r>
            <a:endParaRPr lang="ru-RU" sz="24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564360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5786446" y="1000108"/>
            <a:ext cx="1857388" cy="6429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Владеющий основами умения учиться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6143636" y="1785926"/>
            <a:ext cx="1752600" cy="733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Любознательный, активно познающий мир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572132" y="2643182"/>
            <a:ext cx="3429024" cy="714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Доброжелательный, умеющий слушать и слышать собеседника,  аргументировать свою позицию, высказывать свое мнение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143636" y="3500438"/>
            <a:ext cx="2152650" cy="831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Готовый самостоятельно действовать и отвечать за свои поступки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143504" y="4429132"/>
            <a:ext cx="2286016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Уважающий и принимающий ценности семьи и общества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500826" y="5357826"/>
            <a:ext cx="2181225" cy="627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Любящий свой край и свою Родину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357818" y="6069013"/>
            <a:ext cx="2047875" cy="788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Выполняющий правила здорового и безопасного образа жизни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429124" y="1214422"/>
            <a:ext cx="1357322" cy="464347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3075" idx="1"/>
          </p:cNvCxnSpPr>
          <p:nvPr/>
        </p:nvCxnSpPr>
        <p:spPr>
          <a:xfrm>
            <a:off x="4429124" y="1857364"/>
            <a:ext cx="1714512" cy="295275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500562" y="1500174"/>
            <a:ext cx="1214446" cy="100013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500562" y="2357430"/>
            <a:ext cx="1643074" cy="14287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4393405" y="1678769"/>
            <a:ext cx="1428760" cy="135732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429124" y="2428868"/>
            <a:ext cx="1714512" cy="6429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3077" idx="1"/>
          </p:cNvCxnSpPr>
          <p:nvPr/>
        </p:nvCxnSpPr>
        <p:spPr>
          <a:xfrm>
            <a:off x="4429124" y="3500438"/>
            <a:ext cx="1714512" cy="41592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500562" y="4000504"/>
            <a:ext cx="642942" cy="642942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3079" idx="1"/>
          </p:cNvCxnSpPr>
          <p:nvPr/>
        </p:nvCxnSpPr>
        <p:spPr>
          <a:xfrm>
            <a:off x="4429124" y="4929198"/>
            <a:ext cx="2071702" cy="742159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357686" y="5643578"/>
            <a:ext cx="1000132" cy="42862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928926" y="3214686"/>
            <a:ext cx="4643470" cy="150019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3428992" y="3500438"/>
            <a:ext cx="3786214" cy="164307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076" idx="1"/>
          </p:cNvCxnSpPr>
          <p:nvPr/>
        </p:nvCxnSpPr>
        <p:spPr>
          <a:xfrm rot="5400000" flipH="1" flipV="1">
            <a:off x="4250529" y="3178967"/>
            <a:ext cx="1500198" cy="1143008"/>
          </a:xfrm>
          <a:prstGeom prst="straightConnector1">
            <a:avLst/>
          </a:prstGeom>
          <a:ln w="28575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318</TotalTime>
  <Words>322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Сетка</vt:lpstr>
      <vt:lpstr>Презентация PowerPoint</vt:lpstr>
      <vt:lpstr>Функции и содержание  работы классного руководителя.  </vt:lpstr>
      <vt:lpstr>Приоритетные формы работы.</vt:lpstr>
      <vt:lpstr>Современные технологии.</vt:lpstr>
      <vt:lpstr>Презентация PowerPoint</vt:lpstr>
      <vt:lpstr>Взаимосвязь направлений  внеклассной работы  классного руководителя.</vt:lpstr>
      <vt:lpstr>Организация самоуправления в классном коллективе.</vt:lpstr>
      <vt:lpstr>Презентация PowerPoint</vt:lpstr>
      <vt:lpstr>Психолого – педагогический портрет  выпускника начальной школы</vt:lpstr>
      <vt:lpstr>Уровень мотивации</vt:lpstr>
      <vt:lpstr>Единство, сплоченность.</vt:lpstr>
      <vt:lpstr>УРОВЕНЬ воспитанности (3 класс)</vt:lpstr>
      <vt:lpstr>Школьные учителя обладают такой властью, о которой премьер – министры могут только мечтать!  У. Черчилль.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35</cp:revision>
  <dcterms:created xsi:type="dcterms:W3CDTF">2011-09-12T12:20:41Z</dcterms:created>
  <dcterms:modified xsi:type="dcterms:W3CDTF">2015-01-11T09:46:29Z</dcterms:modified>
</cp:coreProperties>
</file>