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3379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79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79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379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3379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380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3380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80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380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380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0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1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1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1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1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81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3816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1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955943-173D-42BB-A45A-B98BC7F2B5B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3818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D1950-EB03-4713-B2F2-C18FBDA645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60111-A61A-4EC5-9977-EE36E9E1FE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3B203-B3B7-43D9-89CC-139488225A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2E466-A068-4900-B228-CD71F765ED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49D62-DDFF-4658-90BD-5D166BCD85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C9F8B-FE6E-4810-8061-FA634E6BAD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B8555-E19A-4905-AF1F-4CE90EE51E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99D41-28B0-4D6A-8CA2-0F1899A980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E59EC-3309-4E28-9B37-CEC18543ED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F5B76-0247-4BD0-AE06-80E1DEEE5E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277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7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77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277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277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277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78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278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79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9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79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279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279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C64EBDA-9D7B-4FC1-8131-E6EC26B6D367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med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2624336"/>
          </a:xfrm>
        </p:spPr>
        <p:txBody>
          <a:bodyPr/>
          <a:lstStyle/>
          <a:p>
            <a:r>
              <a:rPr lang="ru-RU" sz="3200" b="1" dirty="0" smtClean="0"/>
              <a:t>Из опыта работы учителя начальных классов МАОУ СОШ № 54 г. Томска </a:t>
            </a:r>
            <a:r>
              <a:rPr lang="ru-RU" sz="3200" b="1" dirty="0" err="1" smtClean="0"/>
              <a:t>Яркеевой</a:t>
            </a:r>
            <a:r>
              <a:rPr lang="ru-RU" sz="3200" b="1" dirty="0" smtClean="0"/>
              <a:t> Галины Алексеевны.</a:t>
            </a:r>
            <a:endParaRPr lang="ru-RU" sz="3200" b="1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80928"/>
            <a:ext cx="8229600" cy="216024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Воспитание и развитие детей с синдромом дефицита внимания и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гиперактивностью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223963"/>
          </a:xfrm>
        </p:spPr>
        <p:txBody>
          <a:bodyPr/>
          <a:lstStyle/>
          <a:p>
            <a:r>
              <a:rPr lang="ru-RU" b="1"/>
              <a:t>Рекомендации родителям.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5183187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sz="2800"/>
              <a:t>В своих отношениях с ребёнком придерживаётесь «позитивной модели». Хвалите его.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Избегайте повторений слов «нет и нельзя».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Говорите сдержанно, спокойно и мягко.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Давайте ребёнку только одно задание на определённый отрезок времени, чтобы он мог его завершить.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Используйте зрительную стимуляцию.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Оберегайте ребёнка от утомления.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296988"/>
          </a:xfrm>
        </p:spPr>
        <p:txBody>
          <a:bodyPr/>
          <a:lstStyle/>
          <a:p>
            <a:r>
              <a:rPr lang="ru-RU" sz="4000" b="1"/>
              <a:t>Как помочь гиперактивному ребёнку.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16113"/>
            <a:ext cx="7772400" cy="4681537"/>
          </a:xfrm>
        </p:spPr>
        <p:txBody>
          <a:bodyPr/>
          <a:lstStyle/>
          <a:p>
            <a:r>
              <a:rPr lang="ru-RU" sz="3600"/>
              <a:t>формировать у ребёнка чувство успеха.</a:t>
            </a:r>
          </a:p>
          <a:p>
            <a:r>
              <a:rPr lang="ru-RU" sz="3600"/>
              <a:t>детям необходимо получать удовольствие от выполнения задания, у них должна повышаться самооценка.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008063"/>
          </a:xfrm>
        </p:spPr>
        <p:txBody>
          <a:bodyPr/>
          <a:lstStyle/>
          <a:p>
            <a:r>
              <a:rPr lang="ru-RU" sz="4000" b="1"/>
              <a:t>Работа с родителями гиперактивного ребёнка.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r>
              <a:rPr lang="ru-RU"/>
              <a:t>В ходе  выполнения домашнего задания родителям желательно находиться рядом и при необходимости помогать беспокойному сыну или дочке.</a:t>
            </a:r>
          </a:p>
          <a:p>
            <a:r>
              <a:rPr lang="ru-RU"/>
              <a:t>  </a:t>
            </a:r>
            <a:r>
              <a:rPr lang="ru-RU" b="1"/>
              <a:t> </a:t>
            </a:r>
            <a:r>
              <a:rPr lang="ru-RU"/>
              <a:t>Если родители едут со своим ребёнком в музей, театр или в гости, они должны заранее объяснить ему правила поведения.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52525"/>
          </a:xfrm>
        </p:spPr>
        <p:txBody>
          <a:bodyPr/>
          <a:lstStyle/>
          <a:p>
            <a:r>
              <a:rPr lang="ru-RU" sz="4000" b="1"/>
              <a:t>Как играть с гиперактивными детьми.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600"/>
              <a:t>Начинать можно с индивидуальной работы, затем привлекать ребёнка к играм в малых подгруппах и только после этого переходить к коллективным играм. Желательно использовать игры с четкими правилами, способствующие развитию внимания.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295400"/>
          </a:xfrm>
        </p:spPr>
        <p:txBody>
          <a:bodyPr/>
          <a:lstStyle/>
          <a:p>
            <a:r>
              <a:rPr lang="ru-RU" sz="4000" b="1"/>
              <a:t>Игры на тренировку одной функции.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5040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На тренировку направлены игры: индивидуальные, групповые.</a:t>
            </a:r>
          </a:p>
          <a:p>
            <a:pPr>
              <a:lnSpc>
                <a:spcPct val="90000"/>
              </a:lnSpc>
            </a:pPr>
            <a:r>
              <a:rPr lang="ru-RU" sz="2800"/>
              <a:t>Внимание:«Найти отличие», «Запрещенное движение».«Запрещенное движение», «Передай мяч», «Броуновское движение».</a:t>
            </a:r>
          </a:p>
          <a:p>
            <a:pPr>
              <a:lnSpc>
                <a:spcPct val="90000"/>
              </a:lnSpc>
            </a:pPr>
            <a:r>
              <a:rPr lang="ru-RU" sz="2800"/>
              <a:t>Контроль двигательной активности. Контроль импульсивности:«Разговор с руками», «Говори», «Съедобное – несъедобное».«Море волнуется», «Говори», «Сиамские близнецы», «Слепой и поводырь».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- </a:t>
            </a:r>
            <a:r>
              <a:rPr lang="ru-RU" dirty="0" smtClean="0"/>
              <a:t>состояние, при котором болезненно повышена активность ребёнка, является главным признаком стержнем синдрома, который нарушает социальную адаптацию ребёнка.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56184"/>
          </a:xfrm>
        </p:spPr>
        <p:txBody>
          <a:bodyPr/>
          <a:lstStyle/>
          <a:p>
            <a:r>
              <a:rPr lang="ru-RU" b="1" dirty="0" smtClean="0"/>
              <a:t>синдром </a:t>
            </a:r>
            <a:r>
              <a:rPr lang="ru-RU" b="1" dirty="0" err="1" smtClean="0"/>
              <a:t>гиперактивности</a:t>
            </a:r>
            <a:r>
              <a:rPr lang="ru-RU" b="1" dirty="0" smtClean="0"/>
              <a:t> с дефицитом внимания</a:t>
            </a:r>
            <a:endParaRPr lang="ru-RU" dirty="0"/>
          </a:p>
        </p:txBody>
      </p:sp>
    </p:spTree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17700"/>
            <a:ext cx="7772400" cy="4178300"/>
          </a:xfrm>
        </p:spPr>
        <p:txBody>
          <a:bodyPr/>
          <a:lstStyle/>
          <a:p>
            <a:r>
              <a:rPr lang="ru-RU" sz="4800"/>
              <a:t>Ребёнок ни минуты не сидит спокойно;</a:t>
            </a:r>
          </a:p>
          <a:p>
            <a:r>
              <a:rPr lang="ru-RU" sz="4800"/>
              <a:t>Постоянно суетится;</a:t>
            </a:r>
          </a:p>
          <a:p>
            <a:r>
              <a:rPr lang="ru-RU" sz="4800"/>
              <a:t>Отвлекается.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512888"/>
          </a:xfrm>
        </p:spPr>
        <p:txBody>
          <a:bodyPr/>
          <a:lstStyle/>
          <a:p>
            <a:r>
              <a:rPr lang="ru-RU"/>
              <a:t>Повышенная активность проявляется: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Черты, характеризующие синдром гиперактивности: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Общее двигательное беспокойство;</a:t>
            </a:r>
          </a:p>
          <a:p>
            <a:r>
              <a:rPr lang="ru-RU"/>
              <a:t>Неусидчивость;</a:t>
            </a:r>
          </a:p>
          <a:p>
            <a:r>
              <a:rPr lang="ru-RU"/>
              <a:t> Лишние движения;</a:t>
            </a:r>
          </a:p>
          <a:p>
            <a:r>
              <a:rPr lang="ru-RU"/>
              <a:t>Недостаточная целенаправленность и импульсивность поступков;</a:t>
            </a:r>
          </a:p>
          <a:p>
            <a:r>
              <a:rPr lang="ru-RU"/>
              <a:t>Повышенная возбудимость, очень часто сочетается с трудностями в усвоении школьных навыков (чтение, письмо, счёт).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специалисты пришли к выводу: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/>
              <a:t>гиперактивность выступает как одно из проявлений целого комплекса нарушений. </a:t>
            </a:r>
          </a:p>
          <a:p>
            <a:r>
              <a:rPr lang="ru-RU" sz="4000"/>
              <a:t>подобные нарушения более точно классифицируются как «синдромы дефицита внимания».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52525"/>
          </a:xfrm>
        </p:spPr>
        <p:txBody>
          <a:bodyPr/>
          <a:lstStyle/>
          <a:p>
            <a:r>
              <a:rPr lang="ru-RU" sz="3200"/>
              <a:t>Клинические проявления синдромов дефицита внимания у детей: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772400" cy="5329237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sz="2800"/>
              <a:t>Беспокойные движения в кистях и стопах. 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Неумение спокойно сидеть на месте, когда это требуется.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Лёгкая отвлекаемость на посторонние стимулы.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Нетерпение, неумение дождаться своей очереди.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Неумение сосредоточиться.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Сложности при выполнении предложенных заданий.</a:t>
            </a:r>
          </a:p>
          <a:p>
            <a:pPr marL="609600" indent="-609600">
              <a:lnSpc>
                <a:spcPct val="90000"/>
              </a:lnSpc>
            </a:pPr>
            <a:r>
              <a:rPr lang="ru-RU" sz="2800"/>
              <a:t>С трудом сохраняемое внимание при выполнении заданий или во время игр.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150"/>
            <a:ext cx="7772400" cy="5403850"/>
          </a:xfrm>
        </p:spPr>
        <p:txBody>
          <a:bodyPr/>
          <a:lstStyle/>
          <a:p>
            <a:pPr marL="609600" indent="-609600"/>
            <a:r>
              <a:rPr lang="ru-RU" sz="4000"/>
              <a:t>Болтливость.</a:t>
            </a:r>
          </a:p>
          <a:p>
            <a:pPr marL="609600" indent="-609600"/>
            <a:r>
              <a:rPr lang="ru-RU" sz="4000"/>
              <a:t>Часто мешают другим, пристают к окружающим.</a:t>
            </a:r>
          </a:p>
          <a:p>
            <a:pPr marL="609600" indent="-609600"/>
            <a:r>
              <a:rPr lang="ru-RU" sz="4000"/>
              <a:t>Часто даже складывается впечатление, что ребёнок не слушает обращенную к нему речь.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557338"/>
          </a:xfrm>
        </p:spPr>
        <p:txBody>
          <a:bodyPr/>
          <a:lstStyle/>
          <a:p>
            <a:r>
              <a:rPr lang="ru-RU"/>
              <a:t>Проблемы гиперактивных детей: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824413"/>
          </a:xfrm>
        </p:spPr>
        <p:txBody>
          <a:bodyPr/>
          <a:lstStyle/>
          <a:p>
            <a:r>
              <a:rPr lang="ru-RU" sz="4000"/>
              <a:t>Низкая успеваемость;</a:t>
            </a:r>
          </a:p>
          <a:p>
            <a:r>
              <a:rPr lang="ru-RU" sz="4000"/>
              <a:t>Проблемы в общении;</a:t>
            </a:r>
          </a:p>
          <a:p>
            <a:r>
              <a:rPr lang="ru-RU" sz="4000"/>
              <a:t>В семье эти дети обычно страдают от постоянных сравнений с братьями и сёстрами.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008062"/>
          </a:xfrm>
        </p:spPr>
        <p:txBody>
          <a:bodyPr/>
          <a:lstStyle/>
          <a:p>
            <a:r>
              <a:rPr lang="ru-RU"/>
              <a:t>Факторы синдрома дефицита: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5256213"/>
          </a:xfrm>
        </p:spPr>
        <p:txBody>
          <a:bodyPr/>
          <a:lstStyle/>
          <a:p>
            <a:r>
              <a:rPr lang="ru-RU" sz="3600"/>
              <a:t>органические поражения мозга (черепно-мозговая травма) – пренатальная патология;</a:t>
            </a:r>
          </a:p>
          <a:p>
            <a:r>
              <a:rPr lang="ru-RU" sz="3600"/>
              <a:t>генетический фактор; </a:t>
            </a:r>
          </a:p>
          <a:p>
            <a:r>
              <a:rPr lang="ru-RU" sz="3600"/>
              <a:t>особенности нейрофизиологии и нейроанатомии;</a:t>
            </a:r>
          </a:p>
          <a:p>
            <a:r>
              <a:rPr lang="ru-RU" sz="3600"/>
              <a:t>пищевые факторы; </a:t>
            </a:r>
          </a:p>
          <a:p>
            <a:r>
              <a:rPr lang="ru-RU" sz="3600"/>
              <a:t>социальные факторы.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103</TotalTime>
  <Words>511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Wingdings</vt:lpstr>
      <vt:lpstr>Вершина горы</vt:lpstr>
      <vt:lpstr>Из опыта работы учителя начальных классов МАОУ СОШ № 54 г. Томска Яркеевой Галины Алексеевны.</vt:lpstr>
      <vt:lpstr>синдром гиперактивности с дефицитом внимания</vt:lpstr>
      <vt:lpstr>Повышенная активность проявляется:</vt:lpstr>
      <vt:lpstr>Черты, характеризующие синдром гиперактивности:</vt:lpstr>
      <vt:lpstr>специалисты пришли к выводу:</vt:lpstr>
      <vt:lpstr>Клинические проявления синдромов дефицита внимания у детей:</vt:lpstr>
      <vt:lpstr>Слайд 7</vt:lpstr>
      <vt:lpstr>Проблемы гиперактивных детей:</vt:lpstr>
      <vt:lpstr>Факторы синдрома дефицита:</vt:lpstr>
      <vt:lpstr>Рекомендации родителям.</vt:lpstr>
      <vt:lpstr>Как помочь гиперактивному ребёнку.</vt:lpstr>
      <vt:lpstr>Работа с родителями гиперактивного ребёнка.</vt:lpstr>
      <vt:lpstr>Как играть с гиперактивными детьми.</vt:lpstr>
      <vt:lpstr>Игры на тренировку одной функции.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МАМА</dc:creator>
  <cp:lastModifiedBy>МАМА</cp:lastModifiedBy>
  <cp:revision>5</cp:revision>
  <dcterms:created xsi:type="dcterms:W3CDTF">1601-01-01T00:00:00Z</dcterms:created>
  <dcterms:modified xsi:type="dcterms:W3CDTF">2014-07-30T09:50:37Z</dcterms:modified>
</cp:coreProperties>
</file>