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2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CA3C-8962-40AC-ACF9-4CFF112AF45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D24C-45CA-4E67-828D-A41C87AC1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52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6D24C-45CA-4E67-828D-A41C87AC1A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87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img1.liveinternet.ru/images/attach/c/0/31/912/31912062_3b2279219133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192688" cy="208823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Особенности</a:t>
            </a:r>
            <a:r>
              <a:rPr lang="en-US" sz="4000" b="1" i="1" dirty="0" smtClean="0">
                <a:solidFill>
                  <a:srgbClr val="0070C0"/>
                </a:solidFill>
              </a:rPr>
              <a:t>  </a:t>
            </a:r>
            <a:br>
              <a:rPr lang="en-US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современного</a:t>
            </a:r>
            <a:r>
              <a:rPr lang="en-US" sz="4000" b="1" i="1" dirty="0" smtClean="0">
                <a:solidFill>
                  <a:srgbClr val="0070C0"/>
                </a:solidFill>
              </a:rPr>
              <a:t/>
            </a:r>
            <a:br>
              <a:rPr lang="en-US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0070C0"/>
                </a:solidFill>
              </a:rPr>
              <a:t>первоклассника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840760" cy="324036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algn="r"/>
            <a:r>
              <a:rPr lang="ru-RU" sz="2400" dirty="0" smtClean="0"/>
              <a:t>Подготовила: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МБОУ «Гимназия № 12»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Петрушенко Нина Анатольевна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7" descr="BD0720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3096"/>
            <a:ext cx="3671806" cy="24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2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448872" cy="453650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3200" b="1" i="1" dirty="0">
                <a:solidFill>
                  <a:srgbClr val="467240"/>
                </a:solidFill>
              </a:rPr>
              <a:t>Беспокоиться нужно тогда, когда нежелание </a:t>
            </a:r>
            <a:r>
              <a:rPr lang="ru-RU" sz="3200" b="1" i="1" dirty="0" smtClean="0">
                <a:solidFill>
                  <a:srgbClr val="467240"/>
                </a:solidFill>
              </a:rPr>
              <a:t>учиться является</a:t>
            </a:r>
            <a:r>
              <a:rPr lang="ru-RU" sz="3200" b="1" i="1" dirty="0">
                <a:solidFill>
                  <a:srgbClr val="467240"/>
                </a:solidFill>
              </a:rPr>
              <a:t> устойчивым, </a:t>
            </a:r>
            <a:endParaRPr lang="ru-RU" sz="3200" b="1" i="1" dirty="0" smtClean="0">
              <a:solidFill>
                <a:srgbClr val="467240"/>
              </a:solidFill>
            </a:endParaRPr>
          </a:p>
          <a:p>
            <a:pPr indent="0">
              <a:buNone/>
            </a:pPr>
            <a:r>
              <a:rPr lang="ru-RU" sz="3200" b="1" i="1" dirty="0" smtClean="0">
                <a:solidFill>
                  <a:srgbClr val="467240"/>
                </a:solidFill>
              </a:rPr>
              <a:t>выражается активно</a:t>
            </a:r>
            <a:r>
              <a:rPr lang="ru-RU" sz="3200" b="1" i="1" dirty="0">
                <a:solidFill>
                  <a:srgbClr val="467240"/>
                </a:solidFill>
              </a:rPr>
              <a:t>, отражает основное </a:t>
            </a:r>
            <a:endParaRPr lang="ru-RU" sz="3200" b="1" i="1" dirty="0" smtClean="0">
              <a:solidFill>
                <a:srgbClr val="467240"/>
              </a:solidFill>
            </a:endParaRPr>
          </a:p>
          <a:p>
            <a:pPr indent="0">
              <a:buNone/>
            </a:pPr>
            <a:r>
              <a:rPr lang="ru-RU" sz="3200" b="1" i="1" dirty="0" smtClean="0">
                <a:solidFill>
                  <a:srgbClr val="467240"/>
                </a:solidFill>
              </a:rPr>
              <a:t>отношение </a:t>
            </a:r>
            <a:r>
              <a:rPr lang="ru-RU" sz="3200" b="1" i="1" dirty="0">
                <a:solidFill>
                  <a:srgbClr val="467240"/>
                </a:solidFill>
              </a:rPr>
              <a:t>ребёнка к школе.</a:t>
            </a:r>
            <a:br>
              <a:rPr lang="ru-RU" sz="3200" b="1" i="1" dirty="0">
                <a:solidFill>
                  <a:srgbClr val="467240"/>
                </a:solidFill>
              </a:rPr>
            </a:br>
            <a:endParaRPr lang="ru-RU" sz="3200" b="1" i="1" dirty="0" smtClean="0">
              <a:solidFill>
                <a:srgbClr val="467240"/>
              </a:solidFill>
            </a:endParaRPr>
          </a:p>
        </p:txBody>
      </p:sp>
      <p:pic>
        <p:nvPicPr>
          <p:cNvPr id="4" name="Picture 7" descr="Картинка 1705 из 8484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92" y="0"/>
            <a:ext cx="3000508" cy="24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Владелец\Pictures\ДЗ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2039">
            <a:off x="3704388" y="3535663"/>
            <a:ext cx="4143404" cy="3326711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8003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Советы родителям: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208912" cy="532859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467240"/>
                </a:solidFill>
              </a:rPr>
              <a:t>Нужно стараться, чтобы ребёнок дольше оставался «почемучкой». </a:t>
            </a:r>
            <a:endParaRPr lang="ru-RU" sz="3200" b="1" i="1" dirty="0" smtClean="0">
              <a:solidFill>
                <a:srgbClr val="467240"/>
              </a:solidFill>
            </a:endParaRPr>
          </a:p>
          <a:p>
            <a:r>
              <a:rPr lang="ru-RU" sz="3200" b="1" i="1" dirty="0">
                <a:solidFill>
                  <a:srgbClr val="467240"/>
                </a:solidFill>
              </a:rPr>
              <a:t>«</a:t>
            </a:r>
            <a:r>
              <a:rPr lang="ru-RU" sz="3200" b="1" i="1" dirty="0" smtClean="0">
                <a:solidFill>
                  <a:srgbClr val="467240"/>
                </a:solidFill>
              </a:rPr>
              <a:t>Любознательность  создаёт  </a:t>
            </a:r>
            <a:r>
              <a:rPr lang="ru-RU" sz="3200" b="1" i="1" dirty="0">
                <a:solidFill>
                  <a:srgbClr val="467240"/>
                </a:solidFill>
              </a:rPr>
              <a:t>учёных». </a:t>
            </a:r>
            <a:endParaRPr lang="ru-RU" sz="3200" b="1" i="1" dirty="0" smtClean="0">
              <a:solidFill>
                <a:srgbClr val="467240"/>
              </a:solidFill>
            </a:endParaRPr>
          </a:p>
          <a:p>
            <a:r>
              <a:rPr lang="ru-RU" sz="3200" b="1" i="1" dirty="0">
                <a:solidFill>
                  <a:srgbClr val="467240"/>
                </a:solidFill>
              </a:rPr>
              <a:t>Семья должны формировать культ </a:t>
            </a:r>
            <a:r>
              <a:rPr lang="ru-RU" sz="3200" b="1" i="1" dirty="0" smtClean="0">
                <a:solidFill>
                  <a:srgbClr val="467240"/>
                </a:solidFill>
              </a:rPr>
              <a:t>интеллекта.</a:t>
            </a:r>
          </a:p>
          <a:p>
            <a:r>
              <a:rPr lang="ru-RU" sz="3200" b="1" i="1" dirty="0" smtClean="0">
                <a:solidFill>
                  <a:srgbClr val="467240"/>
                </a:solidFill>
              </a:rPr>
              <a:t>Ставьте </a:t>
            </a:r>
            <a:r>
              <a:rPr lang="ru-RU" sz="3200" b="1" i="1" dirty="0">
                <a:solidFill>
                  <a:srgbClr val="467240"/>
                </a:solidFill>
              </a:rPr>
              <a:t>ребёнка в ситуацию </a:t>
            </a:r>
            <a:r>
              <a:rPr lang="ru-RU" sz="3200" b="1" i="1" dirty="0" smtClean="0">
                <a:solidFill>
                  <a:srgbClr val="467240"/>
                </a:solidFill>
              </a:rPr>
              <a:t>размышления.</a:t>
            </a:r>
          </a:p>
          <a:p>
            <a:r>
              <a:rPr lang="ru-RU" sz="3200" b="1" i="1" dirty="0" smtClean="0">
                <a:solidFill>
                  <a:srgbClr val="467240"/>
                </a:solidFill>
              </a:rPr>
              <a:t>Научите </a:t>
            </a:r>
            <a:r>
              <a:rPr lang="ru-RU" sz="3200" b="1" i="1" dirty="0">
                <a:solidFill>
                  <a:srgbClr val="467240"/>
                </a:solidFill>
              </a:rPr>
              <a:t>ребёнка анализировать свою работу. </a:t>
            </a:r>
            <a:r>
              <a:rPr lang="ru-RU" sz="3200" b="1" i="1" dirty="0" smtClean="0">
                <a:solidFill>
                  <a:srgbClr val="467240"/>
                </a:solidFill>
              </a:rPr>
              <a:t>     </a:t>
            </a:r>
          </a:p>
          <a:p>
            <a:endParaRPr lang="ru-RU" sz="3200" dirty="0"/>
          </a:p>
        </p:txBody>
      </p:sp>
      <p:pic>
        <p:nvPicPr>
          <p:cNvPr id="4" name="Рисунок 14" descr="O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16561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23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136904" cy="5873825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467240"/>
                </a:solidFill>
              </a:rPr>
              <a:t>Необходимо развивать внимание и память ребёнка.</a:t>
            </a:r>
          </a:p>
          <a:p>
            <a:r>
              <a:rPr lang="ru-RU" sz="3200" b="1" i="1" dirty="0">
                <a:solidFill>
                  <a:srgbClr val="467240"/>
                </a:solidFill>
              </a:rPr>
              <a:t>Благоприятно действует на него ситуация успеха. </a:t>
            </a:r>
          </a:p>
          <a:p>
            <a:r>
              <a:rPr lang="ru-RU" sz="3200" b="1" i="1" dirty="0">
                <a:solidFill>
                  <a:srgbClr val="467240"/>
                </a:solidFill>
              </a:rPr>
              <a:t>Оценивая результаты деятельности ребёнка, не переносить их на личность </a:t>
            </a:r>
            <a:endParaRPr lang="ru-RU" sz="3200" b="1" i="1" dirty="0" smtClean="0">
              <a:solidFill>
                <a:srgbClr val="467240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467240"/>
                </a:solidFill>
              </a:rPr>
              <a:t>  самого </a:t>
            </a:r>
            <a:r>
              <a:rPr lang="ru-RU" sz="3200" b="1" i="1" dirty="0">
                <a:solidFill>
                  <a:srgbClr val="467240"/>
                </a:solidFill>
              </a:rPr>
              <a:t>ребёнка. </a:t>
            </a:r>
          </a:p>
          <a:p>
            <a:endParaRPr lang="ru-RU" sz="2800" dirty="0"/>
          </a:p>
        </p:txBody>
      </p:sp>
      <p:pic>
        <p:nvPicPr>
          <p:cNvPr id="4" name="Picture 2" descr="C:\Users\Владелец\Pictures\ДЗ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2736303" cy="314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85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5" descr="a21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60" y="260648"/>
            <a:ext cx="1562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Мои документы\фото 4в диск\школа 4 в\0_76da9_1016f8e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2564904"/>
            <a:ext cx="413492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35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Возрастные особенности первоклассников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dirty="0" smtClean="0"/>
          </a:p>
          <a:p>
            <a:r>
              <a:rPr lang="ru-RU" sz="2800" b="1" dirty="0" smtClean="0"/>
              <a:t>Кризис 7 лет: манерничанье, капризы, паясничание. Нормы и правила школьной жизни порой идут вразрез с желаниями ребенка. К этим нормам нужно адаптироваться.</a:t>
            </a:r>
          </a:p>
          <a:p>
            <a:r>
              <a:rPr lang="ru-RU" sz="2800" b="1" dirty="0" smtClean="0"/>
              <a:t>Дети наряду с радостью, восторгом или удивлением по поводу происходящего в школе, испытывают тревогу, растерянность напряжение. </a:t>
            </a:r>
          </a:p>
          <a:p>
            <a:endParaRPr lang="ru-RU" dirty="0"/>
          </a:p>
        </p:txBody>
      </p:sp>
      <p:pic>
        <p:nvPicPr>
          <p:cNvPr id="4" name="Picture 2" descr="C:\Мои документы\фото 4в диск\школа 4 в\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6672"/>
            <a:ext cx="194421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31440"/>
            <a:ext cx="7372672" cy="1463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 самооценки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личности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7992888" cy="547260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467240"/>
                </a:solidFill>
              </a:rPr>
              <a:t>Первоклассник уже понимает, что оценка его поступков определяется прежде всего тем, как его поступки выглядят в глазах окружающих людей</a:t>
            </a:r>
            <a:r>
              <a:rPr lang="ru-RU" sz="2800" b="1" i="1" dirty="0" smtClean="0">
                <a:solidFill>
                  <a:srgbClr val="467240"/>
                </a:solidFill>
              </a:rPr>
              <a:t>.</a:t>
            </a:r>
          </a:p>
          <a:p>
            <a:r>
              <a:rPr lang="ru-RU" sz="2800" b="1" i="1" dirty="0">
                <a:solidFill>
                  <a:srgbClr val="467240"/>
                </a:solidFill>
              </a:rPr>
              <a:t>Дети возбудимы, легко отвлекаются, т.к. лобные доли больших полушарий не сформированы, они сформируются к 13 годам</a:t>
            </a:r>
            <a:r>
              <a:rPr lang="ru-RU" sz="2800" b="1" i="1" dirty="0" smtClean="0">
                <a:solidFill>
                  <a:srgbClr val="467240"/>
                </a:solidFill>
              </a:rPr>
              <a:t>.</a:t>
            </a:r>
          </a:p>
          <a:p>
            <a:r>
              <a:rPr lang="ru-RU" sz="2800" b="1" i="1" dirty="0">
                <a:solidFill>
                  <a:srgbClr val="467240"/>
                </a:solidFill>
              </a:rPr>
              <a:t>Особую роль в жизни школьника играет учитель, который выступает как центр его жизни.</a:t>
            </a:r>
          </a:p>
          <a:p>
            <a:endParaRPr lang="ru-RU" sz="2800" b="1" i="1" dirty="0">
              <a:solidFill>
                <a:srgbClr val="467240"/>
              </a:solidFill>
            </a:endParaRPr>
          </a:p>
          <a:p>
            <a:endParaRPr lang="ru-RU" b="1" dirty="0"/>
          </a:p>
        </p:txBody>
      </p:sp>
      <p:pic>
        <p:nvPicPr>
          <p:cNvPr id="4100" name="Picture 4" descr="C:\Мои документы\фото 4в диск\1(60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259" y="5517232"/>
            <a:ext cx="1760340" cy="134076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122413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49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04856" cy="11521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современного   первоклассника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100392" cy="489654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467240"/>
                </a:solidFill>
              </a:rPr>
              <a:t>У детей большие различия паспортного и физиологического развития. Сегодня нет ни одного класса, где был бы ровный контингент учащихся</a:t>
            </a:r>
            <a:r>
              <a:rPr lang="ru-RU" sz="2800" b="1" i="1" dirty="0" smtClean="0">
                <a:solidFill>
                  <a:srgbClr val="46724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467240"/>
                </a:solidFill>
              </a:rPr>
              <a:t>Обширная </a:t>
            </a:r>
            <a:r>
              <a:rPr lang="ru-RU" sz="2800" b="1" i="1" dirty="0">
                <a:solidFill>
                  <a:srgbClr val="467240"/>
                </a:solidFill>
              </a:rPr>
              <a:t>информированность практически по любым вопросам. Но она совершенно бессистемна.</a:t>
            </a:r>
          </a:p>
        </p:txBody>
      </p:sp>
      <p:pic>
        <p:nvPicPr>
          <p:cNvPr id="5" name="Picture 6" descr="bGnLDMFeb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592288" cy="241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Мои документы\фото 4в диск\школа 4 в\964197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520280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33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460432" cy="6741368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467240"/>
                </a:solidFill>
              </a:rPr>
              <a:t>У современных детей </a:t>
            </a:r>
            <a:r>
              <a:rPr lang="ru-RU" sz="3200" b="1" i="1" dirty="0">
                <a:solidFill>
                  <a:srgbClr val="467240"/>
                </a:solidFill>
              </a:rPr>
              <a:t>сильнее ощущение своего «Я</a:t>
            </a:r>
            <a:r>
              <a:rPr lang="ru-RU" sz="3200" i="1" dirty="0">
                <a:solidFill>
                  <a:srgbClr val="467240"/>
                </a:solidFill>
              </a:rPr>
              <a:t>» и более свободное независимое поведение. Высокий уровень </a:t>
            </a:r>
            <a:r>
              <a:rPr lang="ru-RU" sz="3200" i="1" dirty="0" smtClean="0">
                <a:solidFill>
                  <a:srgbClr val="467240"/>
                </a:solidFill>
              </a:rPr>
              <a:t>самооценки.</a:t>
            </a:r>
          </a:p>
          <a:p>
            <a:r>
              <a:rPr lang="ru-RU" sz="3200" i="1" dirty="0">
                <a:solidFill>
                  <a:srgbClr val="467240"/>
                </a:solidFill>
                <a:latin typeface="Trebuchet MS" pitchFamily="34" charset="0"/>
              </a:rPr>
              <a:t>Наличие </a:t>
            </a:r>
            <a:r>
              <a:rPr lang="ru-RU" sz="3200" b="1" i="1" dirty="0">
                <a:solidFill>
                  <a:srgbClr val="467240"/>
                </a:solidFill>
                <a:latin typeface="Trebuchet MS" pitchFamily="34" charset="0"/>
              </a:rPr>
              <a:t>недоверчивост</a:t>
            </a:r>
            <a:r>
              <a:rPr lang="ru-RU" sz="3200" i="1" dirty="0">
                <a:solidFill>
                  <a:srgbClr val="467240"/>
                </a:solidFill>
                <a:latin typeface="Trebuchet MS" pitchFamily="34" charset="0"/>
              </a:rPr>
              <a:t>и к словам и поступкам взрослых. Нет веры во всё сказанное ими. </a:t>
            </a:r>
            <a:endParaRPr lang="ru-RU" sz="3200" i="1" dirty="0" smtClean="0">
              <a:solidFill>
                <a:srgbClr val="467240"/>
              </a:solidFill>
              <a:latin typeface="Trebuchet MS" pitchFamily="34" charset="0"/>
            </a:endParaRPr>
          </a:p>
          <a:p>
            <a:r>
              <a:rPr lang="ru-RU" sz="3200" i="1" dirty="0" smtClean="0">
                <a:solidFill>
                  <a:srgbClr val="467240"/>
                </a:solidFill>
                <a:latin typeface="Trebuchet MS" pitchFamily="34" charset="0"/>
              </a:rPr>
              <a:t>Авторитет </a:t>
            </a:r>
            <a:r>
              <a:rPr lang="ru-RU" sz="3200" i="1" dirty="0">
                <a:solidFill>
                  <a:srgbClr val="467240"/>
                </a:solidFill>
                <a:latin typeface="Trebuchet MS" pitchFamily="34" charset="0"/>
              </a:rPr>
              <a:t>– не тот!</a:t>
            </a:r>
          </a:p>
          <a:p>
            <a:endParaRPr lang="ru-RU" sz="3200" i="1" dirty="0"/>
          </a:p>
        </p:txBody>
      </p:sp>
      <p:pic>
        <p:nvPicPr>
          <p:cNvPr id="4" name="Picture 2" descr="C:\Users\Владелец\Pictures\ДЗ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51428"/>
            <a:ext cx="3429024" cy="360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78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7920880" cy="6858000"/>
          </a:xfrm>
        </p:spPr>
        <p:txBody>
          <a:bodyPr/>
          <a:lstStyle/>
          <a:p>
            <a:r>
              <a:rPr lang="ru-RU" sz="2800" i="1" dirty="0">
                <a:solidFill>
                  <a:srgbClr val="467240"/>
                </a:solidFill>
              </a:rPr>
              <a:t>У современных детей более </a:t>
            </a:r>
            <a:r>
              <a:rPr lang="ru-RU" sz="2800" b="1" i="1" dirty="0">
                <a:solidFill>
                  <a:srgbClr val="467240"/>
                </a:solidFill>
              </a:rPr>
              <a:t>слабое здоровье</a:t>
            </a:r>
            <a:r>
              <a:rPr lang="ru-RU" sz="2800" b="1" i="1" dirty="0" smtClean="0">
                <a:solidFill>
                  <a:srgbClr val="467240"/>
                </a:solidFill>
              </a:rPr>
              <a:t>.</a:t>
            </a:r>
          </a:p>
          <a:p>
            <a:r>
              <a:rPr lang="ru-RU" sz="2800" i="1" dirty="0">
                <a:solidFill>
                  <a:srgbClr val="467240"/>
                </a:solidFill>
              </a:rPr>
              <a:t>Они в большинстве своём </a:t>
            </a:r>
            <a:r>
              <a:rPr lang="ru-RU" sz="2800" b="1" i="1" dirty="0">
                <a:solidFill>
                  <a:srgbClr val="467240"/>
                </a:solidFill>
              </a:rPr>
              <a:t>перестали играть</a:t>
            </a:r>
            <a:r>
              <a:rPr lang="ru-RU" sz="2800" i="1" dirty="0">
                <a:solidFill>
                  <a:srgbClr val="467240"/>
                </a:solidFill>
              </a:rPr>
              <a:t> в коллективные «дворовые» игры. Их заменили телевизоры, компьютеры. И как следствие - дети приходят в школу не обладая навыками общения </a:t>
            </a:r>
            <a:r>
              <a:rPr lang="ru-RU" sz="2800" i="1" dirty="0" smtClean="0">
                <a:solidFill>
                  <a:srgbClr val="467240"/>
                </a:solidFill>
              </a:rPr>
              <a:t>со </a:t>
            </a:r>
            <a:r>
              <a:rPr lang="ru-RU" sz="2800" i="1" dirty="0">
                <a:solidFill>
                  <a:srgbClr val="467240"/>
                </a:solidFill>
              </a:rPr>
              <a:t>сверстниками, </a:t>
            </a:r>
            <a:r>
              <a:rPr lang="ru-RU" sz="2800" i="1" dirty="0" smtClean="0">
                <a:solidFill>
                  <a:srgbClr val="467240"/>
                </a:solidFill>
              </a:rPr>
              <a:t>плохо </a:t>
            </a:r>
            <a:r>
              <a:rPr lang="ru-RU" sz="2800" i="1" dirty="0">
                <a:solidFill>
                  <a:srgbClr val="467240"/>
                </a:solidFill>
              </a:rPr>
              <a:t>понимают</a:t>
            </a:r>
            <a:r>
              <a:rPr lang="ru-RU" sz="2800" i="1" dirty="0" smtClean="0">
                <a:solidFill>
                  <a:srgbClr val="467240"/>
                </a:solidFill>
              </a:rPr>
              <a:t>, как </a:t>
            </a:r>
            <a:r>
              <a:rPr lang="ru-RU" sz="2800" i="1" dirty="0">
                <a:solidFill>
                  <a:srgbClr val="467240"/>
                </a:solidFill>
              </a:rPr>
              <a:t>себя вести, </a:t>
            </a:r>
            <a:r>
              <a:rPr lang="ru-RU" sz="2800" i="1" dirty="0" smtClean="0">
                <a:solidFill>
                  <a:srgbClr val="467240"/>
                </a:solidFill>
              </a:rPr>
              <a:t>какие </a:t>
            </a:r>
            <a:r>
              <a:rPr lang="ru-RU" sz="2800" i="1" dirty="0">
                <a:solidFill>
                  <a:srgbClr val="467240"/>
                </a:solidFill>
              </a:rPr>
              <a:t>существуют </a:t>
            </a:r>
            <a:r>
              <a:rPr lang="ru-RU" sz="2800" i="1" dirty="0" smtClean="0">
                <a:solidFill>
                  <a:srgbClr val="467240"/>
                </a:solidFill>
              </a:rPr>
              <a:t>нормы </a:t>
            </a:r>
            <a:r>
              <a:rPr lang="ru-RU" sz="2800" i="1" dirty="0">
                <a:solidFill>
                  <a:srgbClr val="467240"/>
                </a:solidFill>
              </a:rPr>
              <a:t>поведения </a:t>
            </a:r>
            <a:r>
              <a:rPr lang="ru-RU" sz="2800" i="1" dirty="0" smtClean="0">
                <a:solidFill>
                  <a:srgbClr val="467240"/>
                </a:solidFill>
              </a:rPr>
              <a:t>в </a:t>
            </a:r>
            <a:r>
              <a:rPr lang="ru-RU" sz="2800" i="1" dirty="0">
                <a:solidFill>
                  <a:srgbClr val="467240"/>
                </a:solidFill>
              </a:rPr>
              <a:t>обществе</a:t>
            </a:r>
            <a:r>
              <a:rPr lang="ru-RU" sz="2800" i="1" dirty="0" smtClean="0">
                <a:solidFill>
                  <a:srgbClr val="467240"/>
                </a:solidFill>
              </a:rPr>
              <a:t>.     </a:t>
            </a:r>
            <a:endParaRPr lang="ru-RU" sz="2800" i="1" dirty="0">
              <a:solidFill>
                <a:srgbClr val="467240"/>
              </a:solidFill>
            </a:endParaRPr>
          </a:p>
          <a:p>
            <a:endParaRPr lang="ru-RU" sz="2400" i="1" dirty="0">
              <a:solidFill>
                <a:srgbClr val="467240"/>
              </a:solidFill>
            </a:endParaRPr>
          </a:p>
          <a:p>
            <a:endParaRPr lang="ru-RU" i="1" dirty="0">
              <a:solidFill>
                <a:srgbClr val="467240"/>
              </a:solidFill>
            </a:endParaRPr>
          </a:p>
        </p:txBody>
      </p:sp>
      <p:pic>
        <p:nvPicPr>
          <p:cNvPr id="4115" name="Picture 19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88898"/>
            <a:ext cx="3456384" cy="2680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71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32848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Трудности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4032448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Первоклассники отвлекаются быстро утомляются, возбудимы, эмоциональны, впечатлительны.</a:t>
            </a:r>
          </a:p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Поведение нередко отличается неорганизованностью, несобранностью, недисциплинированностью.</a:t>
            </a:r>
          </a:p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Для детей </a:t>
            </a:r>
            <a:r>
              <a:rPr lang="ru-RU" sz="2800" b="1" i="1" dirty="0" smtClean="0">
                <a:solidFill>
                  <a:srgbClr val="467240"/>
                </a:solidFill>
              </a:rPr>
              <a:t> характерна высокая  утомляемость</a:t>
            </a:r>
            <a:r>
              <a:rPr lang="ru-RU" sz="2800" b="1" i="1" dirty="0" smtClean="0">
                <a:solidFill>
                  <a:srgbClr val="467240"/>
                </a:solidFill>
              </a:rPr>
              <a:t>. </a:t>
            </a:r>
            <a:endParaRPr lang="ru-RU" sz="2800" b="1" i="1" dirty="0">
              <a:solidFill>
                <a:srgbClr val="467240"/>
              </a:solidFill>
            </a:endParaRPr>
          </a:p>
          <a:p>
            <a:endParaRPr lang="ru-RU" sz="2800" b="1" i="1" dirty="0">
              <a:solidFill>
                <a:srgbClr val="467240"/>
              </a:solidFill>
            </a:endParaRPr>
          </a:p>
        </p:txBody>
      </p:sp>
      <p:pic>
        <p:nvPicPr>
          <p:cNvPr id="8" name="Picture 2" descr="C:\Users\Владелец\Pictures\ДЗ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3888432" cy="2780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3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72808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тревога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424936" cy="518457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400" b="1" i="1" dirty="0">
                <a:solidFill>
                  <a:srgbClr val="467240"/>
                </a:solidFill>
              </a:rPr>
              <a:t>Снижается </a:t>
            </a:r>
            <a:r>
              <a:rPr lang="ru-RU" sz="4400" b="1" i="1" dirty="0" smtClean="0">
                <a:solidFill>
                  <a:srgbClr val="467240"/>
                </a:solidFill>
              </a:rPr>
              <a:t>интерес </a:t>
            </a:r>
            <a:r>
              <a:rPr lang="ru-RU" sz="4400" b="1" i="1" dirty="0">
                <a:solidFill>
                  <a:srgbClr val="467240"/>
                </a:solidFill>
              </a:rPr>
              <a:t>к школе, занятиям.</a:t>
            </a:r>
          </a:p>
          <a:p>
            <a:pPr lvl="0"/>
            <a:r>
              <a:rPr lang="ru-RU" sz="4400" b="1" i="1" dirty="0">
                <a:solidFill>
                  <a:srgbClr val="467240"/>
                </a:solidFill>
              </a:rPr>
              <a:t>Начинает время от времени ныть, что учиться надоело (особенно в конце недели и четверти), но активно интересуется всем остальным.</a:t>
            </a:r>
          </a:p>
          <a:p>
            <a:pPr lvl="0"/>
            <a:r>
              <a:rPr lang="ru-RU" sz="4400" b="1" i="1" dirty="0">
                <a:solidFill>
                  <a:srgbClr val="467240"/>
                </a:solidFill>
              </a:rPr>
              <a:t>Радуется, когда не надо делать домашнее задание.</a:t>
            </a:r>
          </a:p>
          <a:p>
            <a:pPr lvl="0"/>
            <a:r>
              <a:rPr lang="ru-RU" sz="4400" b="1" i="1" dirty="0">
                <a:solidFill>
                  <a:srgbClr val="467240"/>
                </a:solidFill>
              </a:rPr>
              <a:t>Время от времени хочет </a:t>
            </a:r>
            <a:endParaRPr lang="ru-RU" sz="4400" b="1" i="1" dirty="0" smtClean="0">
              <a:solidFill>
                <a:srgbClr val="467240"/>
              </a:solidFill>
            </a:endParaRPr>
          </a:p>
          <a:p>
            <a:pPr lvl="0">
              <a:buNone/>
            </a:pPr>
            <a:r>
              <a:rPr lang="ru-RU" sz="4400" b="1" i="1" dirty="0" smtClean="0">
                <a:solidFill>
                  <a:srgbClr val="467240"/>
                </a:solidFill>
              </a:rPr>
              <a:t>остаться </a:t>
            </a:r>
            <a:r>
              <a:rPr lang="ru-RU" sz="4400" b="1" i="1" dirty="0">
                <a:solidFill>
                  <a:srgbClr val="467240"/>
                </a:solidFill>
              </a:rPr>
              <a:t>дома, </a:t>
            </a:r>
            <a:r>
              <a:rPr lang="ru-RU" sz="4400" b="1" i="1" dirty="0" smtClean="0">
                <a:solidFill>
                  <a:srgbClr val="467240"/>
                </a:solidFill>
              </a:rPr>
              <a:t>пропустить</a:t>
            </a:r>
          </a:p>
          <a:p>
            <a:pPr lvl="0">
              <a:buNone/>
            </a:pPr>
            <a:r>
              <a:rPr lang="ru-RU" sz="4400" b="1" i="1" dirty="0" smtClean="0">
                <a:solidFill>
                  <a:srgbClr val="467240"/>
                </a:solidFill>
              </a:rPr>
              <a:t> </a:t>
            </a:r>
            <a:r>
              <a:rPr lang="ru-RU" sz="4400" b="1" i="1" dirty="0">
                <a:solidFill>
                  <a:srgbClr val="467240"/>
                </a:solidFill>
              </a:rPr>
              <a:t>уроки.</a:t>
            </a:r>
          </a:p>
          <a:p>
            <a:pPr lvl="0"/>
            <a:r>
              <a:rPr lang="ru-RU" sz="4400" b="1" i="1" dirty="0">
                <a:solidFill>
                  <a:srgbClr val="467240"/>
                </a:solidFill>
              </a:rPr>
              <a:t>Иногда </a:t>
            </a:r>
            <a:r>
              <a:rPr lang="ru-RU" sz="4400" b="1" i="1" dirty="0" smtClean="0">
                <a:solidFill>
                  <a:srgbClr val="467240"/>
                </a:solidFill>
              </a:rPr>
              <a:t>выражает</a:t>
            </a:r>
          </a:p>
          <a:p>
            <a:pPr lvl="0">
              <a:buNone/>
            </a:pPr>
            <a:r>
              <a:rPr lang="ru-RU" sz="4400" b="1" i="1" dirty="0" smtClean="0">
                <a:solidFill>
                  <a:srgbClr val="467240"/>
                </a:solidFill>
              </a:rPr>
              <a:t> </a:t>
            </a:r>
            <a:r>
              <a:rPr lang="ru-RU" sz="4400" b="1" i="1" dirty="0">
                <a:solidFill>
                  <a:srgbClr val="467240"/>
                </a:solidFill>
              </a:rPr>
              <a:t>недовольство учителем или </a:t>
            </a:r>
            <a:endParaRPr lang="ru-RU" sz="4400" b="1" i="1" dirty="0" smtClean="0">
              <a:solidFill>
                <a:srgbClr val="467240"/>
              </a:solidFill>
            </a:endParaRPr>
          </a:p>
          <a:p>
            <a:pPr lvl="0"/>
            <a:r>
              <a:rPr lang="ru-RU" sz="4400" b="1" i="1" dirty="0" smtClean="0">
                <a:solidFill>
                  <a:srgbClr val="467240"/>
                </a:solidFill>
              </a:rPr>
              <a:t>опасения </a:t>
            </a:r>
            <a:r>
              <a:rPr lang="ru-RU" sz="4400" b="1" i="1" dirty="0">
                <a:solidFill>
                  <a:srgbClr val="467240"/>
                </a:solidFill>
              </a:rPr>
              <a:t>по его поводу.</a:t>
            </a:r>
          </a:p>
          <a:p>
            <a:endParaRPr lang="ru-RU" dirty="0"/>
          </a:p>
        </p:txBody>
      </p:sp>
      <p:pic>
        <p:nvPicPr>
          <p:cNvPr id="5" name="Picture 4" descr="C:\Мои документы\фото 4в диск\школа 4 в\76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363589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09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32848" cy="10081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Опасно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172400" cy="576064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Полное отсутствие интереса к учёбе,</a:t>
            </a:r>
          </a:p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Делает уроки только «из-под палки</a:t>
            </a:r>
            <a:r>
              <a:rPr lang="ru-RU" sz="2800" b="1" i="1" dirty="0" smtClean="0">
                <a:solidFill>
                  <a:srgbClr val="467240"/>
                </a:solidFill>
              </a:rPr>
              <a:t>».</a:t>
            </a:r>
            <a:endParaRPr lang="ru-RU" sz="2800" b="1" i="1" dirty="0">
              <a:solidFill>
                <a:srgbClr val="467240"/>
              </a:solidFill>
            </a:endParaRPr>
          </a:p>
          <a:p>
            <a:r>
              <a:rPr lang="ru-RU" sz="2800" b="1" i="1" dirty="0">
                <a:solidFill>
                  <a:srgbClr val="467240"/>
                </a:solidFill>
              </a:rPr>
              <a:t>Нежелание ходить в школу и вообще </a:t>
            </a:r>
            <a:r>
              <a:rPr lang="ru-RU" sz="2800" b="1" i="1" dirty="0" smtClean="0">
                <a:solidFill>
                  <a:srgbClr val="467240"/>
                </a:solidFill>
              </a:rPr>
              <a:t>учиться.</a:t>
            </a:r>
          </a:p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Очень не любит или боится учителя, испытывает по отношению к нему страх, бессилие или </a:t>
            </a:r>
            <a:r>
              <a:rPr lang="ru-RU" sz="2800" b="1" i="1" dirty="0" smtClean="0">
                <a:solidFill>
                  <a:srgbClr val="467240"/>
                </a:solidFill>
              </a:rPr>
              <a:t>агрессию.</a:t>
            </a:r>
            <a:endParaRPr lang="ru-RU" sz="2800" b="1" i="1" dirty="0">
              <a:solidFill>
                <a:srgbClr val="467240"/>
              </a:solidFill>
            </a:endParaRPr>
          </a:p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Ничего не интересно, безразличен ко всему, даже играм, если они требуют хоть какого-то напряжения.</a:t>
            </a:r>
          </a:p>
          <a:p>
            <a:pPr lvl="0"/>
            <a:r>
              <a:rPr lang="ru-RU" sz="2800" b="1" i="1" dirty="0">
                <a:solidFill>
                  <a:srgbClr val="467240"/>
                </a:solidFill>
              </a:rPr>
              <a:t>Вялость и безынициативность, когда дело касается школы и </a:t>
            </a:r>
            <a:r>
              <a:rPr lang="ru-RU" sz="2800" b="1" i="1" dirty="0" smtClean="0">
                <a:solidFill>
                  <a:srgbClr val="467240"/>
                </a:solidFill>
              </a:rPr>
              <a:t>уроков.</a:t>
            </a:r>
            <a:endParaRPr lang="ru-RU" sz="2800" b="1" i="1" dirty="0">
              <a:solidFill>
                <a:srgbClr val="467240"/>
              </a:solidFill>
            </a:endParaRPr>
          </a:p>
          <a:p>
            <a:endParaRPr lang="ru-RU" dirty="0"/>
          </a:p>
        </p:txBody>
      </p:sp>
      <p:pic>
        <p:nvPicPr>
          <p:cNvPr id="4" name="Picture 9" descr="pic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6938035" y="5085184"/>
            <a:ext cx="2205965" cy="15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Мои документы\фото 4в диск\школа 4 в\2356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068761" cy="1988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22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297</TotalTime>
  <Words>318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Особенности   современного  первоклассника</vt:lpstr>
      <vt:lpstr>Возрастные особенности первоклассников</vt:lpstr>
      <vt:lpstr>Формирование  самооценки личности</vt:lpstr>
      <vt:lpstr>Особенности  современного   первоклассника:</vt:lpstr>
      <vt:lpstr>Слайд 5</vt:lpstr>
      <vt:lpstr>Слайд 6</vt:lpstr>
      <vt:lpstr>Трудности </vt:lpstr>
      <vt:lpstr>тревога</vt:lpstr>
      <vt:lpstr>  Опасно </vt:lpstr>
      <vt:lpstr>Слайд 10</vt:lpstr>
      <vt:lpstr>Советы родителям: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28</cp:revision>
  <dcterms:created xsi:type="dcterms:W3CDTF">2014-03-18T16:46:12Z</dcterms:created>
  <dcterms:modified xsi:type="dcterms:W3CDTF">2014-10-28T21:06:38Z</dcterms:modified>
</cp:coreProperties>
</file>