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C30852-C9A5-4321-AB5A-1BBE4CD93CC7}" type="datetimeFigureOut">
              <a:rPr lang="ru-RU" smtClean="0"/>
              <a:t>07.04.2015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5E121-C1BD-4D9A-8C42-E1CEAB84A6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908720"/>
            <a:ext cx="78843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/>
              <a:t>Возрастные особенности развития регулятивных, познавательных и коммуникативных универсальных учебных действий у младших школьников</a:t>
            </a:r>
            <a:r>
              <a:rPr lang="ru-RU" sz="4000" i="1" dirty="0" smtClean="0"/>
              <a:t>.</a:t>
            </a:r>
          </a:p>
          <a:p>
            <a:endParaRPr lang="ru-RU" sz="2800" dirty="0" smtClean="0">
              <a:solidFill>
                <a:schemeClr val="accent6"/>
              </a:solidFill>
            </a:endParaRPr>
          </a:p>
          <a:p>
            <a:r>
              <a:rPr lang="ru-RU" sz="2800" dirty="0">
                <a:solidFill>
                  <a:schemeClr val="accent6"/>
                </a:solidFill>
              </a:rPr>
              <a:t> </a:t>
            </a:r>
            <a:r>
              <a:rPr lang="ru-RU" sz="2800" dirty="0" smtClean="0">
                <a:solidFill>
                  <a:schemeClr val="accent6"/>
                </a:solidFill>
              </a:rPr>
              <a:t>         Подготовлено учителем начальных классов МОУ</a:t>
            </a:r>
            <a:r>
              <a:rPr lang="en-US" sz="2800" smtClean="0">
                <a:solidFill>
                  <a:schemeClr val="accent6"/>
                </a:solidFill>
              </a:rPr>
              <a:t> </a:t>
            </a:r>
            <a:r>
              <a:rPr lang="ru-RU" sz="2800" smtClean="0">
                <a:solidFill>
                  <a:schemeClr val="accent6"/>
                </a:solidFill>
              </a:rPr>
              <a:t>СОШ </a:t>
            </a:r>
            <a:r>
              <a:rPr lang="ru-RU" sz="2800" dirty="0" smtClean="0">
                <a:solidFill>
                  <a:schemeClr val="accent6"/>
                </a:solidFill>
              </a:rPr>
              <a:t>№ 2 </a:t>
            </a:r>
            <a:r>
              <a:rPr lang="ru-RU" sz="2800" dirty="0" err="1" smtClean="0">
                <a:solidFill>
                  <a:schemeClr val="accent6"/>
                </a:solidFill>
              </a:rPr>
              <a:t>г.Истра</a:t>
            </a:r>
            <a:r>
              <a:rPr lang="ru-RU" sz="2800" dirty="0" smtClean="0">
                <a:solidFill>
                  <a:schemeClr val="accent6"/>
                </a:solidFill>
              </a:rPr>
              <a:t>  Захарчук Н.В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1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756084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Цели групповой </a:t>
            </a:r>
            <a:r>
              <a:rPr lang="ru-RU" sz="4800" dirty="0" smtClean="0"/>
              <a:t>работы:</a:t>
            </a:r>
            <a:r>
              <a:rPr lang="ru-RU" sz="4800" dirty="0" smtClean="0"/>
              <a:t>                   </a:t>
            </a:r>
            <a:endParaRPr lang="ru-RU" sz="4800" dirty="0" smtClean="0"/>
          </a:p>
          <a:p>
            <a:r>
              <a:rPr lang="ru-RU" dirty="0" smtClean="0"/>
              <a:t>    </a:t>
            </a:r>
          </a:p>
          <a:p>
            <a:r>
              <a:rPr lang="ru-RU" sz="2800" dirty="0" smtClean="0"/>
              <a:t>- полное внимание к однокласснику; 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-серьезное отношение к мыслям, чувствам других; </a:t>
            </a:r>
          </a:p>
          <a:p>
            <a:endParaRPr lang="ru-RU" sz="2800" dirty="0"/>
          </a:p>
          <a:p>
            <a:r>
              <a:rPr lang="ru-RU" sz="2800" dirty="0" smtClean="0"/>
              <a:t>- терпимость, дружелюбие;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никто не имеет права смеяться над ошибками товарища, т. к. каждый имеет право на ошибку.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116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477" y="2217657"/>
            <a:ext cx="818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3922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«Если человека постоянно приучать усваивать знания и умения в готовом виде, можно и притупить его природные творческие способности – «разучить» думать самостоятельно». А. </a:t>
            </a:r>
            <a:r>
              <a:rPr lang="ru-RU" sz="4800" dirty="0" err="1"/>
              <a:t>Дистервег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8417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Основные виды  </a:t>
            </a:r>
            <a:r>
              <a:rPr lang="ru-RU" sz="4000" dirty="0"/>
              <a:t>универсальных  учебных  </a:t>
            </a:r>
            <a:r>
              <a:rPr lang="ru-RU" sz="4000" dirty="0" smtClean="0"/>
              <a:t>действий: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88839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/>
              <a:t>-личностные;</a:t>
            </a:r>
          </a:p>
          <a:p>
            <a:pPr lvl="0"/>
            <a:r>
              <a:rPr lang="ru-RU" sz="3600" dirty="0" smtClean="0"/>
              <a:t>-регулятивные (включающие также действия </a:t>
            </a:r>
            <a:r>
              <a:rPr lang="ru-RU" sz="3600" dirty="0" err="1" smtClean="0"/>
              <a:t>саморегуляции</a:t>
            </a:r>
            <a:r>
              <a:rPr lang="ru-RU" sz="3600" dirty="0" smtClean="0"/>
              <a:t>); </a:t>
            </a:r>
          </a:p>
          <a:p>
            <a:pPr lvl="0"/>
            <a:r>
              <a:rPr lang="ru-RU" sz="3600" dirty="0" smtClean="0"/>
              <a:t>-познавательные;</a:t>
            </a:r>
          </a:p>
          <a:p>
            <a:pPr lvl="0"/>
            <a:r>
              <a:rPr lang="ru-RU" sz="3600" dirty="0" smtClean="0"/>
              <a:t>-коммуникативные.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400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Регулятивные действия обеспечивают организацию учащимися своей учебной деятельности. </a:t>
            </a:r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768" y="1844824"/>
            <a:ext cx="85506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 </a:t>
            </a:r>
            <a:r>
              <a:rPr lang="ru-RU" sz="2800" dirty="0" smtClean="0"/>
              <a:t>-целеполагание </a:t>
            </a:r>
            <a:r>
              <a:rPr lang="ru-RU" sz="2800" dirty="0"/>
              <a:t>как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pPr lvl="0"/>
            <a:r>
              <a:rPr lang="ru-RU" sz="2800" dirty="0"/>
              <a:t> </a:t>
            </a:r>
            <a:r>
              <a:rPr lang="ru-RU" sz="2800" dirty="0" smtClean="0"/>
              <a:t>-планирование </a:t>
            </a:r>
            <a:r>
              <a:rPr lang="ru-RU" sz="2800" dirty="0"/>
              <a:t>– определение последовательности промежуточных целей с учетом конечного результата; составление плана и последовательности действий; </a:t>
            </a:r>
          </a:p>
          <a:p>
            <a:pPr lvl="0"/>
            <a:r>
              <a:rPr lang="ru-RU" sz="2800" dirty="0"/>
              <a:t> </a:t>
            </a:r>
            <a:r>
              <a:rPr lang="ru-RU" sz="2800" dirty="0" smtClean="0"/>
              <a:t>-прогнозирование </a:t>
            </a:r>
            <a:r>
              <a:rPr lang="ru-RU" sz="2800" dirty="0"/>
              <a:t>– предвосхищение результата и уровня усвоения, его временных характеристик; </a:t>
            </a:r>
          </a:p>
        </p:txBody>
      </p:sp>
    </p:spTree>
    <p:extLst>
      <p:ext uri="{BB962C8B-B14F-4D97-AF65-F5344CB8AC3E}">
        <p14:creationId xmlns:p14="http://schemas.microsoft.com/office/powerpoint/2010/main" val="121444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5134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 -</a:t>
            </a:r>
            <a:r>
              <a:rPr lang="ru-RU" sz="2400" b="1" dirty="0" smtClean="0"/>
              <a:t>контроль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 lvl="0"/>
            <a:r>
              <a:rPr lang="ru-RU" sz="2400" b="1" dirty="0" smtClean="0"/>
              <a:t> -коррекция 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pPr lvl="0"/>
            <a:r>
              <a:rPr lang="ru-RU" sz="2400" b="1" dirty="0" smtClean="0"/>
              <a:t>  -оценка - выделение и осознание учащимся того, что уже усвоено и что еще подлежит усвоению, осознание качества и уровня усвоения. </a:t>
            </a:r>
          </a:p>
          <a:p>
            <a:pPr lvl="0"/>
            <a:r>
              <a:rPr lang="ru-RU" sz="2400" b="1" dirty="0" smtClean="0"/>
              <a:t> -волевая </a:t>
            </a:r>
            <a:r>
              <a:rPr lang="ru-RU" sz="2400" b="1" dirty="0" err="1" smtClean="0"/>
              <a:t>саморегуляция</a:t>
            </a:r>
            <a:r>
              <a:rPr lang="ru-RU" sz="2400" b="1" dirty="0" smtClean="0"/>
              <a:t> как способность к мобилизации сил и энергии; способность к волевому усилию  - к выбору в ситуации мотивационного конфликта и  к преодолению препятствий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91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200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Познавательные универсальные учебные действия включают в себя</a:t>
            </a:r>
            <a:r>
              <a:rPr lang="ru-RU" sz="4000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pPr lvl="0"/>
            <a:r>
              <a:rPr lang="ru-RU" sz="4400" dirty="0" smtClean="0">
                <a:solidFill>
                  <a:schemeClr val="accent1"/>
                </a:solidFill>
              </a:rPr>
              <a:t>-</a:t>
            </a:r>
            <a:r>
              <a:rPr lang="ru-RU" sz="4400" dirty="0" err="1" smtClean="0">
                <a:solidFill>
                  <a:schemeClr val="accent1"/>
                </a:solidFill>
              </a:rPr>
              <a:t>общеучебные</a:t>
            </a:r>
            <a:r>
              <a:rPr lang="ru-RU" sz="4400" dirty="0">
                <a:solidFill>
                  <a:schemeClr val="accent1"/>
                </a:solidFill>
              </a:rPr>
              <a:t>,</a:t>
            </a:r>
          </a:p>
          <a:p>
            <a:pPr lvl="0"/>
            <a:r>
              <a:rPr lang="ru-RU" sz="4400" dirty="0" smtClean="0">
                <a:solidFill>
                  <a:schemeClr val="accent1"/>
                </a:solidFill>
              </a:rPr>
              <a:t>- </a:t>
            </a:r>
            <a:r>
              <a:rPr lang="ru-RU" sz="4400" dirty="0">
                <a:solidFill>
                  <a:schemeClr val="accent1"/>
                </a:solidFill>
              </a:rPr>
              <a:t>логические,</a:t>
            </a:r>
          </a:p>
          <a:p>
            <a:r>
              <a:rPr lang="ru-RU" sz="4400" dirty="0" smtClean="0">
                <a:solidFill>
                  <a:schemeClr val="accent1"/>
                </a:solidFill>
              </a:rPr>
              <a:t>-действия </a:t>
            </a:r>
            <a:r>
              <a:rPr lang="ru-RU" sz="4400" dirty="0">
                <a:solidFill>
                  <a:schemeClr val="accent1"/>
                </a:solidFill>
              </a:rPr>
              <a:t>постановки и решения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244975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82809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accent1"/>
                </a:solidFill>
              </a:rPr>
              <a:t>Виды коммуникативных действий</a:t>
            </a:r>
            <a:r>
              <a:rPr lang="ru-RU" sz="4800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ru-RU" dirty="0"/>
              <a:t>	</a:t>
            </a:r>
          </a:p>
          <a:p>
            <a:pPr lvl="0"/>
            <a:r>
              <a:rPr lang="ru-RU" sz="2800" dirty="0" smtClean="0"/>
              <a:t>-</a:t>
            </a:r>
            <a:r>
              <a:rPr lang="ru-RU" sz="3600" dirty="0" smtClean="0"/>
              <a:t>планирование </a:t>
            </a:r>
            <a:r>
              <a:rPr lang="ru-RU" sz="3600" dirty="0"/>
              <a:t>учебного сотрудничества с учителем и сверстниками – определение цели, функций участников, способов взаимодействия; </a:t>
            </a:r>
          </a:p>
          <a:p>
            <a:pPr lvl="0"/>
            <a:r>
              <a:rPr lang="ru-RU" sz="3600" dirty="0" smtClean="0"/>
              <a:t>- </a:t>
            </a:r>
            <a:r>
              <a:rPr lang="ru-RU" sz="3600" dirty="0"/>
              <a:t>постановка вопросов – инициативное сотрудничество в поиске и сборе информации; </a:t>
            </a:r>
          </a:p>
        </p:txBody>
      </p:sp>
    </p:spTree>
    <p:extLst>
      <p:ext uri="{BB962C8B-B14F-4D97-AF65-F5344CB8AC3E}">
        <p14:creationId xmlns:p14="http://schemas.microsoft.com/office/powerpoint/2010/main" val="237159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843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-разрешение </a:t>
            </a:r>
            <a:r>
              <a:rPr lang="ru-RU" sz="2800" dirty="0"/>
              <a:t>конфликтов - выявление, идентификация проблемы, поиск и оценка альтернативных способов разрешения конфликта, принятие решения и его реализация; </a:t>
            </a:r>
          </a:p>
          <a:p>
            <a:pPr lvl="0"/>
            <a:r>
              <a:rPr lang="ru-RU" sz="2800" dirty="0" smtClean="0"/>
              <a:t>- </a:t>
            </a:r>
            <a:r>
              <a:rPr lang="ru-RU" sz="2800" dirty="0"/>
              <a:t>управление поведением партнера – контроль, коррекция, оценка действий партнера;</a:t>
            </a:r>
          </a:p>
          <a:p>
            <a:pPr lvl="0"/>
            <a:r>
              <a:rPr lang="ru-RU" sz="2800" dirty="0"/>
              <a:t> </a:t>
            </a:r>
            <a:r>
              <a:rPr lang="ru-RU" sz="2800" dirty="0" smtClean="0"/>
              <a:t>-умение </a:t>
            </a:r>
            <a:r>
              <a:rPr lang="ru-RU" sz="2800" dirty="0"/>
              <a:t>с достаточной  полнотой и точностью выражать свои мысли в соответствии с задачами и  условиями коммуникации; владение монологической и диалогической формами речи в соответствии с грамматическими и синтаксическими нормами родного языка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423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Организация </a:t>
            </a:r>
            <a:r>
              <a:rPr lang="ru-RU" sz="4000" dirty="0"/>
              <a:t>групповой работы учащихся является особой педагогической задачей учителя. Взаимодействие учитель- группа совместно действующих детей является исходной формой учебного сотрудничества в классе</a:t>
            </a:r>
          </a:p>
        </p:txBody>
      </p:sp>
    </p:spTree>
    <p:extLst>
      <p:ext uri="{BB962C8B-B14F-4D97-AF65-F5344CB8AC3E}">
        <p14:creationId xmlns:p14="http://schemas.microsoft.com/office/powerpoint/2010/main" val="38902296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</TotalTime>
  <Words>383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Lenovo</cp:lastModifiedBy>
  <cp:revision>7</cp:revision>
  <dcterms:created xsi:type="dcterms:W3CDTF">2015-04-07T09:14:08Z</dcterms:created>
  <dcterms:modified xsi:type="dcterms:W3CDTF">2015-04-07T07:27:36Z</dcterms:modified>
</cp:coreProperties>
</file>