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7" r:id="rId9"/>
    <p:sldId id="264" r:id="rId10"/>
    <p:sldId id="273" r:id="rId11"/>
    <p:sldId id="265" r:id="rId12"/>
    <p:sldId id="268" r:id="rId13"/>
    <p:sldId id="266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CEF"/>
    <a:srgbClr val="FEC0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D3998-A787-42DE-B72A-C7B4B8003703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98E1C-D97F-40AF-B53D-B2BFB8A62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C2E0-325A-4129-92A6-7941974E064A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E56DB-0072-4475-B3BF-78D0DB7D4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7413B-0C61-48D3-AB03-7C69A799928E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FFFB-4B85-43FF-8911-91E9DA766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1D56-9A4B-42E9-A4A3-617C1F5EF1F7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0AB1-FCDF-4A61-BB05-588B6624D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BC8A-A4D8-4963-909F-15CD337E0372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B658-D0C5-403E-A87F-6A43F053E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7CA7-9941-4E8C-86A4-D6778C9C8EE7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1F57-36C1-424E-8937-0AF07BF9E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8869-718E-44CF-8626-678E5A6FB4DB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D6E1-D4DF-4167-AFEA-95DAF1194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7A19-AE5C-47DD-A0F2-E426A2EA766B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5A73-4740-41A6-BAE3-FAEF33E52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FDD71-3264-4EDA-99C6-15F8986C466A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6EDF-E19F-4231-A372-DCF2E0F9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9B3B-AFDE-46A0-9BE1-F436BF79B57F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6FE3-02CD-4886-94C4-CA4AAE8C5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74564-90A7-49EE-9144-930FF714575A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BC99-F124-4DA3-890B-1B1C597B1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CBC2D7-73D1-41F6-9DEB-41303141EAA4}" type="datetimeFigureOut">
              <a:rPr lang="ru-RU"/>
              <a:pPr>
                <a:defRPr/>
              </a:pPr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D6A163-3E4C-4F25-8073-1116A398F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1563" y="1000125"/>
            <a:ext cx="7000875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Применение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активных  методов обучения  на различных  этапах   урока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в  начальной школе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5219700" y="4581525"/>
            <a:ext cx="33575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4F5E3C"/>
                </a:solidFill>
                <a:latin typeface="Monotype Corsiva" pitchFamily="66" charset="0"/>
              </a:rPr>
              <a:t>Разработала</a:t>
            </a:r>
          </a:p>
          <a:p>
            <a:r>
              <a:rPr lang="ru-RU" sz="2400">
                <a:solidFill>
                  <a:srgbClr val="4F5E3C"/>
                </a:solidFill>
                <a:latin typeface="Monotype Corsiva" pitchFamily="66" charset="0"/>
              </a:rPr>
              <a:t>учитель начальных классов</a:t>
            </a:r>
          </a:p>
          <a:p>
            <a:r>
              <a:rPr lang="ru-RU" sz="2400">
                <a:solidFill>
                  <a:srgbClr val="4F5E3C"/>
                </a:solidFill>
                <a:latin typeface="Monotype Corsiva" pitchFamily="66" charset="0"/>
              </a:rPr>
              <a:t>МБОУ  Орловской ООШ</a:t>
            </a:r>
          </a:p>
          <a:p>
            <a:r>
              <a:rPr lang="ru-RU" sz="2400">
                <a:solidFill>
                  <a:srgbClr val="4F5E3C"/>
                </a:solidFill>
                <a:latin typeface="Monotype Corsiva" pitchFamily="66" charset="0"/>
              </a:rPr>
              <a:t>Губайдулина Р.Г.</a:t>
            </a:r>
            <a:endParaRPr lang="ru-RU" sz="2400">
              <a:solidFill>
                <a:srgbClr val="4F5E3C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3" name="TextBox 17"/>
          <p:cNvSpPr txBox="1">
            <a:spLocks noChangeArrowheads="1"/>
          </p:cNvSpPr>
          <p:nvPr/>
        </p:nvSpPr>
        <p:spPr bwMode="auto">
          <a:xfrm>
            <a:off x="1428750" y="714375"/>
            <a:ext cx="5643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Инсерт</a:t>
            </a:r>
          </a:p>
        </p:txBody>
      </p:sp>
      <p:sp>
        <p:nvSpPr>
          <p:cNvPr id="22534" name="TextBox 18"/>
          <p:cNvSpPr txBox="1">
            <a:spLocks noChangeArrowheads="1"/>
          </p:cNvSpPr>
          <p:nvPr/>
        </p:nvSpPr>
        <p:spPr bwMode="auto">
          <a:xfrm>
            <a:off x="2500313" y="1928813"/>
            <a:ext cx="54292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00000"/>
                </a:solidFill>
                <a:latin typeface="Monotype Corsiva" pitchFamily="66" charset="0"/>
              </a:rPr>
              <a:t>+    знаю</a:t>
            </a:r>
          </a:p>
          <a:p>
            <a:endParaRPr lang="ru-RU" sz="360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FontTx/>
              <a:buChar char="-"/>
            </a:pPr>
            <a:r>
              <a:rPr lang="ru-RU" sz="3600">
                <a:solidFill>
                  <a:srgbClr val="C00000"/>
                </a:solidFill>
                <a:latin typeface="Monotype Corsiva" pitchFamily="66" charset="0"/>
              </a:rPr>
              <a:t>     не знаю, непонятно</a:t>
            </a:r>
          </a:p>
          <a:p>
            <a:pPr>
              <a:buFontTx/>
              <a:buChar char="-"/>
            </a:pPr>
            <a:endParaRPr lang="ru-RU" sz="360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3600">
                <a:solidFill>
                  <a:srgbClr val="C00000"/>
                </a:solidFill>
                <a:latin typeface="Monotype Corsiva" pitchFamily="66" charset="0"/>
              </a:rPr>
              <a:t>?     хочу узнать подробнее</a:t>
            </a:r>
          </a:p>
          <a:p>
            <a:endParaRPr lang="ru-RU" sz="360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3600">
                <a:solidFill>
                  <a:srgbClr val="C00000"/>
                </a:solidFill>
                <a:latin typeface="Monotype Corsiva" pitchFamily="66" charset="0"/>
              </a:rPr>
              <a:t>!     узнал новое 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PubBanner"/>
          <p:cNvSpPr>
            <a:spLocks noEditPoints="1" noChangeArrowheads="1"/>
          </p:cNvSpPr>
          <p:nvPr/>
        </p:nvSpPr>
        <p:spPr bwMode="auto">
          <a:xfrm rot="10800000">
            <a:off x="642938" y="500063"/>
            <a:ext cx="7858125" cy="157162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обобщения и систематизации  знаний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950" y="3771900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Творческая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мастерская</a:t>
            </a: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925" y="3867150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50" y="1714500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75" y="1714500"/>
            <a:ext cx="792163" cy="2738438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42938" y="500063"/>
            <a:ext cx="7858125" cy="157162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обобщения и систематизации  знаний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00"/>
                            </p:stCondLst>
                            <p:childTnLst>
                              <p:par>
                                <p:cTn id="3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00100" y="1928802"/>
            <a:ext cx="285752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зрелая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357694"/>
            <a:ext cx="8715436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Зреет в поле пшеница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хлеб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созревает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колосится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Активные методы  на этапе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643306" y="4143380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Итоговый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круг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857224" y="2143116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Ромашка</a:t>
            </a: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857884" y="1571612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26629" name="TextBox 11"/>
          <p:cNvSpPr txBox="1">
            <a:spLocks noChangeArrowheads="1"/>
          </p:cNvSpPr>
          <p:nvPr/>
        </p:nvSpPr>
        <p:spPr bwMode="auto">
          <a:xfrm>
            <a:off x="500063" y="500063"/>
            <a:ext cx="8072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chemeClr val="bg1"/>
                </a:solidFill>
                <a:latin typeface="Monotype Corsiva" pitchFamily="66" charset="0"/>
              </a:rPr>
              <a:t>      </a:t>
            </a: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38" y="500063"/>
            <a:ext cx="7858125" cy="157162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рефлексии</a:t>
            </a: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504950" y="3771900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Незаконченное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предложение</a:t>
            </a: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368925" y="3867150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Телеграмма</a:t>
            </a: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857250" y="1714500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72375" y="1714500"/>
            <a:ext cx="792163" cy="2738438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500063" y="500063"/>
            <a:ext cx="807243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есть свои плюсы и минусы.</a:t>
            </a:r>
          </a:p>
          <a:p>
            <a:pPr algn="just"/>
            <a:r>
              <a:rPr lang="ru-RU" sz="2400">
                <a:solidFill>
                  <a:schemeClr val="bg1"/>
                </a:solidFill>
                <a:latin typeface="Monotype Corsiva" pitchFamily="66" charset="0"/>
              </a:rPr>
              <a:t>+   АМО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>
                <a:solidFill>
                  <a:schemeClr val="bg1"/>
                </a:solidFill>
                <a:latin typeface="Monotype Corsiva" pitchFamily="66" charset="0"/>
              </a:rPr>
              <a:t>-    Уроки с использованием АМО интересны не только для учащихся, но и для учителей.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75" y="1500188"/>
            <a:ext cx="7429500" cy="409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75" y="1071563"/>
            <a:ext cx="77152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Активные методы обучения (АМО)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– это методы, которые побуждают учащихся к активной мыслительной и практической деятельности в процессе овладения учебным материалом.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63" y="285750"/>
            <a:ext cx="8135937" cy="1439863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АМО  начала  образовательного мероприятия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500188" y="2500313"/>
            <a:ext cx="2879725" cy="1655762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Галерея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портретов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75" y="1357313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21570238" flipV="1">
            <a:off x="1506538" y="4799013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Поздоровайся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локтями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-1002177">
            <a:off x="560388" y="4064000"/>
            <a:ext cx="733425" cy="2014538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4572000" y="2500313"/>
            <a:ext cx="3024188" cy="1655762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Подари 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подарок другу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13" y="1357313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70869" flipV="1">
            <a:off x="4802188" y="4814888"/>
            <a:ext cx="2808287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Улыбнемся 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друг другу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2888" y="4048125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Активные методы выяснения целей,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ожиданий и опасений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88" y="1571625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Дерево ожиданий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63" y="3357563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 algn="ctr">
              <a:defRPr/>
            </a:pPr>
            <a:endParaRPr lang="ru-RU" b="1">
              <a:solidFill>
                <a:schemeClr val="tx2"/>
              </a:solidFill>
              <a:latin typeface="Times New Roman" pitchFamily="18" charset="0"/>
            </a:endParaRPr>
          </a:p>
          <a:p>
            <a:pPr lvl="1" algn="ctr">
              <a:defRPr/>
            </a:pPr>
            <a:r>
              <a:rPr lang="ru-RU" sz="2400" b="1">
                <a:solidFill>
                  <a:srgbClr val="4F5E3C"/>
                </a:solidFill>
                <a:latin typeface="Monotype Corsiva" pitchFamily="66" charset="0"/>
              </a:rPr>
              <a:t>Поляна </a:t>
            </a:r>
          </a:p>
          <a:p>
            <a:pPr lvl="1" algn="ctr">
              <a:defRPr/>
            </a:pPr>
            <a:r>
              <a:rPr lang="ru-RU" sz="2400" b="1">
                <a:solidFill>
                  <a:srgbClr val="4F5E3C"/>
                </a:solidFill>
                <a:latin typeface="Monotype Corsiva" pitchFamily="66" charset="0"/>
              </a:rPr>
              <a:t>снежинок</a:t>
            </a:r>
          </a:p>
          <a:p>
            <a:pPr algn="ctr">
              <a:defRPr/>
            </a:pPr>
            <a:endParaRPr lang="ru-RU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928813" y="4929188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>
              <a:defRPr/>
            </a:pPr>
            <a:endParaRPr lang="ru-RU" sz="2000" b="1">
              <a:solidFill>
                <a:schemeClr val="tx2"/>
              </a:solidFill>
              <a:latin typeface="Times New Roman" pitchFamily="18" charset="0"/>
            </a:endParaRPr>
          </a:p>
          <a:p>
            <a:pPr lvl="1">
              <a:defRPr/>
            </a:pPr>
            <a:r>
              <a:rPr lang="ru-RU" sz="2400" b="1">
                <a:solidFill>
                  <a:srgbClr val="4F5E3C"/>
                </a:solidFill>
                <a:latin typeface="Monotype Corsiva" pitchFamily="66" charset="0"/>
              </a:rPr>
              <a:t>Фруктовый </a:t>
            </a:r>
          </a:p>
          <a:p>
            <a:pPr lvl="1">
              <a:defRPr/>
            </a:pPr>
            <a:r>
              <a:rPr lang="ru-RU" sz="2400" b="1">
                <a:solidFill>
                  <a:srgbClr val="4F5E3C"/>
                </a:solidFill>
                <a:latin typeface="Monotype Corsiva" pitchFamily="66" charset="0"/>
              </a:rPr>
              <a:t> сад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63" y="1643063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Ковер идей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75" y="3357563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Осенний сад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143500" y="5072063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>
              <a:defRPr/>
            </a:pPr>
            <a:endParaRPr lang="ru-RU" sz="2400" b="1">
              <a:solidFill>
                <a:srgbClr val="4F5E3C"/>
              </a:solidFill>
              <a:latin typeface="Monotype Corsiva" pitchFamily="66" charset="0"/>
            </a:endParaRPr>
          </a:p>
          <a:p>
            <a:pPr lvl="1">
              <a:defRPr/>
            </a:pPr>
            <a:r>
              <a:rPr lang="ru-RU" sz="2400" b="1">
                <a:solidFill>
                  <a:srgbClr val="4F5E3C"/>
                </a:solidFill>
                <a:latin typeface="Monotype Corsiva" pitchFamily="66" charset="0"/>
              </a:rPr>
              <a:t>Солнышко и </a:t>
            </a:r>
          </a:p>
          <a:p>
            <a:pPr lvl="1">
              <a:defRPr/>
            </a:pPr>
            <a:r>
              <a:rPr lang="ru-RU" sz="2400" b="1">
                <a:solidFill>
                  <a:srgbClr val="4F5E3C"/>
                </a:solidFill>
                <a:latin typeface="Monotype Corsiva" pitchFamily="66" charset="0"/>
              </a:rPr>
              <a:t>туча</a:t>
            </a:r>
          </a:p>
          <a:p>
            <a:pPr>
              <a:defRPr/>
            </a:pPr>
            <a:endParaRPr lang="ru-RU" sz="2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813" y="1214438"/>
            <a:ext cx="2592387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50" y="1214438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3786188" y="1214438"/>
            <a:ext cx="865187" cy="381635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5" y="1214438"/>
            <a:ext cx="642938" cy="38576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3" y="1214438"/>
            <a:ext cx="1800225" cy="2160587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0" y="1214438"/>
            <a:ext cx="2519363" cy="503237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500" y="404813"/>
            <a:ext cx="800100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АМО  на этапе  актуализации знаний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168650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Магазин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Парный  выход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38" y="4286250"/>
            <a:ext cx="3240087" cy="1728788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Светофор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428625" y="4786313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428625" y="2428875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Ульи</a:t>
            </a: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4786313" y="4714875"/>
            <a:ext cx="3887787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Мозговой штурм</a:t>
            </a: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714875" y="2428875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Инфо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– </a:t>
            </a:r>
            <a:r>
              <a:rPr lang="ru-RU" sz="2800" b="1" dirty="0" err="1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угадайка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500" y="404813"/>
            <a:ext cx="8001000" cy="11668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Методы активного обучения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 этапе объяснения нового материала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Имя существительное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/>
              <a:t>Кто?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/>
              <a:t>Что?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И.п.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51" y="4286250"/>
            <a:ext cx="571500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/>
              <a:t>предмет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4" y="2713832"/>
            <a:ext cx="428625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38" y="5535613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0" idx="1"/>
          </p:cNvCxnSpPr>
          <p:nvPr/>
        </p:nvCxnSpPr>
        <p:spPr>
          <a:xfrm>
            <a:off x="1643063" y="2857500"/>
            <a:ext cx="357187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50" y="3786188"/>
            <a:ext cx="57150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82" y="5571331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38" y="4286250"/>
            <a:ext cx="571500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500" y="3214688"/>
            <a:ext cx="571500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63" y="2286000"/>
            <a:ext cx="571500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Ед.ч.</a:t>
            </a:r>
          </a:p>
        </p:txBody>
      </p:sp>
      <p:sp>
        <p:nvSpPr>
          <p:cNvPr id="20520" name="Прямоугольник 108"/>
          <p:cNvSpPr>
            <a:spLocks noChangeArrowheads="1"/>
          </p:cNvSpPr>
          <p:nvPr/>
        </p:nvSpPr>
        <p:spPr bwMode="auto">
          <a:xfrm>
            <a:off x="2428875" y="1357313"/>
            <a:ext cx="171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521" name="TextBox 42"/>
          <p:cNvSpPr txBox="1">
            <a:spLocks noChangeArrowheads="1"/>
          </p:cNvSpPr>
          <p:nvPr/>
        </p:nvSpPr>
        <p:spPr bwMode="auto">
          <a:xfrm>
            <a:off x="5072063" y="5857875"/>
            <a:ext cx="15716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chemeClr val="bg1"/>
                </a:solidFill>
                <a:latin typeface="Times New Roman" pitchFamily="18" charset="0"/>
              </a:rPr>
              <a:t>неодушевленное</a:t>
            </a:r>
          </a:p>
        </p:txBody>
      </p:sp>
      <p:sp>
        <p:nvSpPr>
          <p:cNvPr id="20522" name="TextBox 46"/>
          <p:cNvSpPr txBox="1">
            <a:spLocks noChangeArrowheads="1"/>
          </p:cNvSpPr>
          <p:nvPr/>
        </p:nvSpPr>
        <p:spPr bwMode="auto">
          <a:xfrm>
            <a:off x="3143250" y="5929313"/>
            <a:ext cx="15001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chemeClr val="bg1"/>
                </a:solidFill>
                <a:latin typeface="Times New Roman" pitchFamily="18" charset="0"/>
              </a:rPr>
              <a:t>одушевленное</a:t>
            </a:r>
          </a:p>
        </p:txBody>
      </p:sp>
      <p:sp>
        <p:nvSpPr>
          <p:cNvPr id="20523" name="TextBox 49"/>
          <p:cNvSpPr txBox="1">
            <a:spLocks noChangeArrowheads="1"/>
          </p:cNvSpPr>
          <p:nvPr/>
        </p:nvSpPr>
        <p:spPr bwMode="auto">
          <a:xfrm>
            <a:off x="285750" y="3429000"/>
            <a:ext cx="14287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chemeClr val="bg1"/>
                </a:solidFill>
                <a:latin typeface="Times New Roman" pitchFamily="18" charset="0"/>
              </a:rPr>
              <a:t>М.р.</a:t>
            </a:r>
          </a:p>
        </p:txBody>
      </p:sp>
      <p:sp>
        <p:nvSpPr>
          <p:cNvPr id="20524" name="TextBox 50"/>
          <p:cNvSpPr txBox="1">
            <a:spLocks noChangeArrowheads="1"/>
          </p:cNvSpPr>
          <p:nvPr/>
        </p:nvSpPr>
        <p:spPr bwMode="auto">
          <a:xfrm>
            <a:off x="285750" y="2786063"/>
            <a:ext cx="12858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chemeClr val="bg1"/>
                </a:solidFill>
                <a:latin typeface="Times New Roman" pitchFamily="18" charset="0"/>
              </a:rPr>
              <a:t>Ж.р.</a:t>
            </a: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Мн.ч.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50" y="3071813"/>
            <a:ext cx="57150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/>
              <a:t>Падежи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Ср.р.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Р.п.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Д.п.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В.п.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Т.п.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i="1" dirty="0">
                <a:solidFill>
                  <a:schemeClr val="bg1"/>
                </a:solidFill>
              </a:rPr>
              <a:t>П.п.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188" cy="1096963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АМО  на  этапе  закрепления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500" y="2428875"/>
            <a:ext cx="2354263" cy="2087563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Автобусная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остановка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63" y="4286250"/>
            <a:ext cx="2354262" cy="2087563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Инсерт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25" y="2500313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Инфо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-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карусель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50" y="1357313"/>
            <a:ext cx="2428875" cy="1214437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3" y="1357313"/>
            <a:ext cx="2571750" cy="1285875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3" y="1428750"/>
            <a:ext cx="46037" cy="2786063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298</TotalTime>
  <Words>281</Words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Times New Roman</vt:lpstr>
      <vt:lpstr>Wingdings 2</vt:lpstr>
      <vt:lpstr>Wingdings</vt:lpstr>
      <vt:lpstr>Wingdings 3</vt:lpstr>
      <vt:lpstr>Calibri</vt:lpstr>
      <vt:lpstr>Monotype Corsiva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Вагиз</cp:lastModifiedBy>
  <cp:revision>32</cp:revision>
  <dcterms:created xsi:type="dcterms:W3CDTF">2014-10-04T20:38:48Z</dcterms:created>
  <dcterms:modified xsi:type="dcterms:W3CDTF">2015-08-23T19:36:18Z</dcterms:modified>
</cp:coreProperties>
</file>