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69A9-7049-4319-B141-DEAAE4D8C3C7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1D75-044E-41DD-A29F-FB34AF3C2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8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69A9-7049-4319-B141-DEAAE4D8C3C7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1D75-044E-41DD-A29F-FB34AF3C2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81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69A9-7049-4319-B141-DEAAE4D8C3C7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1D75-044E-41DD-A29F-FB34AF3C2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265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10583" y="-7938"/>
            <a:ext cx="12225868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66D87-59CB-494D-8CCF-381265B4893C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725353"/>
      </p:ext>
    </p:extLst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3ABCB-D80C-482F-BB03-0B59F15E649C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845282"/>
      </p:ext>
    </p:extLst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6138E-19D7-434C-907B-FCF95CA7D187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58626"/>
      </p:ext>
    </p:extLst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B9215-3C15-4182-B0F5-D87EB553D13A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060231"/>
      </p:ext>
    </p:extLst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185F1-6D51-4B2F-9872-DA168F5F9BC7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694037"/>
      </p:ext>
    </p:extLst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F40AF-1437-494F-9244-8217E470EB40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72945"/>
      </p:ext>
    </p:extLst>
  </p:cSld>
  <p:clrMapOvr>
    <a:masterClrMapping/>
  </p:clrMapOvr>
  <p:transition spd="slow"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05EB0-C08E-479F-8032-1ABB8110CC2A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320507"/>
      </p:ext>
    </p:extLst>
  </p:cSld>
  <p:clrMapOvr>
    <a:masterClrMapping/>
  </p:clrMapOvr>
  <p:transition spd="slow"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DCF-6C85-43B9-A3BA-85BA495E9F05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719751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69A9-7049-4319-B141-DEAAE4D8C3C7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1D75-044E-41DD-A29F-FB34AF3C2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182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FBF3F-6347-4B11-973C-57AB6C7AFBB5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70838"/>
      </p:ext>
    </p:extLst>
  </p:cSld>
  <p:clrMapOvr>
    <a:masterClrMapping/>
  </p:clrMapOvr>
  <p:transition spd="slow"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BDC96-D3C3-4C6E-A0F1-375942D10A0E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932607"/>
      </p:ext>
    </p:extLst>
  </p:cSld>
  <p:clrMapOvr>
    <a:masterClrMapping/>
  </p:clrMapOvr>
  <p:transition spd="slow"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3467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997951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31A44-9D84-45BA-A486-DF01B517137C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6841"/>
      </p:ext>
    </p:extLst>
  </p:cSld>
  <p:clrMapOvr>
    <a:masterClrMapping/>
  </p:clrMapOvr>
  <p:transition spd="slow">
    <p:circl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0F04-08AC-4C37-877A-23FFC4FDE2B9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61698"/>
      </p:ext>
    </p:extLst>
  </p:cSld>
  <p:clrMapOvr>
    <a:masterClrMapping/>
  </p:clrMapOvr>
  <p:transition spd="slow">
    <p:circl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3467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997951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D20C4-840F-470D-940F-15FC20B61E8D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96251"/>
      </p:ext>
    </p:extLst>
  </p:cSld>
  <p:clrMapOvr>
    <a:masterClrMapping/>
  </p:clrMapOvr>
  <p:transition spd="slow">
    <p:circl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C4419-919E-4402-BBC1-042E82813409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361863"/>
      </p:ext>
    </p:extLst>
  </p:cSld>
  <p:clrMapOvr>
    <a:masterClrMapping/>
  </p:clrMapOvr>
  <p:transition spd="slow">
    <p:circl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34250-1FAD-4CA1-865F-9A9526C57A10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574797"/>
      </p:ext>
    </p:extLst>
  </p:cSld>
  <p:clrMapOvr>
    <a:masterClrMapping/>
  </p:clrMapOvr>
  <p:transition spd="slow">
    <p:circl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A1B5-B2C6-4B41-A59B-1932AAD41BF9}" type="slidenum">
              <a:rPr lang="ru-RU" altLang="ru-RU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734377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69A9-7049-4319-B141-DEAAE4D8C3C7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1D75-044E-41DD-A29F-FB34AF3C2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78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69A9-7049-4319-B141-DEAAE4D8C3C7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1D75-044E-41DD-A29F-FB34AF3C2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2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69A9-7049-4319-B141-DEAAE4D8C3C7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1D75-044E-41DD-A29F-FB34AF3C2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20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69A9-7049-4319-B141-DEAAE4D8C3C7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1D75-044E-41DD-A29F-FB34AF3C2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69A9-7049-4319-B141-DEAAE4D8C3C7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1D75-044E-41DD-A29F-FB34AF3C2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82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69A9-7049-4319-B141-DEAAE4D8C3C7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1D75-044E-41DD-A29F-FB34AF3C2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2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69A9-7049-4319-B141-DEAAE4D8C3C7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1D75-044E-41DD-A29F-FB34AF3C2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22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B69A9-7049-4319-B141-DEAAE4D8C3C7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11D75-044E-41DD-A29F-FB34AF3C2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62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10583" y="-7938"/>
            <a:ext cx="12225868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12801" y="609600"/>
            <a:ext cx="8464551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12801" y="2160589"/>
            <a:ext cx="8464551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251" y="6042026"/>
            <a:ext cx="9122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" y="6042026"/>
            <a:ext cx="61637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3667" y="6042026"/>
            <a:ext cx="683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E411C-B57E-442C-951A-359C002ABDCF}" type="slidenum">
              <a:rPr lang="ru-RU" altLang="ru-RU">
                <a:solidFill>
                  <a:srgbClr val="90C226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90C226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37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circle/>
  </p:transition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04800"/>
            <a:ext cx="7772400" cy="76200"/>
          </a:xfrm>
        </p:spPr>
        <p:txBody>
          <a:bodyPr/>
          <a:lstStyle/>
          <a:p>
            <a:pPr eaLnBrk="1" hangingPunct="1"/>
            <a:endParaRPr lang="ru-RU" altLang="ru-RU" sz="48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1000"/>
            <a:ext cx="7315200" cy="5867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b="1" dirty="0"/>
              <a:t>Родительское собрание</a:t>
            </a:r>
            <a:r>
              <a:rPr lang="en-US" altLang="ru-RU" sz="4000" b="1" dirty="0"/>
              <a:t> </a:t>
            </a:r>
            <a:r>
              <a:rPr lang="ru-RU" altLang="ru-RU" sz="4000" b="1" dirty="0"/>
              <a:t>в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ru-RU" sz="4000" b="1" dirty="0"/>
              <a:t>1</a:t>
            </a:r>
            <a:r>
              <a:rPr lang="ru-RU" altLang="ru-RU" sz="4000" b="1" dirty="0"/>
              <a:t> классе на тему:</a:t>
            </a:r>
            <a:endParaRPr lang="en-US" altLang="ru-RU" sz="4000" b="1" dirty="0"/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altLang="ru-RU" sz="4000" b="1" dirty="0"/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altLang="ru-RU" sz="4000" b="1" dirty="0"/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b="1" dirty="0"/>
              <a:t> «Родителям о внимании первоклассников».</a:t>
            </a:r>
          </a:p>
        </p:txBody>
      </p:sp>
    </p:spTree>
    <p:extLst>
      <p:ext uri="{BB962C8B-B14F-4D97-AF65-F5344CB8AC3E}">
        <p14:creationId xmlns:p14="http://schemas.microsoft.com/office/powerpoint/2010/main" val="32614770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238" y="3962400"/>
            <a:ext cx="170656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8229600" cy="76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381001"/>
            <a:ext cx="8229600" cy="5745163"/>
          </a:xfrm>
        </p:spPr>
        <p:txBody>
          <a:bodyPr/>
          <a:lstStyle/>
          <a:p>
            <a:pPr eaLnBrk="1" hangingPunct="1"/>
            <a:r>
              <a:rPr lang="ru-RU" altLang="ru-RU" sz="3600"/>
              <a:t> Внимание как познавательный процесс входит обязательным компонентом в структуру любого психического процесса.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ru-RU" sz="3600"/>
          </a:p>
          <a:p>
            <a:pPr eaLnBrk="1" hangingPunct="1"/>
            <a:r>
              <a:rPr lang="ru-RU" altLang="ru-RU" sz="3600"/>
              <a:t>Внимание – сосредоточенность мыслей или зрения, слуха на чём – нибудь.</a:t>
            </a:r>
          </a:p>
        </p:txBody>
      </p:sp>
    </p:spTree>
    <p:extLst>
      <p:ext uri="{BB962C8B-B14F-4D97-AF65-F5344CB8AC3E}">
        <p14:creationId xmlns:p14="http://schemas.microsoft.com/office/powerpoint/2010/main" val="292291066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229600" cy="76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z="4000"/>
          </a:p>
        </p:txBody>
      </p:sp>
      <p:pic>
        <p:nvPicPr>
          <p:cNvPr id="7171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01" y="1385888"/>
            <a:ext cx="347662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28600"/>
            <a:ext cx="8229600" cy="6400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    </a:t>
            </a:r>
            <a:r>
              <a:rPr lang="ru-RU" altLang="ru-RU" sz="3200"/>
              <a:t>Одной из главных проблем начальной школы является </a:t>
            </a:r>
            <a:r>
              <a:rPr lang="ru-RU" altLang="ru-RU" sz="3200" i="1"/>
              <a:t>недостаточное развитие у школьников процессов произвольного внимания.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3200" i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200"/>
              <a:t>   В семье  этому  тоже уделяется недостаточно внимания. А ведь </a:t>
            </a:r>
            <a:r>
              <a:rPr lang="ru-RU" altLang="ru-RU" sz="3200" i="1"/>
              <a:t>произвольное внимание – это привычка, воспитание которой начинается в семье</a:t>
            </a:r>
            <a:r>
              <a:rPr lang="ru-RU" altLang="ru-RU" i="1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0934949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905000" y="228600"/>
            <a:ext cx="8229600" cy="76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z="4000"/>
          </a:p>
        </p:txBody>
      </p:sp>
      <p:pic>
        <p:nvPicPr>
          <p:cNvPr id="8195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8" y="2484439"/>
            <a:ext cx="28194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304801"/>
            <a:ext cx="8229600" cy="58213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 </a:t>
            </a:r>
            <a:r>
              <a:rPr lang="ru-RU" altLang="ru-RU" sz="3600"/>
              <a:t>Ребёнок не умеет длительное время заниматься одним и тем же делом, не может сосредоточиться на выполнении задания, не имеет интересов и увлечений – всё это может привести к </a:t>
            </a:r>
            <a:r>
              <a:rPr lang="ru-RU" altLang="ru-RU" sz="3600" i="1"/>
              <a:t>несформированности произвольного внимания и впоследствии к проблемам в учебной деятельности</a:t>
            </a:r>
            <a:r>
              <a:rPr lang="ru-RU" altLang="ru-RU" sz="3600"/>
              <a:t>.</a:t>
            </a:r>
          </a:p>
          <a:p>
            <a:pPr eaLnBrk="1" hangingPunct="1"/>
            <a:endParaRPr lang="ru-RU" altLang="ru-RU" sz="3600"/>
          </a:p>
        </p:txBody>
      </p:sp>
    </p:spTree>
    <p:extLst>
      <p:ext uri="{BB962C8B-B14F-4D97-AF65-F5344CB8AC3E}">
        <p14:creationId xmlns:p14="http://schemas.microsoft.com/office/powerpoint/2010/main" val="106078490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714375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C2AE1C"/>
                </a:solidFill>
              </a:rPr>
              <a:t>Ошибки, связанные с невнимательностью</a:t>
            </a:r>
          </a:p>
        </p:txBody>
      </p:sp>
      <p:pic>
        <p:nvPicPr>
          <p:cNvPr id="9219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067175"/>
            <a:ext cx="2133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219201"/>
            <a:ext cx="8229600" cy="50593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altLang="ru-RU" sz="330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r>
              <a:rPr lang="ru-RU" altLang="ru-RU" sz="2700">
                <a:solidFill>
                  <a:schemeClr val="tx1">
                    <a:lumMod val="75000"/>
                    <a:lumOff val="25000"/>
                  </a:schemeClr>
                </a:solidFill>
              </a:rPr>
              <a:t>- Если у детей недостаточно развито произвольное внимание, то они будут заменять в письменных работах согласные и гласные буквы, близкие по акустическим признакам 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altLang="ru-RU" sz="2700">
                <a:solidFill>
                  <a:schemeClr val="tx1">
                    <a:lumMod val="75000"/>
                    <a:lumOff val="25000"/>
                  </a:schemeClr>
                </a:solidFill>
              </a:rPr>
              <a:t>(жуки – зуки).  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ru-RU" altLang="ru-RU" sz="27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altLang="ru-RU" sz="2700">
                <a:solidFill>
                  <a:schemeClr val="tx1">
                    <a:lumMod val="75000"/>
                    <a:lumOff val="25000"/>
                  </a:schemeClr>
                </a:solidFill>
              </a:rPr>
              <a:t>    - Если у детей недостаточно развита неустойчивость внимания, то они будут пропускать буквы и цифры в словах, предложениях и примерах 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altLang="ru-RU" sz="2700">
                <a:solidFill>
                  <a:schemeClr val="tx1">
                    <a:lumMod val="75000"/>
                    <a:lumOff val="25000"/>
                  </a:schemeClr>
                </a:solidFill>
              </a:rPr>
              <a:t>(трва – трава, зма – зима).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altLang="ru-RU" sz="27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09466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981200" y="277813"/>
            <a:ext cx="8229600" cy="76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z="4000"/>
          </a:p>
        </p:txBody>
      </p:sp>
      <p:pic>
        <p:nvPicPr>
          <p:cNvPr id="10243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01" y="4452939"/>
            <a:ext cx="2678113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381000"/>
            <a:ext cx="8229600" cy="6172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    - </a:t>
            </a:r>
            <a:r>
              <a:rPr lang="ru-RU" altLang="ru-RU" sz="2400"/>
              <a:t>Если ребёнок добавляет в слова гласные буквы, это связанно с неустойчивостью произвольного внимания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400"/>
              <a:t> (маалина – малина, паравда – правда</a:t>
            </a:r>
            <a:r>
              <a:rPr lang="en-US" altLang="ru-RU" sz="2400"/>
              <a:t>)</a:t>
            </a:r>
            <a:r>
              <a:rPr lang="ru-RU" altLang="ru-RU" sz="240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400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/>
              <a:t>      - Если ребёнок переставляет слоги в словах, при списывании допускает ошибки в виде пропусков букв, перестановке или замене букв, то это тоже связанно с неустойчивостью внимания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400"/>
              <a:t>(коша - каша, маная-манная, литсики – листики,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400"/>
              <a:t> свол – ствол).</a:t>
            </a:r>
          </a:p>
          <a:p>
            <a:pPr eaLnBrk="1" hangingPunct="1"/>
            <a:endParaRPr lang="ru-RU" altLang="ru-RU" sz="2400"/>
          </a:p>
        </p:txBody>
      </p:sp>
    </p:spTree>
    <p:extLst>
      <p:ext uri="{BB962C8B-B14F-4D97-AF65-F5344CB8AC3E}">
        <p14:creationId xmlns:p14="http://schemas.microsoft.com/office/powerpoint/2010/main" val="28099869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04800"/>
            <a:ext cx="8991600" cy="655320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родителей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папы и мамы! Помните, что внимание — один из самых важных психических процессов. Внимание является важной составной частью результативности учебной деятельности вашего ребенка. Для того чтобы ваш ребенок был внимательным, старайтесь помочь ему тренировать его внимание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Развивая внимание своего ребенка, учитывайте круг его увлечений.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Отталкиваясь от его увлечений, привлекайте его внимание к другим процессам и явлениям, связанным с его увлечениями.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тренируйте внимание своего ребенка. Используйте для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прогулки на свежем воздухе, походы, любую возможность.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Развивая внимание ребенка, не фиксируйте его неудачи. Больше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обращайте на достигнутые им успехи.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Стимулируйте интерес к развитию внимания собственным примером и примерами из жизни других людей.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семейном кругу демонстрируйте достижения ребенка по развитию собственного внимания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Наберитесь терпения и не ждите немедленных, успешных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324055828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413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Trebuchet MS</vt:lpstr>
      <vt:lpstr>Wingdings</vt:lpstr>
      <vt:lpstr>Wingdings 3</vt:lpstr>
      <vt:lpstr>Тема Office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Ошибки, связанные с невнимательностью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2015-08-17T07:13:37Z</dcterms:created>
  <dcterms:modified xsi:type="dcterms:W3CDTF">2015-08-17T07:16:10Z</dcterms:modified>
</cp:coreProperties>
</file>