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3" r:id="rId4"/>
    <p:sldId id="262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CA05-D618-49B0-9238-18F4270383F8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6C2B-BF18-4355-B973-361672D74E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CA05-D618-49B0-9238-18F4270383F8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6C2B-BF18-4355-B973-361672D74E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CA05-D618-49B0-9238-18F4270383F8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6C2B-BF18-4355-B973-361672D74E3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CA05-D618-49B0-9238-18F4270383F8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6C2B-BF18-4355-B973-361672D74E3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CA05-D618-49B0-9238-18F4270383F8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6C2B-BF18-4355-B973-361672D74E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CA05-D618-49B0-9238-18F4270383F8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6C2B-BF18-4355-B973-361672D74E3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CA05-D618-49B0-9238-18F4270383F8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6C2B-BF18-4355-B973-361672D74E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CA05-D618-49B0-9238-18F4270383F8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6C2B-BF18-4355-B973-361672D74E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CA05-D618-49B0-9238-18F4270383F8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6C2B-BF18-4355-B973-361672D74E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CA05-D618-49B0-9238-18F4270383F8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6C2B-BF18-4355-B973-361672D74E3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CA05-D618-49B0-9238-18F4270383F8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6C2B-BF18-4355-B973-361672D74E3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DA7CA05-D618-49B0-9238-18F4270383F8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1D66C2B-BF18-4355-B973-361672D74E3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.jpeg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21.jpeg"/><Relationship Id="rId5" Type="http://schemas.openxmlformats.org/officeDocument/2006/relationships/image" Target="../media/image20.emf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2.jpg"/><Relationship Id="rId3" Type="http://schemas.openxmlformats.org/officeDocument/2006/relationships/image" Target="../media/image22.jp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5.jpeg"/><Relationship Id="rId11" Type="http://schemas.openxmlformats.org/officeDocument/2006/relationships/image" Target="../media/image30.jpg"/><Relationship Id="rId5" Type="http://schemas.openxmlformats.org/officeDocument/2006/relationships/image" Target="../media/image24.jpeg"/><Relationship Id="rId10" Type="http://schemas.openxmlformats.org/officeDocument/2006/relationships/image" Target="../media/image29.jpg"/><Relationship Id="rId4" Type="http://schemas.openxmlformats.org/officeDocument/2006/relationships/image" Target="../media/image23.jpeg"/><Relationship Id="rId9" Type="http://schemas.openxmlformats.org/officeDocument/2006/relationships/image" Target="../media/image2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33.jpeg"/><Relationship Id="rId7" Type="http://schemas.openxmlformats.org/officeDocument/2006/relationships/image" Target="../media/image37.jpg"/><Relationship Id="rId12" Type="http://schemas.openxmlformats.org/officeDocument/2006/relationships/image" Target="../media/image42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36.JPG"/><Relationship Id="rId11" Type="http://schemas.openxmlformats.org/officeDocument/2006/relationships/image" Target="../media/image41.jpg"/><Relationship Id="rId5" Type="http://schemas.openxmlformats.org/officeDocument/2006/relationships/image" Target="../media/image35.jpeg"/><Relationship Id="rId10" Type="http://schemas.openxmlformats.org/officeDocument/2006/relationships/image" Target="../media/image40.jp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643192" cy="6381328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ru-RU" sz="3600" b="1" i="1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3600" b="1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ru-RU" sz="3600" b="1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3600" b="1" i="1" dirty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ru-RU" sz="3600" b="1" i="1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3600" b="1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ru-RU" sz="3600" b="1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3600" b="1" i="1" dirty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ru-RU" sz="3600" b="1" i="1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3600" b="1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ru-RU" sz="3600" b="1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3600" b="1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ru-RU" sz="3600" b="1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3600" b="1" i="1" dirty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ru-RU" sz="3600" b="1" i="1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3600" b="1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ru-RU" sz="3600" b="1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3600" b="1" i="1" dirty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ru-RU" sz="3600" b="1" i="1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3600" b="1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Жизнь на планете Земля.</a:t>
            </a:r>
            <a:br>
              <a:rPr lang="ru-RU" sz="3600" b="1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3600" b="1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Человек и Природа.</a:t>
            </a:r>
            <a:br>
              <a:rPr lang="ru-RU" sz="3600" b="1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Осторожно: жестокость!(о бережном отношении к животным)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800" i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Подготовила</a:t>
            </a:r>
            <a:br>
              <a:rPr lang="ru-RU" sz="2800" i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2800" i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учитель начальных классов</a:t>
            </a:r>
            <a:br>
              <a:rPr lang="ru-RU" sz="2800" i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2800" b="1" i="1" dirty="0" err="1" smtClean="0">
                <a:solidFill>
                  <a:schemeClr val="tx2"/>
                </a:solidFill>
                <a:latin typeface="Monotype Corsiva" panose="03010101010201010101" pitchFamily="66" charset="0"/>
              </a:rPr>
              <a:t>Цветникова</a:t>
            </a:r>
            <a:r>
              <a:rPr lang="ru-RU" sz="2800" b="1" i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  Юлия  Анатольевна</a:t>
            </a:r>
            <a:r>
              <a:rPr lang="ru-RU" sz="3200" i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/>
            </a:r>
            <a:br>
              <a:rPr lang="ru-RU" sz="3200" i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6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sz="36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endParaRPr lang="ru-RU" sz="3600" b="1" i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6692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46"/>
    </mc:Choice>
    <mc:Fallback>
      <p:transition spd="slow" advTm="5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1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1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1"/>
            <a:ext cx="2339752" cy="936104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Игра</a:t>
            </a:r>
            <a:endParaRPr lang="ru-RU" i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332656"/>
            <a:ext cx="5256584" cy="5040560"/>
          </a:xfrm>
        </p:spPr>
        <p:txBody>
          <a:bodyPr>
            <a:normAutofit lnSpcReduction="10000"/>
          </a:bodyPr>
          <a:lstStyle/>
          <a:p>
            <a:r>
              <a:rPr lang="ru-RU" sz="2800" b="1" i="1" dirty="0" smtClean="0">
                <a:latin typeface="Monotype Corsiva" panose="03010101010201010101" pitchFamily="66" charset="0"/>
              </a:rPr>
              <a:t>Решение </a:t>
            </a:r>
          </a:p>
          <a:p>
            <a:r>
              <a:rPr lang="ru-RU" sz="2800" b="1" i="1" dirty="0" smtClean="0">
                <a:latin typeface="Monotype Corsiva" panose="03010101010201010101" pitchFamily="66" charset="0"/>
              </a:rPr>
              <a:t>ситуационных   задач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№1.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Однажды в округе города Бостона,(США),необычайно размножились гусеницы, которые несметными полчищами навалились на поля, луга, огороды, сады и уничтожали всё подряд-посевы, овощи, плоды на деревьях. Людям грозил голод. 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№2.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Ваня и </a:t>
            </a:r>
            <a:r>
              <a:rPr lang="ru-RU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Катя гуляли на лужайке. Кругом росло много красивых ярких цветов. Над ними порхали пёстрые бабочки и стрекозы. Катя рвала цветы для венка. а Ваня носился за бабочками. Вдруг из травы вылетела испуганная птица и тревожно щебетала.</a:t>
            </a:r>
          </a:p>
          <a:p>
            <a:endParaRPr lang="ru-RU" i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endParaRPr lang="ru-RU" b="1" i="1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endParaRPr lang="ru-RU" sz="2800" b="1" i="1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494">
            <a:off x="2164590" y="612747"/>
            <a:ext cx="1685188" cy="1262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4906">
            <a:off x="3140564" y="2637709"/>
            <a:ext cx="685212" cy="492777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5751984"/>
            <a:ext cx="1563465" cy="91440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538299"/>
            <a:ext cx="606651" cy="45770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0809">
            <a:off x="361033" y="5404299"/>
            <a:ext cx="748232" cy="61470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5913">
            <a:off x="1509225" y="4975940"/>
            <a:ext cx="700104" cy="46469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3079">
            <a:off x="1201571" y="6059271"/>
            <a:ext cx="631332" cy="51629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8646">
            <a:off x="8011350" y="5602561"/>
            <a:ext cx="587547" cy="48104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213">
            <a:off x="2100501" y="5667967"/>
            <a:ext cx="963871" cy="656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8732">
            <a:off x="1845829" y="3221354"/>
            <a:ext cx="1028977" cy="70397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6776">
            <a:off x="3039767" y="4262238"/>
            <a:ext cx="760210" cy="5693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802340" y="6123220"/>
            <a:ext cx="723894" cy="54316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181618"/>
            <a:ext cx="672566" cy="5036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0795">
            <a:off x="551872" y="4231336"/>
            <a:ext cx="898547" cy="54930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921187"/>
            <a:ext cx="959861" cy="88786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OffAxis2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9533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12"/>
    </mc:Choice>
    <mc:Fallback>
      <p:transition spd="slow" advTm="63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2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62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28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69 -0.11357 C -0.03767 -0.10548 -0.0467 -0.09761 -0.05069 -0.08767 C -0.05469 -0.07656 -0.05677 -0.06361 -0.05868 -0.05066 C -0.06076 -0.03747 -0.05868 -0.0266 -0.05677 -0.01457 C -0.05469 -0.00347 -0.05174 0.00833 -0.04462 0.01851 C -0.03872 0.02846 -0.02865 0.03632 -0.01771 0.04234 C -0.00764 0.04835 0.00434 0.05251 0.01632 0.05436 C 0.0283 0.05645 0.04028 0.05645 0.05139 0.05436 C 0.06337 0.05251 0.07431 0.04742 0.08333 0.03933 C 0.09236 0.03239 0.10035 0.02337 0.10434 0.0125 C 0.10937 0.00232 0.11128 -0.01156 0.11128 -0.02267 C 0.11233 -0.03354 0.11128 -0.04649 0.10625 -0.0576 C 0.10139 -0.06754 0.09236 -0.07564 0.08038 -0.07957 C 0.06823 -0.08258 0.05625 -0.07865 0.04826 -0.07147 C 0.04132 -0.06453 0.03628 -0.05366 0.03524 -0.04048 C 0.03524 -0.02752 0.03628 -0.01549 0.04132 -0.00555 C 0.04635 0.0044 0.04531 0.00648 0.06528 0.01943 C 0.08333 0.03331 0.10139 0.02938 0.11233 0.03054 C 0.12326 0.03054 0.13229 0.02637 0.14323 0.02244 C 0.15538 0.01735 0.16528 0.00833 0.1724 0.00047 C 0.17934 -0.00763 0.18229 -0.01758 0.18628 -0.03354 C 0.18924 -0.0495 0.18924 -0.0576 0.18924 -0.06962 C 0.18924 -0.08165 0.18924 -0.09368 0.18924 -0.10548 " pathEditMode="relative" rAng="0" ptsTypes="fffffffffffffffffffffff">
                                      <p:cBhvr>
                                        <p:cTn id="30" dur="4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848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32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Н. Заболоцкий</a:t>
            </a:r>
            <a:br>
              <a:rPr lang="ru-RU" sz="3600" dirty="0" smtClean="0">
                <a:latin typeface="Monotype Corsiva" panose="03010101010201010101" pitchFamily="66" charset="0"/>
              </a:rPr>
            </a:br>
            <a:r>
              <a:rPr lang="ru-RU" sz="3600" dirty="0" smtClean="0">
                <a:latin typeface="Monotype Corsiva" panose="03010101010201010101" pitchFamily="66" charset="0"/>
              </a:rPr>
              <a:t>Раненая  птица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8697">
            <a:off x="755246" y="573947"/>
            <a:ext cx="860320" cy="1224059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0038">
            <a:off x="9615433" y="3727363"/>
            <a:ext cx="254004" cy="169336"/>
          </a:xfrm>
          <a:prstGeom prst="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568863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954" y="1108243"/>
            <a:ext cx="2145092" cy="14300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0222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98"/>
    </mc:Choice>
    <mc:Fallback>
      <p:transition spd="slow" advTm="8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 0 C 0.025 0 0.034 -0.014 0.042 -0.016 C 0.048 -0.016 0.059 -0.003 0.064 -0.003 C 0.071 -0.003 0.078 -0.007 0.091 -0.007 L 0.1 -0.162 L 0.11 0.025 L 0.122 0 L 0.132 -0.007 L 0.156 -0.001 C 0.167 -0.004 0.176 -0.017 0.187 -0.022 C 0.191 -0.023 0.2 -0.024 0.206 -0.022 C 0.212 -0.02 0.217 -0.006 0.219 -0.005 C 0.222 -0.001 0.229 -0.005 0.233 -0.003 L 0.239 0 L 0.25 0 E" pathEditMode="relative" ptsTypes="">
                                      <p:cBhvr>
                                        <p:cTn id="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И</a:t>
            </a:r>
            <a:r>
              <a:rPr lang="ru-RU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зба-</a:t>
            </a:r>
            <a:r>
              <a:rPr lang="ru-RU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ч</a:t>
            </a:r>
            <a:r>
              <a:rPr lang="ru-RU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итальня</a:t>
            </a:r>
            <a:endParaRPr lang="ru-RU" b="1" i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3246">
            <a:off x="2803750" y="4439684"/>
            <a:ext cx="2350115" cy="1790005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391361"/>
            <a:ext cx="2546723" cy="1819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2629">
            <a:off x="6820143" y="956761"/>
            <a:ext cx="892304" cy="1170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5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4538">
            <a:off x="7710490" y="676533"/>
            <a:ext cx="847645" cy="133928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9851">
            <a:off x="6783944" y="2897245"/>
            <a:ext cx="964704" cy="140686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4030">
            <a:off x="7779834" y="2510185"/>
            <a:ext cx="1039768" cy="146094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06" y="4941168"/>
            <a:ext cx="944505" cy="1218411"/>
          </a:xfrm>
          <a:prstGeom prst="rect">
            <a:avLst/>
          </a:prstGeom>
          <a:ln>
            <a:solidFill>
              <a:schemeClr val="accent6">
                <a:lumMod val="9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2873">
            <a:off x="1037662" y="3834722"/>
            <a:ext cx="1332975" cy="1761641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9127">
            <a:off x="6402645" y="4596070"/>
            <a:ext cx="963729" cy="1227708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8" name="TextBox 17"/>
          <p:cNvSpPr txBox="1"/>
          <p:nvPr/>
        </p:nvSpPr>
        <p:spPr>
          <a:xfrm>
            <a:off x="-468560" y="7461447"/>
            <a:ext cx="3096344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Раненая птица в руки не давалась…</a:t>
            </a:r>
            <a:br>
              <a:rPr lang="ru-RU" dirty="0"/>
            </a:br>
            <a:r>
              <a:rPr lang="ru-RU" dirty="0"/>
              <a:t>Этот сон давнишний до сих пор мне снится:</a:t>
            </a:r>
            <a:br>
              <a:rPr lang="ru-RU" dirty="0"/>
            </a:br>
            <a:r>
              <a:rPr lang="ru-RU" dirty="0"/>
              <a:t>На траве кровавой вздрагивала птица.</a:t>
            </a:r>
            <a:br>
              <a:rPr lang="ru-RU" dirty="0"/>
            </a:br>
            <a:r>
              <a:rPr lang="ru-RU" dirty="0"/>
              <a:t>Птицы, рыбы , звери</a:t>
            </a:r>
            <a:br>
              <a:rPr lang="ru-RU" dirty="0"/>
            </a:br>
            <a:r>
              <a:rPr lang="ru-RU" dirty="0"/>
              <a:t>В душу к  людям смотрят.</a:t>
            </a:r>
            <a:br>
              <a:rPr lang="ru-RU" dirty="0"/>
            </a:br>
            <a:r>
              <a:rPr lang="ru-RU" dirty="0"/>
              <a:t>Вы их жалейте, люди,</a:t>
            </a:r>
            <a:br>
              <a:rPr lang="ru-RU" dirty="0"/>
            </a:br>
            <a:r>
              <a:rPr lang="ru-RU" dirty="0"/>
              <a:t>Не убивайте зря!</a:t>
            </a:r>
            <a:br>
              <a:rPr lang="ru-RU" dirty="0"/>
            </a:br>
            <a:r>
              <a:rPr lang="ru-RU" dirty="0"/>
              <a:t>Ведь небо без птиц — не небо!</a:t>
            </a:r>
            <a:br>
              <a:rPr lang="ru-RU" dirty="0"/>
            </a:br>
            <a:r>
              <a:rPr lang="ru-RU" dirty="0"/>
              <a:t>А море без рыб — не море!</a:t>
            </a:r>
            <a:br>
              <a:rPr lang="ru-RU" dirty="0"/>
            </a:br>
            <a:r>
              <a:rPr lang="ru-RU" dirty="0"/>
              <a:t>А земля без зверей — не земля!</a:t>
            </a:r>
            <a:br>
              <a:rPr lang="ru-RU" dirty="0"/>
            </a:br>
            <a:r>
              <a:rPr lang="ru-RU" dirty="0"/>
              <a:t>Люди-исполины, люди-великаны,</a:t>
            </a:r>
            <a:br>
              <a:rPr lang="ru-RU" dirty="0"/>
            </a:br>
            <a:r>
              <a:rPr lang="ru-RU" dirty="0"/>
              <a:t>Есть у вас винтовки, сети и капканы!</a:t>
            </a:r>
            <a:br>
              <a:rPr lang="ru-RU" dirty="0"/>
            </a:br>
            <a:r>
              <a:rPr lang="ru-RU" dirty="0"/>
              <a:t>Есть у вас бесстрашье, сила есть навечно,</a:t>
            </a:r>
            <a:br>
              <a:rPr lang="ru-RU" dirty="0"/>
            </a:br>
            <a:r>
              <a:rPr lang="ru-RU" dirty="0"/>
              <a:t>И должно быть сердце , сердце человечье.</a:t>
            </a:r>
            <a:br>
              <a:rPr lang="ru-RU" dirty="0"/>
            </a:br>
            <a:r>
              <a:rPr lang="ru-RU" dirty="0"/>
              <a:t>Люди-</a:t>
            </a:r>
            <a:r>
              <a:rPr lang="ru-RU" dirty="0" err="1"/>
              <a:t>человеки</a:t>
            </a:r>
            <a:r>
              <a:rPr lang="ru-RU" dirty="0"/>
              <a:t>, страны и народы,</a:t>
            </a:r>
            <a:br>
              <a:rPr lang="ru-RU" dirty="0"/>
            </a:br>
            <a:r>
              <a:rPr lang="ru-RU" dirty="0"/>
              <a:t>Мы теперь навечно должники природы.</a:t>
            </a:r>
            <a:br>
              <a:rPr lang="ru-RU" dirty="0"/>
            </a:br>
            <a:r>
              <a:rPr lang="ru-RU" dirty="0"/>
              <a:t>Надо с этим долгом как-то расплатиться,</a:t>
            </a:r>
            <a:br>
              <a:rPr lang="ru-RU" dirty="0"/>
            </a:br>
            <a:r>
              <a:rPr lang="ru-RU" dirty="0"/>
              <a:t>Пусть расправит крылья раненая птица!</a:t>
            </a:r>
          </a:p>
          <a:p>
            <a:r>
              <a:rPr lang="ru-RU" dirty="0"/>
              <a:t> 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584">
            <a:off x="497108" y="853995"/>
            <a:ext cx="794861" cy="1036131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1" y="1832794"/>
            <a:ext cx="866705" cy="1091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2397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85"/>
    </mc:Choice>
    <mc:Fallback>
      <p:transition spd="slow" advTm="55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09 0.14342 C 0.12708 0.15152 0.13611 0.15938 0.1401 0.16933 C 0.14409 0.18043 0.14618 0.19339 0.14809 0.20634 C 0.15017 0.21953 0.14809 0.2304 0.14618 0.24243 C 0.14409 0.25353 0.14114 0.26533 0.13402 0.27551 C 0.12812 0.28545 0.11805 0.29332 0.10711 0.29933 C 0.09705 0.30535 0.08507 0.30951 0.07309 0.31136 C 0.06111 0.31344 0.04913 0.31344 0.03802 0.31136 C 0.02604 0.30951 0.0151 0.30442 0.00607 0.29633 C -0.00295 0.28939 -0.01094 0.28036 -0.01493 0.26949 C -0.01997 0.25931 -0.02188 0.24544 -0.02188 0.23433 C -0.02292 0.22346 -0.02188 0.21051 -0.01684 0.1994 C -0.01198 0.18946 -0.00295 0.18136 0.00902 0.17743 C 0.02118 0.17442 0.03316 0.17835 0.04114 0.18552 C 0.04809 0.19246 0.05312 0.20333 0.05416 0.21652 C 0.05416 0.22947 0.05312 0.2415 0.04809 0.25145 C 0.04305 0.2614 0.04409 0.26348 0.02413 0.27643 C 0.00607 0.29031 -0.01198 0.28638 -0.02292 0.28754 C -0.03386 0.28754 -0.04289 0.28337 -0.05382 0.27944 C -0.06598 0.27435 -0.07587 0.26533 -0.08299 0.25746 C -0.08993 0.24937 -0.09289 0.23942 -0.09688 0.22346 C -0.09983 0.2075 -0.09983 0.1994 -0.09983 0.18737 C -0.09983 0.17535 -0.09983 0.16332 -0.09983 0.15152 " pathEditMode="relative" rAng="0" ptsTypes="ffffffffffffffffff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84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Monotype Corsiva" panose="03010101010201010101" pitchFamily="66" charset="0"/>
              </a:rPr>
              <a:t>КоНкУрС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6529">
            <a:off x="696735" y="1052736"/>
            <a:ext cx="1197506" cy="1219580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46">
            <a:off x="1512949" y="4386761"/>
            <a:ext cx="1210547" cy="140516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6564">
            <a:off x="6921745" y="734496"/>
            <a:ext cx="1136265" cy="1333504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28" y="1915171"/>
            <a:ext cx="1176589" cy="145778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1950">
            <a:off x="3162123" y="5021162"/>
            <a:ext cx="1456448" cy="109233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634" y="3234678"/>
            <a:ext cx="1213234" cy="909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255" y="5362742"/>
            <a:ext cx="1345879" cy="100884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83" y="4762222"/>
            <a:ext cx="1729740" cy="12954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6911">
            <a:off x="338102" y="2784286"/>
            <a:ext cx="1154430" cy="793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247">
            <a:off x="251726" y="5499940"/>
            <a:ext cx="971550" cy="647700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5372">
            <a:off x="1960517" y="2403725"/>
            <a:ext cx="1714555" cy="1285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8851">
            <a:off x="6997775" y="3136640"/>
            <a:ext cx="1476841" cy="1106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9911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54"/>
    </mc:Choice>
    <mc:Fallback>
      <p:transition spd="slow" advTm="5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5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1"/>
            <a:ext cx="7653536" cy="417646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56992"/>
            <a:ext cx="4316597" cy="2900481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8814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96"/>
    </mc:Choice>
    <mc:Fallback>
      <p:transition spd="slow" advTm="69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4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5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316</TotalTime>
  <Words>109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          Жизнь на планете Земля. Человек и Природа. Осторожно: жестокость!(о бережном отношении к животным)    Подготовила учитель начальных классов Цветникова  Юлия  Анатольевна          </vt:lpstr>
      <vt:lpstr>Игра</vt:lpstr>
      <vt:lpstr>Н. Заболоцкий Раненая  птица</vt:lpstr>
      <vt:lpstr>Изба-читальня</vt:lpstr>
      <vt:lpstr>КоНкУрС</vt:lpstr>
      <vt:lpstr>Спасибо за внимание!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Юлия</cp:lastModifiedBy>
  <cp:revision>51</cp:revision>
  <dcterms:created xsi:type="dcterms:W3CDTF">2015-08-12T21:37:56Z</dcterms:created>
  <dcterms:modified xsi:type="dcterms:W3CDTF">2015-08-15T22:32:32Z</dcterms:modified>
</cp:coreProperties>
</file>