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9" r:id="rId3"/>
    <p:sldId id="290" r:id="rId4"/>
    <p:sldId id="291" r:id="rId5"/>
    <p:sldId id="273" r:id="rId6"/>
    <p:sldId id="266" r:id="rId7"/>
    <p:sldId id="267" r:id="rId8"/>
    <p:sldId id="268" r:id="rId9"/>
    <p:sldId id="270" r:id="rId10"/>
    <p:sldId id="278" r:id="rId11"/>
    <p:sldId id="279" r:id="rId12"/>
    <p:sldId id="280" r:id="rId13"/>
    <p:sldId id="258" r:id="rId14"/>
    <p:sldId id="288" r:id="rId15"/>
    <p:sldId id="286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A4B"/>
    <a:srgbClr val="F0D790"/>
    <a:srgbClr val="73CBCF"/>
    <a:srgbClr val="86CF3D"/>
    <a:srgbClr val="E42C58"/>
    <a:srgbClr val="E5863F"/>
    <a:srgbClr val="E3B2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40" autoAdjust="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8228C4-BCED-444D-9709-E8BB5100070E}" type="datetimeFigureOut">
              <a:rPr lang="zh-CN" altLang="en-US"/>
              <a:pPr>
                <a:defRPr/>
              </a:pPr>
              <a:t>2015/9/2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667A42-FCAA-44BD-8AA5-CCB3242204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18D999-ABAE-438C-AE70-30F6985476C6}" type="datetimeFigureOut">
              <a:rPr lang="zh-CN" altLang="en-US"/>
              <a:pPr>
                <a:defRPr/>
              </a:pPr>
              <a:t>2015/9/2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411A57-94DF-480D-A6D9-ECFD4EA5C8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7D8E6F-809D-4354-9A6F-9F36DE8F99A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DFDE9-A6B0-4F90-9516-AD66470915D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2015/9/2</a:t>
            </a:fld>
            <a:endParaRPr lang="zh-CN" alt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2015/9/2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2015/9/2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6" descr="bs_05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9"/>
          <p:cNvSpPr/>
          <p:nvPr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14" descr="{DF512866-3CB9-4A0D-A54D-82A1C76D83BE}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14" descr="{DF512866-3CB9-4A0D-A54D-82A1C76D83BE}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8"/>
          <p:cNvSpPr/>
          <p:nvPr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9"/>
          <p:cNvSpPr/>
          <p:nvPr/>
        </p:nvSpPr>
        <p:spPr>
          <a:xfrm>
            <a:off x="5357813" y="3857625"/>
            <a:ext cx="1428750" cy="10890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12" descr="sb_06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72375" y="4929188"/>
            <a:ext cx="114458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5" descr="未标题-1_13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7"/>
          <p:cNvSpPr/>
          <p:nvPr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8"/>
          <p:cNvSpPr/>
          <p:nvPr/>
        </p:nvSpPr>
        <p:spPr>
          <a:xfrm>
            <a:off x="4572000" y="3500438"/>
            <a:ext cx="1677988" cy="12795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9" descr="未标题-1_1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bs_05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sb_06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F0D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7" descr="返校2_0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00750" y="421481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63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3"/>
          <p:cNvGrpSpPr>
            <a:grpSpLocks/>
          </p:cNvGrpSpPr>
          <p:nvPr/>
        </p:nvGrpSpPr>
        <p:grpSpPr bwMode="auto">
          <a:xfrm>
            <a:off x="6572250" y="3159125"/>
            <a:ext cx="3000375" cy="1779588"/>
            <a:chOff x="6572264" y="3159625"/>
            <a:chExt cx="3000396" cy="1779455"/>
          </a:xfrm>
        </p:grpSpPr>
        <p:sp>
          <p:nvSpPr>
            <p:cNvPr id="7" name="矩形 9"/>
            <p:cNvSpPr/>
            <p:nvPr/>
          </p:nvSpPr>
          <p:spPr>
            <a:xfrm>
              <a:off x="6929455" y="3159625"/>
              <a:ext cx="2286016" cy="769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B</a:t>
              </a:r>
              <a:r>
                <a:rPr lang="en-US" altLang="zh-CN" sz="4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A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C</a:t>
              </a:r>
              <a:r>
                <a:rPr lang="en-US" altLang="zh-CN" sz="440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K</a:t>
              </a:r>
              <a:endParaRPr lang="zh-CN" altLang="en-US" sz="440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  <p:sp>
          <p:nvSpPr>
            <p:cNvPr id="8" name="矩形 10"/>
            <p:cNvSpPr/>
            <p:nvPr/>
          </p:nvSpPr>
          <p:spPr>
            <a:xfrm>
              <a:off x="7358083" y="3659651"/>
              <a:ext cx="1285884" cy="7698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T</a:t>
              </a:r>
              <a:r>
                <a:rPr lang="en-US" altLang="zh-CN" sz="440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endParaRPr lang="zh-CN" altLang="en-US" sz="44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  <p:sp>
          <p:nvSpPr>
            <p:cNvPr id="9" name="矩形 11"/>
            <p:cNvSpPr/>
            <p:nvPr/>
          </p:nvSpPr>
          <p:spPr>
            <a:xfrm>
              <a:off x="6572264" y="4169200"/>
              <a:ext cx="3000396" cy="769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S</a:t>
              </a:r>
              <a:r>
                <a:rPr lang="en-US" altLang="zh-CN" sz="4400">
                  <a:solidFill>
                    <a:srgbClr val="E42C5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C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H</a:t>
              </a:r>
              <a:r>
                <a:rPr lang="en-US" altLang="zh-CN" sz="4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r>
                <a:rPr lang="en-US" altLang="zh-CN" sz="44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L</a:t>
              </a:r>
              <a:endParaRPr lang="zh-CN" altLang="en-US" sz="440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6" descr="sb_0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29500" y="4357688"/>
            <a:ext cx="15684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9" descr="bs_05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" y="1214438"/>
            <a:ext cx="1169988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0" descr="bs_08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94613" y="4878388"/>
            <a:ext cx="9493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7" descr="sb_06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15188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返校2_03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28875" y="107156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返校1_03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357563" y="571500"/>
            <a:ext cx="2011362" cy="1322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FAC46-7FEB-4827-8CCC-65E79A518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1357312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BAE0-747C-4548-99EF-0EB67A623058}" type="datetimeFigureOut">
              <a:rPr lang="zh-CN" altLang="en-US"/>
              <a:pPr>
                <a:defRPr/>
              </a:pPr>
              <a:t>2015/9/2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E5417-C6E1-487A-BE40-01C90B67DD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2015/9/2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2015/9/2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2015/9/2</a:t>
            </a:fld>
            <a:endParaRPr lang="zh-CN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2015/9/2</a:t>
            </a:fld>
            <a:endParaRPr lang="zh-CN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2015/9/2</a:t>
            </a:fld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2015/9/2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2015/9/2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2015/9/2</a:t>
            </a:fld>
            <a:endParaRPr lang="zh-CN" alt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7" r:id="rId14"/>
    <p:sldLayoutId id="2147483698" r:id="rId15"/>
    <p:sldLayoutId id="2147483669" r:id="rId16"/>
    <p:sldLayoutId id="2147483670" r:id="rId17"/>
    <p:sldLayoutId id="2147483672" r:id="rId18"/>
    <p:sldLayoutId id="2147483675" r:id="rId19"/>
    <p:sldLayoutId id="2147483676" r:id="rId20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extBox 8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1638" y="950913"/>
            <a:ext cx="8474075" cy="914400"/>
          </a:xfrm>
          <a:prstGeom prst="rect">
            <a:avLst/>
          </a:prstGeom>
          <a:noFill/>
        </p:spPr>
      </p:pic>
      <p:pic>
        <p:nvPicPr>
          <p:cNvPr id="10" name="TextBox 9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556792"/>
            <a:ext cx="6948487" cy="3889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smtClean="0">
              <a:ea typeface="宋体"/>
            </a:endParaRPr>
          </a:p>
        </p:txBody>
      </p:sp>
      <p:sp>
        <p:nvSpPr>
          <p:cNvPr id="40962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smtClean="0">
              <a:ea typeface="宋体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42844" y="0"/>
            <a:ext cx="8658228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3600" b="1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. </a:t>
            </a: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Усложняйте задания только тогда, когда успешно выполнены предыдущие.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6. Если необходимо внести коррективы по ходу работы, делайте это немедленно.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7. Для того, чтобы ваша работа с ребенком была более эффективной. Она должна быть систематической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smtClean="0">
              <a:ea typeface="宋体"/>
            </a:endParaRPr>
          </a:p>
        </p:txBody>
      </p:sp>
      <p:sp>
        <p:nvSpPr>
          <p:cNvPr id="41986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smtClean="0">
              <a:ea typeface="宋体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57148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Очень важна </a:t>
            </a: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Ваша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 поддержка!</a:t>
            </a:r>
          </a:p>
        </p:txBody>
      </p:sp>
      <p:pic>
        <p:nvPicPr>
          <p:cNvPr id="5" name="Содержимое 2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50" y="993775"/>
            <a:ext cx="8575675" cy="45418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smtClean="0">
              <a:ea typeface="宋体"/>
            </a:endParaRPr>
          </a:p>
        </p:txBody>
      </p:sp>
      <p:sp>
        <p:nvSpPr>
          <p:cNvPr id="43010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smtClean="0">
              <a:ea typeface="宋体"/>
            </a:endParaRPr>
          </a:p>
        </p:txBody>
      </p:sp>
      <p:pic>
        <p:nvPicPr>
          <p:cNvPr id="4" name="Заголовок 1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850" y="133350"/>
            <a:ext cx="8242300" cy="1293813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1071546"/>
            <a:ext cx="885828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Может дать кратковременный эффект.</a:t>
            </a:r>
            <a:endParaRPr lang="ru-RU" sz="3600" b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У детей вызывает обиду, тревогу, усиливает боязнь неудачи.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Уступчивость и послушание зачастую достигается за счет ожесточения, накапливания отрицательных эмоций и нарушения взаимоотношений.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850" y="165100"/>
            <a:ext cx="8242300" cy="1382713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600200"/>
            <a:ext cx="8229600" cy="4530725"/>
          </a:xfrm>
        </p:spPr>
        <p:txBody>
          <a:bodyPr>
            <a:normAutofit fontScale="92500"/>
          </a:bodyPr>
          <a:lstStyle/>
          <a:p>
            <a:pPr algn="just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Твердо установленное время начала занятий.</a:t>
            </a:r>
          </a:p>
          <a:p>
            <a:pPr algn="just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Постоянное место для занятий.</a:t>
            </a:r>
          </a:p>
          <a:p>
            <a:pPr algn="just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Важно – начинать работу немедленно.</a:t>
            </a:r>
          </a:p>
          <a:p>
            <a:pPr algn="just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Наличие перерывов в работе.</a:t>
            </a:r>
          </a:p>
          <a:p>
            <a:pPr algn="just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Нельзя, чтобы не было других обязанностей.</a:t>
            </a:r>
          </a:p>
          <a:p>
            <a:pPr algn="just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Приучение к режиму должно сочетаться с вашей самодисциплиной, уважением к ребенку, доброжелательностью, разумной требовательностью.</a:t>
            </a:r>
          </a:p>
          <a:p>
            <a:pPr>
              <a:defRPr/>
            </a:pPr>
            <a:endParaRPr lang="ru-RU" sz="2800" dirty="0" smtClean="0">
              <a:cs typeface="+mn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658448"/>
          </a:xfrm>
        </p:spPr>
        <p:txBody>
          <a:bodyPr/>
          <a:lstStyle/>
          <a:p>
            <a:r>
              <a:rPr lang="ru-RU" b="1" dirty="0" smtClean="0"/>
              <a:t>      Решение родительского</a:t>
            </a:r>
            <a:br>
              <a:rPr lang="ru-RU" b="1" dirty="0" smtClean="0"/>
            </a:br>
            <a:r>
              <a:rPr lang="ru-RU" b="1" dirty="0" smtClean="0"/>
              <a:t>                  собрания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Учить ребенка самостоятельно выполнять домашнее задание и правильно оценивать результаты своей деятельности.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Использовать подготовленные памятки для наиболее рационального построения детьми работы по приготовлению уроков.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Оказывать помощь детям при возникновении серьезных затруднений в выполнении домашних заданий.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Не скупиться на похвалу. Хвалить всегда исполнителя, а критиковать только исполнение.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Ставить совместно с ребенком реально достижимые учебные цели.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smtClean="0">
              <a:ea typeface="宋体"/>
            </a:endParaRPr>
          </a:p>
        </p:txBody>
      </p:sp>
      <p:pic>
        <p:nvPicPr>
          <p:cNvPr id="51202" name="Picture 2" descr="D:\My private\blagodaryu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500" y="1928813"/>
            <a:ext cx="559752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58963" y="4548188"/>
            <a:ext cx="6218237" cy="61436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296144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План родительского </a:t>
            </a:r>
            <a:b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собрания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935480"/>
            <a:ext cx="8928992" cy="4389120"/>
          </a:xfrm>
        </p:spPr>
        <p:txBody>
          <a:bodyPr/>
          <a:lstStyle/>
          <a:p>
            <a:pPr lvl="0"/>
            <a:r>
              <a:rPr lang="ru-RU" sz="4400" b="1" dirty="0" smtClean="0">
                <a:solidFill>
                  <a:srgbClr val="3B4A4B"/>
                </a:solidFill>
                <a:cs typeface="Aharoni" pitchFamily="2" charset="-79"/>
              </a:rPr>
              <a:t>Как правильно организовать подготовку домашних заданий</a:t>
            </a:r>
          </a:p>
          <a:p>
            <a:pPr lvl="0"/>
            <a:r>
              <a:rPr lang="ru-RU" sz="4400" b="1" dirty="0" smtClean="0">
                <a:solidFill>
                  <a:srgbClr val="3B4A4B"/>
                </a:solidFill>
                <a:cs typeface="Aharoni" pitchFamily="2" charset="-79"/>
              </a:rPr>
              <a:t>Итоги учебно-воспитательной работы</a:t>
            </a:r>
          </a:p>
          <a:p>
            <a:pPr lvl="0"/>
            <a:r>
              <a:rPr lang="ru-RU" sz="4400" b="1" dirty="0" smtClean="0">
                <a:solidFill>
                  <a:srgbClr val="3B4A4B"/>
                </a:solidFill>
                <a:cs typeface="Aharoni" pitchFamily="2" charset="-79"/>
              </a:rPr>
              <a:t>Организационные вопросы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2"/>
          <p:cNvPicPr>
            <a:picLocks noGrp="1" noChangeArrowheads="1"/>
          </p:cNvPicPr>
          <p:nvPr>
            <p:ph type="body" sz="quarter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3528" y="620688"/>
            <a:ext cx="8693150" cy="28352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9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Заголовок 1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8242300" cy="1431925"/>
          </a:xfrm>
          <a:prstGeom prst="rect">
            <a:avLst/>
          </a:prstGeom>
        </p:spPr>
      </p:pic>
      <p:pic>
        <p:nvPicPr>
          <p:cNvPr id="4" name="Содержимое 2"/>
          <p:cNvPicPr>
            <a:picLocks noGrp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1420813"/>
            <a:ext cx="8521700" cy="4699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2"/>
          <p:cNvPicPr>
            <a:picLocks noGrp="1" noChangeArrowheads="1"/>
          </p:cNvPicPr>
          <p:nvPr>
            <p:ph type="body"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3850" y="1341438"/>
            <a:ext cx="8382000" cy="2743200"/>
          </a:xfrm>
        </p:spPr>
      </p:pic>
      <p:pic>
        <p:nvPicPr>
          <p:cNvPr id="6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639763"/>
            <a:ext cx="8766175" cy="1774825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smtClean="0">
              <a:ea typeface="宋体"/>
            </a:endParaRPr>
          </a:p>
        </p:txBody>
      </p:sp>
      <p:pic>
        <p:nvPicPr>
          <p:cNvPr id="3" name="Текст 2"/>
          <p:cNvPicPr>
            <a:picLocks noGrp="1" noChangeArrowheads="1"/>
          </p:cNvPicPr>
          <p:nvPr>
            <p:ph type="body"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4013" y="133350"/>
            <a:ext cx="8435975" cy="2659063"/>
          </a:xfrm>
        </p:spPr>
      </p:pic>
      <p:graphicFrame>
        <p:nvGraphicFramePr>
          <p:cNvPr id="4" name="Group 41"/>
          <p:cNvGraphicFramePr>
            <a:graphicFrameLocks/>
          </p:cNvGraphicFramePr>
          <p:nvPr/>
        </p:nvGraphicFramePr>
        <p:xfrm>
          <a:off x="642910" y="2143116"/>
          <a:ext cx="8143933" cy="2509520"/>
        </p:xfrm>
        <a:graphic>
          <a:graphicData uri="http://schemas.openxmlformats.org/drawingml/2006/table">
            <a:tbl>
              <a:tblPr/>
              <a:tblGrid>
                <a:gridCol w="2786082"/>
                <a:gridCol w="1857388"/>
                <a:gridCol w="350046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возраст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продолжительность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6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до 1 часа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7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до 1,5 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8 – 10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3 - 4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до 2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smtClean="0">
              <a:ea typeface="宋体"/>
            </a:endParaRP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1"/>
          </p:nvPr>
        </p:nvSpPr>
        <p:spPr>
          <a:xfrm>
            <a:off x="571472" y="214290"/>
            <a:ext cx="7786742" cy="2000264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+mn-cs"/>
              </a:rPr>
              <a:t>Не маловажную роль в жизни ребёнка и в его успешном обучении играет и режим дня. </a:t>
            </a:r>
          </a:p>
          <a:p>
            <a:pPr algn="ctr">
              <a:defRPr/>
            </a:pPr>
            <a:endParaRPr lang="ru-RU" dirty="0">
              <a:cs typeface="+mn-cs"/>
            </a:endParaRPr>
          </a:p>
        </p:txBody>
      </p:sp>
      <p:graphicFrame>
        <p:nvGraphicFramePr>
          <p:cNvPr id="4" name="Group 103"/>
          <p:cNvGraphicFramePr>
            <a:graphicFrameLocks/>
          </p:cNvGraphicFramePr>
          <p:nvPr/>
        </p:nvGraphicFramePr>
        <p:xfrm>
          <a:off x="214282" y="1736997"/>
          <a:ext cx="8712202" cy="4120896"/>
        </p:xfrm>
        <a:graphic>
          <a:graphicData uri="http://schemas.openxmlformats.org/drawingml/2006/table">
            <a:tbl>
              <a:tblPr/>
              <a:tblGrid>
                <a:gridCol w="2903525"/>
                <a:gridCol w="2905152"/>
                <a:gridCol w="2903525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возраст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ночной сон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дневной сон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6 лет (1кл)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spc="0" normalizeH="0" baseline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10 – 11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1,5 -2  часа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7 – 9 лет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(2 - 3)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10 – 11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1,5 часа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во 2 </a:t>
                      </a:r>
                      <a:r>
                        <a:rPr kumimoji="0" lang="ru-RU" sz="2800" b="1" i="0" u="none" strike="noStrike" cap="none" spc="0" normalizeH="0" baseline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кл</a:t>
                      </a:r>
                      <a:r>
                        <a:rPr kumimoji="0" lang="ru-RU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10 лет (4 </a:t>
                      </a:r>
                      <a:r>
                        <a:rPr kumimoji="0" lang="ru-RU" sz="2800" b="1" i="0" u="none" strike="noStrike" cap="none" spc="0" normalizeH="0" baseline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кл</a:t>
                      </a:r>
                      <a:r>
                        <a:rPr kumimoji="0" lang="ru-RU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10, 5 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smtClean="0">
              <a:ea typeface="宋体"/>
            </a:endParaRP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1"/>
          </p:nvPr>
        </p:nvSpPr>
        <p:spPr>
          <a:xfrm>
            <a:off x="571472" y="500042"/>
            <a:ext cx="8143932" cy="2000264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Для учащихся начальной школы необходимы прогулки на свежем воздухе, перед приготовлением домашнего задания. </a:t>
            </a:r>
          </a:p>
          <a:p>
            <a:pPr algn="ctr">
              <a:defRPr/>
            </a:pPr>
            <a:endParaRPr lang="ru-RU" dirty="0">
              <a:cs typeface="+mn-cs"/>
            </a:endParaRPr>
          </a:p>
        </p:txBody>
      </p:sp>
      <p:pic>
        <p:nvPicPr>
          <p:cNvPr id="4" name="Group 104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725" y="2640013"/>
            <a:ext cx="8497888" cy="22304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Правила </a:t>
            </a:r>
            <a:r>
              <a:rPr lang="ru-RU" sz="54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организации</a:t>
            </a: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помощи.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27021" y="1320784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Выполняйте домашние задания вместе с ним, а не вместо него.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Выполняйте с ребенком только то, что задано на дом.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Работайте спокойно, без упреков и порицаний.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Никогда не начинайте с трудных заданий. Усложняйте задания постепенно.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</TotalTime>
  <Words>360</Words>
  <Application>Microsoft Office PowerPoint</Application>
  <PresentationFormat>Экран (4:3)</PresentationFormat>
  <Paragraphs>60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        План родительского                 собрания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Решение родительского                   собрания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1</cp:lastModifiedBy>
  <cp:revision>38</cp:revision>
  <dcterms:created xsi:type="dcterms:W3CDTF">2010-11-27T20:07:30Z</dcterms:created>
  <dcterms:modified xsi:type="dcterms:W3CDTF">2015-09-02T19:57:22Z</dcterms:modified>
</cp:coreProperties>
</file>