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03FD3A3-F6CF-458B-B874-D6E9C3B48603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4E8002E-4E59-49A2-B30D-CB65215335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09" y="3284984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Методическое  объединение учителей начальных  классов Тогучинского района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699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782" y="184482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Итоги мониторинга качества  начального образования в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учреждениях новосибирской области.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2979" y="2780928"/>
            <a:ext cx="7839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ru-RU" sz="2000" b="1" dirty="0" smtClean="0"/>
              <a:t>План работы  районного  методического  объединения на  2015-2016 учебный год.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5075" y="3831674"/>
            <a:ext cx="7905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3.  Организация  </a:t>
            </a:r>
            <a:r>
              <a:rPr lang="ru-RU" sz="2000" b="1" dirty="0"/>
              <a:t>муниципальной олимпиады для </a:t>
            </a:r>
            <a:r>
              <a:rPr lang="ru-RU" sz="2000" b="1" dirty="0" smtClean="0"/>
              <a:t>учащихся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b="1" dirty="0"/>
              <a:t>начальных </a:t>
            </a:r>
            <a:r>
              <a:rPr lang="ru-RU" sz="2000" b="1" dirty="0" smtClean="0"/>
              <a:t>классов.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864" y="4797152"/>
            <a:ext cx="7798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ru-RU" sz="2000" b="1" dirty="0" smtClean="0"/>
              <a:t>Конкурс  </a:t>
            </a:r>
            <a:r>
              <a:rPr lang="ru-RU" sz="2000" b="1" dirty="0"/>
              <a:t>для выпускников начальной школы «Мой первый </a:t>
            </a:r>
            <a:r>
              <a:rPr lang="ru-RU" sz="2000" b="1" dirty="0" smtClean="0"/>
              <a:t>проект</a:t>
            </a:r>
            <a:r>
              <a:rPr lang="ru-RU" sz="2000" b="1" dirty="0"/>
              <a:t>» в рамках научно-практической  </a:t>
            </a:r>
            <a:r>
              <a:rPr lang="ru-RU" sz="2000" b="1" dirty="0" smtClean="0"/>
              <a:t>конференции.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222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7992888" cy="362562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/>
              <a:t>Форсайт</a:t>
            </a:r>
            <a:r>
              <a:rPr lang="ru-RU" sz="3200" dirty="0"/>
              <a:t> – это технология, которая позволяет кругу лиц, которые участвуют в </a:t>
            </a:r>
            <a:r>
              <a:rPr lang="ru-RU" sz="3200" dirty="0" err="1"/>
              <a:t>форсайте</a:t>
            </a:r>
            <a:r>
              <a:rPr lang="ru-RU" sz="3200" dirty="0"/>
              <a:t>, договориться по поводу образа будущего, своих действий по поводу этого будущего, и своего желаемого будущего. </a:t>
            </a:r>
          </a:p>
        </p:txBody>
      </p:sp>
    </p:spTree>
    <p:extLst>
      <p:ext uri="{BB962C8B-B14F-4D97-AF65-F5344CB8AC3E}">
        <p14:creationId xmlns:p14="http://schemas.microsoft.com/office/powerpoint/2010/main" val="362706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776864" cy="432048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200" b="1" dirty="0"/>
              <a:t>С</a:t>
            </a:r>
            <a:r>
              <a:rPr lang="ru-RU" sz="3200" b="1" dirty="0" smtClean="0"/>
              <a:t>труктура</a:t>
            </a:r>
            <a:r>
              <a:rPr lang="ru-RU" sz="3200" dirty="0" smtClean="0"/>
              <a:t> </a:t>
            </a:r>
            <a:r>
              <a:rPr lang="ru-RU" sz="3200" dirty="0" err="1"/>
              <a:t>форсайта</a:t>
            </a:r>
            <a:r>
              <a:rPr lang="ru-RU" sz="3200" dirty="0"/>
              <a:t> включает в себя обозначение проектов и событий, приводящих к избранной цели. </a:t>
            </a:r>
            <a:r>
              <a:rPr lang="ru-RU" sz="3200" b="1" dirty="0"/>
              <a:t>Р</a:t>
            </a:r>
            <a:r>
              <a:rPr lang="ru-RU" sz="3200" b="1" dirty="0" smtClean="0"/>
              <a:t>езультатом</a:t>
            </a:r>
            <a:r>
              <a:rPr lang="ru-RU" sz="3200" dirty="0" smtClean="0"/>
              <a:t> </a:t>
            </a:r>
            <a:r>
              <a:rPr lang="ru-RU" sz="3200" dirty="0" err="1"/>
              <a:t>форсайт</a:t>
            </a:r>
            <a:r>
              <a:rPr lang="ru-RU" sz="3200" dirty="0"/>
              <a:t>-сессии является </a:t>
            </a:r>
            <a:r>
              <a:rPr lang="ru-RU" sz="3200" b="1" dirty="0"/>
              <a:t>карта будущего</a:t>
            </a:r>
            <a:r>
              <a:rPr lang="ru-RU" sz="3200" dirty="0"/>
              <a:t>, т.е. визуально богатое пространство, позволяющее увидеть различные способы и пути достижения желаемого результата. </a:t>
            </a:r>
          </a:p>
        </p:txBody>
      </p:sp>
    </p:spTree>
    <p:extLst>
      <p:ext uri="{BB962C8B-B14F-4D97-AF65-F5344CB8AC3E}">
        <p14:creationId xmlns:p14="http://schemas.microsoft.com/office/powerpoint/2010/main" val="14561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94557"/>
              </p:ext>
            </p:extLst>
          </p:nvPr>
        </p:nvGraphicFramePr>
        <p:xfrm>
          <a:off x="755576" y="1268760"/>
          <a:ext cx="7776864" cy="4480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76664"/>
                <a:gridCol w="1800200"/>
              </a:tblGrid>
              <a:tr h="370840">
                <a:tc>
                  <a:txBody>
                    <a:bodyPr/>
                    <a:lstStyle/>
                    <a:p>
                      <a:pPr marL="68580" indent="0">
                        <a:buNone/>
                      </a:pPr>
                      <a:r>
                        <a:rPr lang="ru-RU" b="1" dirty="0" smtClean="0"/>
                        <a:t>1.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Введение в проблему проектирования.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2. Инструкция по работе с картой будущего.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3. Заполнение индивидуальных карт  в малых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    группах.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4. Совместное заполнение карты будущего.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5. Представление карты будущего участниками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   </a:t>
                      </a:r>
                      <a:r>
                        <a:rPr lang="ru-RU" b="1" dirty="0" err="1" smtClean="0"/>
                        <a:t>форсайт</a:t>
                      </a:r>
                      <a:r>
                        <a:rPr lang="ru-RU" b="1" dirty="0" smtClean="0"/>
                        <a:t>-проекта.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6. Рефлексия.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7. Подведение итогов. 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8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52882"/>
              </p:ext>
            </p:extLst>
          </p:nvPr>
        </p:nvGraphicFramePr>
        <p:xfrm>
          <a:off x="467544" y="836712"/>
          <a:ext cx="8208912" cy="5358707"/>
        </p:xfrm>
        <a:graphic>
          <a:graphicData uri="http://schemas.openxmlformats.org/drawingml/2006/table">
            <a:tbl>
              <a:tblPr firstRow="1" firstCol="1" lastCol="1" bandRow="1">
                <a:tableStyleId>{BC89EF96-8CEA-46FF-86C4-4CE0E7609802}</a:tableStyleId>
              </a:tblPr>
              <a:tblGrid>
                <a:gridCol w="739542"/>
                <a:gridCol w="1553037"/>
                <a:gridCol w="1448719"/>
                <a:gridCol w="1196146"/>
                <a:gridCol w="1180205"/>
                <a:gridCol w="1130032"/>
                <a:gridCol w="961231"/>
              </a:tblGrid>
              <a:tr h="389673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2020г.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зарождающиеся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запускающие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перспектив-</a:t>
                      </a:r>
                      <a:r>
                        <a:rPr lang="ru-RU" sz="1200" dirty="0" err="1" smtClean="0">
                          <a:effectLst/>
                        </a:rPr>
                        <a:t>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переламывающие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перспектив-</a:t>
                      </a:r>
                      <a:r>
                        <a:rPr lang="ru-RU" sz="1200" dirty="0" err="1" smtClean="0">
                          <a:effectLst/>
                        </a:rPr>
                        <a:t>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возмож-ные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</a:tr>
              <a:tr h="1609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</a:tr>
              <a:tr h="352233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2016г.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существующие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поддерживаю-</a:t>
                      </a:r>
                      <a:r>
                        <a:rPr lang="ru-RU" sz="1200" b="1" dirty="0" err="1" smtClean="0">
                          <a:effectLst/>
                        </a:rPr>
                        <a:t>щие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актуальные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запускающие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существую-</a:t>
                      </a:r>
                      <a:r>
                        <a:rPr lang="ru-RU" sz="1200" b="1" dirty="0" err="1" smtClean="0">
                          <a:effectLst/>
                        </a:rPr>
                        <a:t>щие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актуаль-ные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</a:tr>
              <a:tr h="1681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</a:tr>
              <a:tr h="921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Элементы карты будущего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Тренды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Технологии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Формы взаимодействия субъектов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Ключевые события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Нормативные акты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Угрозы, риски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8" marR="366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65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9353"/>
              </p:ext>
            </p:extLst>
          </p:nvPr>
        </p:nvGraphicFramePr>
        <p:xfrm>
          <a:off x="755576" y="1268760"/>
          <a:ext cx="7776864" cy="4480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76664"/>
                <a:gridCol w="1800200"/>
              </a:tblGrid>
              <a:tr h="370840">
                <a:tc>
                  <a:txBody>
                    <a:bodyPr/>
                    <a:lstStyle/>
                    <a:p>
                      <a:pPr marL="68580" indent="0">
                        <a:buNone/>
                      </a:pPr>
                      <a:r>
                        <a:rPr lang="ru-RU" b="1" dirty="0" smtClean="0"/>
                        <a:t>1.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Введение в проблему проектирования.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2. Инструкция по работе с картой будущего.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3. Заполнение индивидуальных карт  в малых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    группах.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4. Совместное заполнение карты будущего.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5. Представление карты будущего участниками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   </a:t>
                      </a:r>
                      <a:r>
                        <a:rPr lang="ru-RU" b="1" dirty="0" err="1" smtClean="0"/>
                        <a:t>форсайт</a:t>
                      </a:r>
                      <a:r>
                        <a:rPr lang="ru-RU" b="1" dirty="0" smtClean="0"/>
                        <a:t>-проекта.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6. Рефлексия.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мин.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7. Подведение итогов. 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88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240768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Спасибо за работу!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75899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E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303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работу!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2015-09-04T02:39:44Z</dcterms:created>
  <dcterms:modified xsi:type="dcterms:W3CDTF">2015-09-04T02:41:03Z</dcterms:modified>
</cp:coreProperties>
</file>