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19" r:id="rId1"/>
  </p:sldMasterIdLst>
  <p:notesMasterIdLst>
    <p:notesMasterId r:id="rId13"/>
  </p:notesMasterIdLst>
  <p:sldIdLst>
    <p:sldId id="256" r:id="rId2"/>
    <p:sldId id="257" r:id="rId3"/>
    <p:sldId id="260" r:id="rId4"/>
    <p:sldId id="263" r:id="rId5"/>
    <p:sldId id="266" r:id="rId6"/>
    <p:sldId id="269" r:id="rId7"/>
    <p:sldId id="272" r:id="rId8"/>
    <p:sldId id="275" r:id="rId9"/>
    <p:sldId id="279" r:id="rId10"/>
    <p:sldId id="282" r:id="rId11"/>
    <p:sldId id="285" r:id="rId12"/>
  </p:sldIdLst>
  <p:sldSz cx="9144000" cy="5143500" type="screen16x9"/>
  <p:notesSz cx="6858000" cy="9144000"/>
  <p:defaultTextStyle>
    <a:lvl1pPr marL="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173" autoAdjust="0"/>
    <p:restoredTop sz="87584" autoAdjust="0"/>
  </p:normalViewPr>
  <p:slideViewPr>
    <p:cSldViewPr>
      <p:cViewPr varScale="1">
        <p:scale>
          <a:sx n="86" d="100"/>
          <a:sy n="86" d="100"/>
        </p:scale>
        <p:origin x="-792" y="-7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latinLnBrk="0">
              <a:defRPr lang="ru-RU" sz="1200"/>
            </a:lvl1pPr>
            <a:extLst/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latinLnBrk="0">
              <a:defRPr lang="ru-RU" sz="1200"/>
            </a:lvl1pPr>
            <a:extLst/>
          </a:lstStyle>
          <a:p>
            <a:fld id="{A8ADFD5B-A66C-449C-B6E8-FB716D07777D}" type="datetimeFigureOut">
              <a:rPr lang="ru-RU"/>
              <a:pPr/>
              <a:t>03.09.2015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>
            <a:extLst/>
          </a:lstStyle>
          <a:p>
            <a:endParaRPr lang="ru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latinLnBrk="0">
              <a:defRPr lang="ru-RU" sz="1200"/>
            </a:lvl1pPr>
            <a:extLst/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latinLnBrk="0">
              <a:defRPr lang="ru-RU" sz="1200"/>
            </a:lvl1pPr>
            <a:extLst/>
          </a:lstStyle>
          <a:p>
            <a:fld id="{CA5D3BF3-D352-46FC-8343-31F56E6730EA}" type="slidenum">
              <a:rPr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21134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3" y="2857501"/>
            <a:ext cx="3733819" cy="6831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1" y="2922758"/>
            <a:ext cx="3733801" cy="144018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1" y="3086375"/>
            <a:ext cx="3733801" cy="6858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3123302"/>
            <a:ext cx="1965960" cy="13716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3149679"/>
            <a:ext cx="1965960" cy="6858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2971800"/>
            <a:ext cx="3063240" cy="20574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3045737"/>
            <a:ext cx="160020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2737246"/>
            <a:ext cx="9144000" cy="183128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" y="2756646"/>
            <a:ext cx="9144001" cy="10550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2732318"/>
            <a:ext cx="2729950" cy="1863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2776275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801416"/>
            <a:ext cx="8458200" cy="1102519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2924953"/>
            <a:ext cx="4953000" cy="131445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3154680"/>
            <a:ext cx="960120" cy="342900"/>
          </a:xfrm>
        </p:spPr>
        <p:txBody>
          <a:bodyPr/>
          <a:lstStyle/>
          <a:p>
            <a:pPr algn="ctr"/>
            <a:fld id="{047E157E-8DCB-4F70-A0AF-5EB586A91DD4}" type="datetime1">
              <a:rPr kumimoji="0" lang="ru-RU" smtClean="0">
                <a:solidFill>
                  <a:srgbClr val="FFFFFF"/>
                </a:solidFill>
              </a:rPr>
              <a:pPr algn="ctr"/>
              <a:t>03.09.2015</a:t>
            </a:fld>
            <a:endParaRPr kumimoji="0" lang="ru-RU" sz="2000">
              <a:solidFill>
                <a:srgbClr val="FFFFFF"/>
              </a:solidFill>
            </a:endParaRPr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3153966"/>
            <a:ext cx="1295400" cy="342900"/>
          </a:xfrm>
        </p:spPr>
        <p:txBody>
          <a:bodyPr/>
          <a:lstStyle/>
          <a:p>
            <a:pPr algn="r"/>
            <a:endParaRPr kumimoji="0" lang="ru-RU">
              <a:solidFill>
                <a:schemeClr val="tx2"/>
              </a:solidFill>
            </a:endParaRPr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852"/>
            <a:ext cx="747712" cy="27432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8F82E0A0-C266-4798-8C8F-B9F91E9DA37E}" type="slidenum">
              <a:rPr kumimoji="0" lang="ru-RU" smtClean="0">
                <a:solidFill>
                  <a:schemeClr val="tx2"/>
                </a:solidFill>
              </a:rPr>
              <a:pPr/>
              <a:t>‹#›</a:t>
            </a:fld>
            <a:endParaRPr kumimoji="0" lang="ru-RU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06EA6-EFEA-4C30-9264-4F9291A5780D}" type="datetime1">
              <a:rPr lang="ru-RU" smtClean="0"/>
              <a:pPr/>
              <a:t>03.09.2015</a:t>
            </a:fld>
            <a:endParaRPr kumimoji="0" lang="ru-RU" sz="1400">
              <a:solidFill>
                <a:schemeClr val="tx2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kumimoji="0" lang="ru-RU" sz="1400">
              <a:solidFill>
                <a:schemeClr val="tx2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8F82E0A0-C266-4798-8C8F-B9F91E9DA37E}" type="slidenum">
              <a:rPr kumimoji="0" lang="ru-RU" sz="1400" b="1" smtClean="0">
                <a:solidFill>
                  <a:srgbClr val="FFFFFF"/>
                </a:solidFill>
              </a:rPr>
              <a:pPr algn="ctr"/>
              <a:t>‹#›</a:t>
            </a:fld>
            <a:endParaRPr kumimoji="0" lang="ru-RU" sz="1400" b="1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857250"/>
            <a:ext cx="1905000" cy="41148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857250"/>
            <a:ext cx="6248400" cy="41148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06EA6-EFEA-4C30-9264-4F9291A5780D}" type="datetime1">
              <a:rPr lang="ru-RU" smtClean="0"/>
              <a:pPr/>
              <a:t>03.09.2015</a:t>
            </a:fld>
            <a:endParaRPr kumimoji="0" lang="ru-RU" sz="1400">
              <a:solidFill>
                <a:schemeClr val="tx2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kumimoji="0" lang="ru-RU" sz="1400">
              <a:solidFill>
                <a:schemeClr val="tx2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8F82E0A0-C266-4798-8C8F-B9F91E9DA37E}" type="slidenum">
              <a:rPr kumimoji="0" lang="ru-RU" sz="1400" b="1" smtClean="0">
                <a:solidFill>
                  <a:srgbClr val="FFFFFF"/>
                </a:solidFill>
              </a:rPr>
              <a:pPr algn="ctr"/>
              <a:t>‹#›</a:t>
            </a:fld>
            <a:endParaRPr kumimoji="0" lang="ru-RU" sz="1400" b="1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06EA6-EFEA-4C30-9264-4F9291A5780D}" type="datetime1">
              <a:rPr lang="ru-RU" smtClean="0"/>
              <a:pPr/>
              <a:t>03.09.2015</a:t>
            </a:fld>
            <a:endParaRPr kumimoji="0" lang="ru-RU" sz="1400">
              <a:solidFill>
                <a:schemeClr val="tx2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kumimoji="0" lang="ru-RU" sz="1400">
              <a:solidFill>
                <a:schemeClr val="tx2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8F82E0A0-C266-4798-8C8F-B9F91E9DA37E}" type="slidenum">
              <a:rPr kumimoji="0" lang="ru-RU" sz="1400" b="1" smtClean="0">
                <a:solidFill>
                  <a:srgbClr val="FFFFFF"/>
                </a:solidFill>
              </a:rPr>
              <a:pPr algn="ctr"/>
              <a:t>‹#›</a:t>
            </a:fld>
            <a:endParaRPr kumimoji="0" lang="ru-RU" sz="1400" b="1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485901"/>
            <a:ext cx="7772400" cy="1021556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25316"/>
            <a:ext cx="7772400" cy="1132284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F9F07-3BC7-4570-B054-79111B0A380C}" type="datetime1">
              <a:rPr lang="ru-RU" smtClean="0"/>
              <a:pPr/>
              <a:t>03.09.2015</a:t>
            </a:fld>
            <a:endParaRPr kumimoji="0"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8F82E0A0-C266-4798-8C8F-B9F91E9DA37E}" type="slidenum">
              <a:rPr kumimoji="0" lang="ru-RU" sz="2400" b="1" smtClean="0">
                <a:solidFill>
                  <a:srgbClr val="FFFFFF"/>
                </a:solidFill>
              </a:rPr>
              <a:pPr algn="ctr"/>
              <a:t>‹#›</a:t>
            </a:fld>
            <a:endParaRPr kumimoji="0" lang="ru-RU" sz="240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87069"/>
            <a:ext cx="4038600" cy="3394472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87069"/>
            <a:ext cx="4038600" cy="3394472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06EA6-EFEA-4C30-9264-4F9291A5780D}" type="datetime1">
              <a:rPr lang="ru-RU" smtClean="0"/>
              <a:pPr/>
              <a:t>03.09.2015</a:t>
            </a:fld>
            <a:endParaRPr kumimoji="0"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8F82E0A0-C266-4798-8C8F-B9F91E9DA37E}" type="slidenum">
              <a:rPr kumimoji="0" lang="ru-RU" sz="1400" b="1" smtClean="0">
                <a:solidFill>
                  <a:srgbClr val="FFFFFF"/>
                </a:solidFill>
              </a:rPr>
              <a:pPr algn="ctr"/>
              <a:t>‹#›</a:t>
            </a:fld>
            <a:endParaRPr kumimoji="0"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857250"/>
            <a:ext cx="8382000" cy="802386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83728"/>
            <a:ext cx="4041648" cy="3429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6" y="1683728"/>
            <a:ext cx="4041775" cy="3429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031389"/>
            <a:ext cx="4041648" cy="29146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5" y="2031389"/>
            <a:ext cx="4041775" cy="29146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4606EA6-EFEA-4C30-9264-4F9291A5780D}" type="datetime1">
              <a:rPr lang="ru-RU" smtClean="0"/>
              <a:pPr/>
              <a:t>03.09.2015</a:t>
            </a:fld>
            <a:endParaRPr kumimoji="0"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algn="ctr"/>
            <a:fld id="{8F82E0A0-C266-4798-8C8F-B9F91E9DA37E}" type="slidenum">
              <a:rPr kumimoji="0" lang="ru-RU" sz="1400" b="1" smtClean="0">
                <a:solidFill>
                  <a:srgbClr val="FFFFFF"/>
                </a:solidFill>
              </a:rPr>
              <a:pPr algn="ctr"/>
              <a:t>‹#›</a:t>
            </a:fld>
            <a:endParaRPr kumimoji="0"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kumimoji="0"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57250"/>
            <a:ext cx="8229600" cy="802386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459486"/>
            <a:ext cx="957264" cy="342900"/>
          </a:xfrm>
        </p:spPr>
        <p:txBody>
          <a:bodyPr/>
          <a:lstStyle/>
          <a:p>
            <a:fld id="{6DFADB5D-B7A0-47E3-AD2D-B1A6F8614213}" type="datetime1">
              <a:rPr lang="ru-RU" smtClean="0"/>
              <a:pPr/>
              <a:t>03.09.2015</a:t>
            </a:fld>
            <a:endParaRPr kumimoji="0"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459486"/>
            <a:ext cx="1325880" cy="342900"/>
          </a:xfrm>
        </p:spPr>
        <p:txBody>
          <a:bodyPr/>
          <a:lstStyle/>
          <a:p>
            <a:endParaRPr kumimoji="0"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1704"/>
            <a:ext cx="762000" cy="274320"/>
          </a:xfrm>
        </p:spPr>
        <p:txBody>
          <a:bodyPr/>
          <a:lstStyle/>
          <a:p>
            <a:fld id="{A3F7CB7D-F184-43C7-B6FD-03D728E1BBFF}" type="slidenum">
              <a:rPr kumimoji="0" lang="ru-RU" smtClean="0">
                <a:solidFill>
                  <a:srgbClr val="FFFFFF"/>
                </a:solidFill>
              </a:rPr>
              <a:pPr/>
              <a:t>‹#›</a:t>
            </a:fld>
            <a:endParaRPr kumimoji="0" lang="ru-RU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06EA6-EFEA-4C30-9264-4F9291A5780D}" type="datetime1">
              <a:rPr lang="ru-RU" smtClean="0"/>
              <a:pPr/>
              <a:t>03.09.2015</a:t>
            </a:fld>
            <a:endParaRPr kumimoji="0" lang="ru-RU" sz="1400">
              <a:solidFill>
                <a:schemeClr val="tx2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kumimoji="0" lang="ru-RU" sz="1400">
              <a:solidFill>
                <a:schemeClr val="tx2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8F82E0A0-C266-4798-8C8F-B9F91E9DA37E}" type="slidenum">
              <a:rPr kumimoji="0" lang="ru-RU" sz="1400" b="1" smtClean="0">
                <a:solidFill>
                  <a:srgbClr val="FFFFFF"/>
                </a:solidFill>
              </a:rPr>
              <a:pPr algn="ctr"/>
              <a:t>‹#›</a:t>
            </a:fld>
            <a:endParaRPr kumimoji="0" lang="ru-RU" sz="1400" b="1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826477"/>
            <a:ext cx="3383280" cy="658368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1508045"/>
            <a:ext cx="3383280" cy="346329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582215"/>
            <a:ext cx="5102352" cy="438912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A8198-4617-485E-9585-4840B69DBBA6}" type="datetime1">
              <a:rPr lang="ru-RU" smtClean="0"/>
              <a:pPr/>
              <a:t>03.09.2015</a:t>
            </a:fld>
            <a:endParaRPr kumimoji="0"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7CB7D-F184-43C7-B6FD-03D728E1BBFF}" type="slidenum">
              <a:rPr kumimoji="0" lang="ru-RU" smtClean="0">
                <a:solidFill>
                  <a:srgbClr val="FFFFFF"/>
                </a:solidFill>
              </a:rPr>
              <a:pPr/>
              <a:t>‹#›</a:t>
            </a:fld>
            <a:endParaRPr kumimoji="0" lang="ru-RU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5" y="831870"/>
            <a:ext cx="586803" cy="3511228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857250"/>
            <a:ext cx="4572000" cy="3429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2455731"/>
            <a:ext cx="2590800" cy="1887367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06EA6-EFEA-4C30-9264-4F9291A5780D}" type="datetime1">
              <a:rPr lang="ru-RU" smtClean="0"/>
              <a:pPr/>
              <a:t>03.09.2015</a:t>
            </a:fld>
            <a:endParaRPr kumimoji="0"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8F82E0A0-C266-4798-8C8F-B9F91E9DA37E}" type="slidenum">
              <a:rPr kumimoji="0" lang="ru-RU" sz="2800" b="1" smtClean="0">
                <a:solidFill>
                  <a:srgbClr val="FFFFFF"/>
                </a:solidFill>
              </a:rPr>
              <a:pPr algn="ctr"/>
              <a:t>‹#›</a:t>
            </a:fld>
            <a:endParaRPr kumimoji="0" lang="ru-RU" sz="280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275114"/>
            <a:ext cx="9144000" cy="6330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0"/>
            <a:ext cx="9144000" cy="232997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1" y="231207"/>
            <a:ext cx="9144001" cy="6858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3" y="270185"/>
            <a:ext cx="3733819" cy="6831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1" y="330085"/>
            <a:ext cx="3733801" cy="135026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373128"/>
            <a:ext cx="3063240" cy="20574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441707"/>
            <a:ext cx="160020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1501"/>
            <a:ext cx="57626" cy="466344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1501"/>
            <a:ext cx="27432" cy="466344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1501"/>
            <a:ext cx="9144" cy="466344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1501"/>
            <a:ext cx="27432" cy="466344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285"/>
            <a:ext cx="54864" cy="438912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285"/>
            <a:ext cx="9144" cy="438912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857250"/>
            <a:ext cx="8229600" cy="8001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87068"/>
            <a:ext cx="8229600" cy="324383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459486"/>
            <a:ext cx="957264" cy="3429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E4606EA6-EFEA-4C30-9264-4F9291A5780D}" type="datetime1">
              <a:rPr lang="ru-RU" smtClean="0"/>
              <a:pPr/>
              <a:t>03.09.2015</a:t>
            </a:fld>
            <a:endParaRPr kumimoji="0" lang="ru-RU" sz="1400">
              <a:solidFill>
                <a:schemeClr val="tx2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459486"/>
            <a:ext cx="1325880" cy="3429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 algn="r"/>
            <a:endParaRPr kumimoji="0" lang="ru-RU" sz="1400">
              <a:solidFill>
                <a:schemeClr val="tx2"/>
              </a:solidFill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1704"/>
            <a:ext cx="762000" cy="27432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pPr algn="ctr"/>
            <a:fld id="{8F82E0A0-C266-4798-8C8F-B9F91E9DA37E}" type="slidenum">
              <a:rPr kumimoji="0" lang="ru-RU" sz="1400" b="1" smtClean="0">
                <a:solidFill>
                  <a:srgbClr val="FFFFFF"/>
                </a:solidFill>
              </a:rPr>
              <a:pPr algn="ctr"/>
              <a:t>‹#›</a:t>
            </a:fld>
            <a:endParaRPr kumimoji="0" lang="ru-RU" sz="1400" b="1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/>
          </p:cNvSpPr>
          <p:nvPr>
            <p:ph type="ctrTitle"/>
          </p:nvPr>
        </p:nvSpPr>
        <p:spPr>
          <a:xfrm>
            <a:off x="457200" y="500048"/>
            <a:ext cx="8458200" cy="1928827"/>
          </a:xfrm>
        </p:spPr>
        <p:txBody>
          <a:bodyPr>
            <a:noAutofit/>
          </a:bodyPr>
          <a:lstStyle>
            <a:extLst/>
          </a:lstStyle>
          <a:p>
            <a:pPr algn="ctr"/>
            <a:r>
              <a:rPr lang="ru-RU" dirty="0" smtClean="0"/>
              <a:t>10 ошибок в воспитании, которые все когда-нибудь совершали</a:t>
            </a:r>
            <a:endParaRPr lang="ru-RU" dirty="0"/>
          </a:p>
        </p:txBody>
      </p:sp>
      <p:sp>
        <p:nvSpPr>
          <p:cNvPr id="5" name="Rectang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>
            <a:extLst/>
          </a:lstStyle>
          <a:p>
            <a:r>
              <a:rPr lang="ru-RU" sz="3600" dirty="0" smtClean="0"/>
              <a:t>Собрание-практикум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22313" y="500049"/>
            <a:ext cx="7772400" cy="642942"/>
          </a:xfrm>
        </p:spPr>
        <p:txBody>
          <a:bodyPr/>
          <a:lstStyle/>
          <a:p>
            <a:r>
              <a:rPr lang="ru-RU" dirty="0" smtClean="0"/>
              <a:t>Мнение психолога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357158" y="1071552"/>
            <a:ext cx="8129590" cy="3643338"/>
          </a:xfrm>
        </p:spPr>
        <p:txBody>
          <a:bodyPr>
            <a:normAutofit lnSpcReduction="10000"/>
          </a:bodyPr>
          <a:lstStyle/>
          <a:p>
            <a:r>
              <a:rPr lang="ru-RU" sz="2400" b="1" dirty="0" smtClean="0"/>
              <a:t>Родители должны показывать ребёнку, что их радуют его хорошие поступки и расстраивают плохие. Это создаёт у детей сознание в непоколебимости жизненных ценностей. Когда взрослые в угоду своему эгоизму и настроению сегодня разрешают что-то, а завтра это запрещают, ребёнок может понять только одно: всё равно, что я делаю, главное, какое у мамы настроение. Если чувствуете, что себя не переделать, лучше заранее договориться с ребёнком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22313" y="428610"/>
            <a:ext cx="7772400" cy="714379"/>
          </a:xfrm>
        </p:spPr>
        <p:txBody>
          <a:bodyPr/>
          <a:lstStyle/>
          <a:p>
            <a:r>
              <a:rPr lang="ru-RU" dirty="0" smtClean="0"/>
              <a:t>Мнение психолога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285720" y="1000114"/>
            <a:ext cx="8572560" cy="4000528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Взрослые часто забывают простую истину –если уж родили ребёнка, надо и время для него найти. Малыш, который постоянно слышит, что у взрослых нет на него времени, будет искать среди чужих людей родственные души. Даже если ваш день расписан по минутам, найдите вечером полчаса для своего ребёнка</a:t>
            </a:r>
            <a:r>
              <a:rPr lang="ru-RU" sz="3200" dirty="0" smtClean="0"/>
              <a:t>.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22313" y="500049"/>
            <a:ext cx="7772400" cy="642942"/>
          </a:xfrm>
        </p:spPr>
        <p:txBody>
          <a:bodyPr/>
          <a:lstStyle/>
          <a:p>
            <a:r>
              <a:rPr lang="ru-RU" dirty="0" smtClean="0"/>
              <a:t>Мнение психолога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357158" y="1071552"/>
            <a:ext cx="8501122" cy="3714776"/>
          </a:xfrm>
        </p:spPr>
        <p:txBody>
          <a:bodyPr>
            <a:normAutofit lnSpcReduction="10000"/>
          </a:bodyPr>
          <a:lstStyle/>
          <a:p>
            <a:r>
              <a:rPr lang="ru-RU" sz="3200" b="1" dirty="0" smtClean="0"/>
              <a:t>Обещание больше не любить своего малыша - одно из сильнейших средств в воспитании. Однако эта угроза, как правило, не осуществляется. А дети прекрасно чувствуют фальшь. Единожды обманув, вы можете на долгое время потерять доверие ребёнка  - малыш будет </a:t>
            </a:r>
            <a:r>
              <a:rPr lang="ru-RU" sz="3200" b="1" smtClean="0"/>
              <a:t>воспринимать вас как </a:t>
            </a:r>
            <a:r>
              <a:rPr lang="ru-RU" sz="3200" b="1" dirty="0" smtClean="0"/>
              <a:t>людей лживых.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0"/>
          <p:cNvSpPr>
            <a:spLocks noGrp="1"/>
          </p:cNvSpPr>
          <p:nvPr>
            <p:ph type="title"/>
          </p:nvPr>
        </p:nvSpPr>
        <p:spPr>
          <a:xfrm>
            <a:off x="722313" y="500049"/>
            <a:ext cx="7772400" cy="642942"/>
          </a:xfrm>
        </p:spPr>
        <p:txBody>
          <a:bodyPr/>
          <a:lstStyle/>
          <a:p>
            <a:r>
              <a:rPr lang="ru-RU" dirty="0" smtClean="0"/>
              <a:t>Мнение психолога</a:t>
            </a:r>
            <a:endParaRPr lang="ru-RU" dirty="0"/>
          </a:p>
        </p:txBody>
      </p:sp>
      <p:sp>
        <p:nvSpPr>
          <p:cNvPr id="12" name="Текст 11"/>
          <p:cNvSpPr>
            <a:spLocks noGrp="1"/>
          </p:cNvSpPr>
          <p:nvPr>
            <p:ph type="body" idx="1"/>
          </p:nvPr>
        </p:nvSpPr>
        <p:spPr>
          <a:xfrm>
            <a:off x="142844" y="1000114"/>
            <a:ext cx="8858312" cy="4000528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Никогда не надо показывать малышу, что вам всё равно, чем он занимается. Ребёнок, почувствовав ваше безразличие, немедленно начнёт проверять, насколько оно «настоящее». И, скорее всего, проверка будет заключаться в совершении поступков, изначально плохих. Ребёнок ждёт, последует ли за поступком критика или нет. Поэтому лучше вместо показного безразличия постараться наладить с ребёнком дружеские отношения, даже если его поведение вас совершенно не устраивает.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14348" y="500048"/>
            <a:ext cx="7772400" cy="642942"/>
          </a:xfrm>
        </p:spPr>
        <p:txBody>
          <a:bodyPr/>
          <a:lstStyle/>
          <a:p>
            <a:r>
              <a:rPr lang="ru-RU" dirty="0" smtClean="0"/>
              <a:t>Мнение психолога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142844" y="1000114"/>
            <a:ext cx="8715436" cy="3929090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Дети обязательно должны понимать, почему и зачем они что-то делают. Слишком строгое воспитание, основанное на принципах, которые не всегда понятны ребёнку, напоминает дрессировку. Ребёнок может беспрекословно исполнять всё, когда вы рядом, и «плевать» на все запреты, когда вас рядом нет. Убеждение лучше строгости</a:t>
            </a:r>
            <a:r>
              <a:rPr lang="ru-RU" sz="2800" dirty="0" smtClean="0"/>
              <a:t>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85786" y="500048"/>
            <a:ext cx="7772400" cy="714380"/>
          </a:xfrm>
        </p:spPr>
        <p:txBody>
          <a:bodyPr/>
          <a:lstStyle/>
          <a:p>
            <a:r>
              <a:rPr lang="ru-RU" dirty="0" smtClean="0"/>
              <a:t>Мнение психолога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142844" y="1071552"/>
            <a:ext cx="8786874" cy="3786214"/>
          </a:xfrm>
        </p:spPr>
        <p:txBody>
          <a:bodyPr>
            <a:normAutofit lnSpcReduction="10000"/>
          </a:bodyPr>
          <a:lstStyle/>
          <a:p>
            <a:r>
              <a:rPr lang="ru-RU" sz="2800" b="1" dirty="0" smtClean="0"/>
              <a:t>Избалованным детям очень тяжело приходится в жизни. Нельзя держать единственное чадо под колпаком родительской любви, в дальнейшем это может привести ко множеству проблем. Поверьте, когда родители убирают каждый камушек с дороги малыша, ребёнок не чувствует себя от этого счастливее. Скорее наоборот – он ощущает себя совершенно беспомощным и одиноким.</a:t>
            </a:r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22313" y="500049"/>
            <a:ext cx="7772400" cy="642942"/>
          </a:xfrm>
        </p:spPr>
        <p:txBody>
          <a:bodyPr/>
          <a:lstStyle/>
          <a:p>
            <a:r>
              <a:rPr lang="ru-RU" dirty="0" smtClean="0"/>
              <a:t>Мнение психолога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285720" y="1071552"/>
            <a:ext cx="8501122" cy="3714776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Дети готовы сделать всё, чтобы понравиться своим родителям, ведь папа и мама для них главные люди на свете. Малыши готовы погрузиться в сложный мир взрослых проблем, вместо того, чтобы обсуждать свои интересы со сверстниками. Но при этом их собственные проблемы так и остаются нерешёнными.</a:t>
            </a:r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22313" y="500049"/>
            <a:ext cx="7772400" cy="642942"/>
          </a:xfrm>
        </p:spPr>
        <p:txBody>
          <a:bodyPr/>
          <a:lstStyle/>
          <a:p>
            <a:r>
              <a:rPr lang="ru-RU" dirty="0" smtClean="0"/>
              <a:t>Мнение психолога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214282" y="1142990"/>
            <a:ext cx="8643998" cy="4000510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Часто бывает, что в семьях с невысоким достатком взрослые делают всё, чтобы ребёнок ни в чём не нуждался. Но вы не должны чувствовать угрызения совести за то, что не можете исполнять все его желания. На самом деле любовь, ласка, совместные игры и проведённый вместе досуг для ребёнка намного важнее содержимого вашего кошелька. Совсем не деньги делают вашего ребёнка счастливым, а осознание того, что он для вас «самый-самый…»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14348" y="428610"/>
            <a:ext cx="7772400" cy="714380"/>
          </a:xfrm>
        </p:spPr>
        <p:txBody>
          <a:bodyPr/>
          <a:lstStyle/>
          <a:p>
            <a:r>
              <a:rPr lang="ru-RU" dirty="0" smtClean="0"/>
              <a:t>Мнение психолога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142844" y="1071552"/>
            <a:ext cx="8786874" cy="4071948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К сожалению, дети не всегда оценивают усилия родителей. Пока ребёнок ещё маленький, он слушается взрослых, но затем, желая вырваться из клетки родительской любви, начинает выражать протест доступными ему способами – это может быть и приём наркотиков, и просто увлечение музыкой, которая не нравится родителям.</a:t>
            </a:r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22313" y="500049"/>
            <a:ext cx="7772400" cy="642942"/>
          </a:xfrm>
        </p:spPr>
        <p:txBody>
          <a:bodyPr/>
          <a:lstStyle/>
          <a:p>
            <a:r>
              <a:rPr lang="ru-RU" dirty="0" smtClean="0"/>
              <a:t>Мнение психолога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214282" y="1071552"/>
            <a:ext cx="8280431" cy="3857652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Дети любого возраста стремятся к ласке, она помогает им ощущать себя любимыми и придаёт уверенности в своих силах. Но помните, желание приласкаться должно всё-таки в большинстве случаев исходить от самого ребёнка. Не навязывайте детям свою любовь слишком активно – это может оттолкнуть их.</a:t>
            </a:r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Стандартная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0</TotalTime>
  <Words>632</Words>
  <Application>Microsoft Office PowerPoint</Application>
  <PresentationFormat>Экран (16:9)</PresentationFormat>
  <Paragraphs>23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Городская</vt:lpstr>
      <vt:lpstr>10 ошибок в воспитании, которые все когда-нибудь совершали</vt:lpstr>
      <vt:lpstr>Мнение психолога</vt:lpstr>
      <vt:lpstr>Мнение психолога</vt:lpstr>
      <vt:lpstr>Мнение психолога</vt:lpstr>
      <vt:lpstr>Мнение психолога</vt:lpstr>
      <vt:lpstr>Мнение психолога</vt:lpstr>
      <vt:lpstr>Мнение психолога</vt:lpstr>
      <vt:lpstr>Мнение психолога</vt:lpstr>
      <vt:lpstr>Мнение психолога</vt:lpstr>
      <vt:lpstr>Мнение психолога</vt:lpstr>
      <vt:lpstr>Мнение психолога</vt:lpstr>
    </vt:vector>
  </TitlesOfParts>
  <Manager/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2009-01-24T13:33:45Z</dcterms:created>
  <dcterms:modified xsi:type="dcterms:W3CDTF">2015-09-03T15:43:48Z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1049</vt:i4>
  </property>
  <property fmtid="{D5CDD505-2E9C-101B-9397-08002B2CF9AE}" pid="3" name="_Version">
    <vt:lpwstr>12.0.4518</vt:lpwstr>
  </property>
</Properties>
</file>