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551460-C73A-4767-87BA-70EDF112EC84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9CD215-D978-4821-BF6E-F58316E7D7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26431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СИСТЕМНО-ДЕЯТЕЛЬНОСТНЫЙ </a:t>
            </a:r>
            <a:r>
              <a:rPr lang="ru-RU" sz="3600" b="1" dirty="0"/>
              <a:t>ПОДХОД В ОБУЧЕНИИ ДЕТЕЙ С ГИПЕРАКТИВНЫМ ПОВЕДЕНИЕМ В НАЧАЛЬНОЙ </a:t>
            </a:r>
            <a:r>
              <a:rPr lang="ru-RU" sz="3600" b="1" dirty="0" smtClean="0"/>
              <a:t>ШКОЛЕ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00372"/>
            <a:ext cx="9144000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(обобщение результатов педагогической деятельности)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929198"/>
            <a:ext cx="728667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Долгова Елизавета Н</a:t>
            </a:r>
            <a:r>
              <a:rPr lang="ru-RU" dirty="0" smtClean="0">
                <a:solidFill>
                  <a:schemeClr val="accent1"/>
                </a:solidFill>
              </a:rPr>
              <a:t>икандровна</a:t>
            </a:r>
            <a:r>
              <a:rPr lang="ru-RU" dirty="0" smtClean="0">
                <a:solidFill>
                  <a:schemeClr val="accent1"/>
                </a:solidFill>
              </a:rPr>
              <a:t>,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учитель начальных классов  ГБОУ СОШ №2100 г.Москвы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5929330"/>
            <a:ext cx="321471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16 июня 2015г.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643998" cy="56847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			Но </a:t>
            </a:r>
            <a:r>
              <a:rPr lang="ru-RU" dirty="0" smtClean="0"/>
              <a:t>и от педагога требует многого: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Владение современными технологиями развивающего образования, определяющими новые параметры школы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Приоритетный подход  к процессу обучения и воспитания детей, ориентированный на развитие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личности.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Способность «видеть» многообразие учащихся, учитывать в учебно-воспитательном процессе возрастные индивидуальные и личностные особенности различных контингентов детей и реагировать на их потребности.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Способность общаться с другими участниками образовательного процесса.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Способность улучшать среду обучения, проектировать психологически комфортную образовательную среду.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Умение применять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технологии.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Способность сопровождать индивидуальную  траекторию успешности каждого обучающегося.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8687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715404" cy="2357454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Психологический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диагноз </a:t>
            </a:r>
            <a:r>
              <a:rPr lang="ru-RU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ребенка: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преимущественно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регуляторного компонента деятельности»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0352"/>
            <a:ext cx="914400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		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Кто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такие гиперактивные дети, </a:t>
            </a:r>
            <a:endParaRPr lang="ru-RU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работать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ними в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современной школе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ru-RU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 descr="C:\Users\Лиза\Desktop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2266749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>
            <a:normAutofit/>
          </a:bodyPr>
          <a:lstStyle/>
          <a:p>
            <a:r>
              <a:rPr lang="ru-RU" sz="800" dirty="0" smtClean="0">
                <a:solidFill>
                  <a:schemeClr val="bg2"/>
                </a:solidFill>
              </a:rPr>
              <a:t>.</a:t>
            </a:r>
            <a:endParaRPr lang="ru-RU" sz="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Парциальная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преимущественно регуляторного компонента деятельности сочетает в себе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регуляторную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трудностями удержания и усвоения алгоритма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lvl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регуляторную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высоким уровнем психического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тонуса</a:t>
            </a:r>
          </a:p>
          <a:p>
            <a:pPr lvl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регуляторную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связанную с недостаточностью психического тонуса</a:t>
            </a:r>
          </a:p>
          <a:p>
            <a:endParaRPr lang="ru-RU" dirty="0"/>
          </a:p>
        </p:txBody>
      </p:sp>
      <p:pic>
        <p:nvPicPr>
          <p:cNvPr id="4" name="Picture 3" descr="C:\Users\Лиза\Desktop\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72074"/>
            <a:ext cx="2266749" cy="157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>
                <a:solidFill>
                  <a:schemeClr val="bg2"/>
                </a:solidFill>
              </a:rPr>
              <a:t>.</a:t>
            </a:r>
            <a:endParaRPr lang="ru-RU" sz="800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4718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	Диагнозы </a:t>
            </a:r>
            <a:r>
              <a:rPr lang="ru-RU" dirty="0" smtClean="0"/>
              <a:t>других специалистов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дефицита внимания,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синдром повышенной нервной возбудимости,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минимальная мозговая дисфункция,</a:t>
            </a:r>
          </a:p>
          <a:p>
            <a:pPr lvl="0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гиперкинетические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расстройства (F90 по МКБ-10).</a:t>
            </a:r>
          </a:p>
          <a:p>
            <a:pPr lvl="0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И могут наблюдаться такие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специфические формы речевых нарушений, как повышение темпа речи — “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” (по МКБ-10), “речь взахлеб” — (F98.6)</a:t>
            </a:r>
          </a:p>
          <a:p>
            <a:endParaRPr lang="ru-RU" dirty="0"/>
          </a:p>
        </p:txBody>
      </p:sp>
      <p:pic>
        <p:nvPicPr>
          <p:cNvPr id="2050" name="Picture 2" descr="C:\Users\Лиза\Desktop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502398" cy="1457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715404" cy="4071966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	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Учителям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же специалистами рекомендуется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игнорировать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вызывающие поступки и поощрять его хорошее поведение;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минимум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отвлекающих факторов;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урок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строить по чётко распланированному, стереотипному распорядку;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 задания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предлагаемые на уроке, писать на доске;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5) дозировать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выполнение большого задания;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6) частая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смена заданий с небольшим числом вопросов;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7) введение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проблемного обучения, повышение мотивации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2143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</a:rPr>
              <a:t>		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приемы эффективны в работе с </a:t>
            </a:r>
            <a:r>
              <a:rPr lang="ru-RU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гиперактивными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детьми на уроке и во внеурочное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время?</a:t>
            </a:r>
            <a:endParaRPr lang="ru-RU" sz="3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Лиза\Desktop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502398" cy="1457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									Значит надо:</a:t>
            </a:r>
          </a:p>
          <a:p>
            <a:pPr lvl="0"/>
            <a:r>
              <a:rPr lang="ru-RU" dirty="0" smtClean="0"/>
              <a:t>Поощрять </a:t>
            </a:r>
            <a:r>
              <a:rPr lang="ru-RU" dirty="0" smtClean="0"/>
              <a:t>за попытки что-то сделать самостоятельно.</a:t>
            </a:r>
          </a:p>
          <a:p>
            <a:pPr lvl="0"/>
            <a:r>
              <a:rPr lang="ru-RU" dirty="0" smtClean="0"/>
              <a:t>Демонстрировать заинтересованность в успехе учащихся по достижению поставленных целей.</a:t>
            </a:r>
          </a:p>
          <a:p>
            <a:pPr lvl="0"/>
            <a:r>
              <a:rPr lang="ru-RU" dirty="0" smtClean="0"/>
              <a:t>Побуждать к постановке трудных, но реалистичных целей.</a:t>
            </a:r>
          </a:p>
          <a:p>
            <a:pPr lvl="0"/>
            <a:r>
              <a:rPr lang="ru-RU" dirty="0" smtClean="0"/>
              <a:t>Побуждать к выражению своей точки зрения, отличной от окружающих.</a:t>
            </a:r>
          </a:p>
          <a:p>
            <a:pPr lvl="0"/>
            <a:r>
              <a:rPr lang="ru-RU" dirty="0" smtClean="0"/>
              <a:t>Побуждать к опробованию  других способов мышления и поведения.</a:t>
            </a:r>
          </a:p>
          <a:p>
            <a:pPr lvl="0"/>
            <a:r>
              <a:rPr lang="ru-RU" dirty="0" smtClean="0"/>
              <a:t>Создавать  разные формы мотивации, позволяющие включать в мотивированную деятельность разных учащихся и поддерживать их активность.</a:t>
            </a:r>
          </a:p>
          <a:p>
            <a:pPr lvl="0"/>
            <a:r>
              <a:rPr lang="ru-RU" dirty="0" smtClean="0"/>
              <a:t>Создавать условия для проявления инициативы на основе собственных представлений.</a:t>
            </a:r>
          </a:p>
          <a:p>
            <a:pPr lvl="0"/>
            <a:r>
              <a:rPr lang="ru-RU" dirty="0" smtClean="0"/>
              <a:t>Учить не бояться высказывать свое понимание проблемы.</a:t>
            </a:r>
          </a:p>
          <a:p>
            <a:pPr lvl="0"/>
            <a:r>
              <a:rPr lang="ru-RU" dirty="0" smtClean="0"/>
              <a:t>Учить задавать вопросы и высказывать предположения.</a:t>
            </a:r>
          </a:p>
          <a:p>
            <a:pPr lvl="0"/>
            <a:r>
              <a:rPr lang="ru-RU" dirty="0" smtClean="0"/>
              <a:t>Учить выслушивать и стараться понять мнение других, но иметь право не соглашаться с ним.</a:t>
            </a:r>
          </a:p>
          <a:p>
            <a:pPr lvl="0"/>
            <a:r>
              <a:rPr lang="ru-RU" dirty="0" smtClean="0"/>
              <a:t>Доводить до полного понимания учащимися критериев оценки результатов их работы.</a:t>
            </a:r>
          </a:p>
          <a:p>
            <a:pPr lvl="0"/>
            <a:r>
              <a:rPr lang="ru-RU" dirty="0" smtClean="0"/>
              <a:t>Учить осуществлять самооценку своей деятельности и ее результатов по известным критериям.</a:t>
            </a:r>
          </a:p>
          <a:p>
            <a:pPr lvl="0"/>
            <a:r>
              <a:rPr lang="ru-RU" dirty="0" smtClean="0"/>
              <a:t>Учить работать в группе, понимать  конечный результат совместной деятельности, выполняя свою часть работы.</a:t>
            </a:r>
          </a:p>
          <a:p>
            <a:pPr lvl="0"/>
            <a:r>
              <a:rPr lang="ru-RU" dirty="0" smtClean="0"/>
              <a:t>Позволять учащимся брать на себя ответственность за конечный результат.</a:t>
            </a:r>
          </a:p>
          <a:p>
            <a:pPr lvl="0"/>
            <a:r>
              <a:rPr lang="ru-RU" dirty="0" smtClean="0"/>
              <a:t>Показывать, что лежит в основе эффективной работы группы. </a:t>
            </a:r>
          </a:p>
          <a:p>
            <a:pPr lvl="0"/>
            <a:r>
              <a:rPr lang="ru-RU" dirty="0" smtClean="0"/>
              <a:t>Показывать учащимся, как можно самостоятельно учиться и придумывать что-то новое.</a:t>
            </a:r>
          </a:p>
          <a:p>
            <a:pPr lvl="0"/>
            <a:r>
              <a:rPr lang="ru-RU" dirty="0" smtClean="0"/>
              <a:t>Поддерживать учащихся, когда они делают ошибки и помогать справляться с ними.</a:t>
            </a:r>
          </a:p>
          <a:p>
            <a:pPr lvl="0"/>
            <a:r>
              <a:rPr lang="ru-RU" dirty="0" smtClean="0"/>
              <a:t>Демонстрировать ученикам, что осознание того, что я чего-то «не знаю», «не умею» или «не понимаю» не только не стыдно, но является первым необходимым шагом к «знанию, умению и пониманию».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8214" y="6072214"/>
            <a:ext cx="785786" cy="78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183880" cy="3429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Авторская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программа Долговой Е.Н. "Мир успеха" развивающего интегрированного курса на основе личностно-ориентированного подхода для работы с </a:t>
            </a:r>
            <a:r>
              <a:rPr lang="ru-RU" sz="27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гиперактивными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детьми младшего школьного возраста с учетом их психологических особенностей.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Программа имеет положительное заключение по итогам апробации.	</a:t>
            </a:r>
            <a:b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Программа рецензирована и прошла экспертизу </a:t>
            </a:r>
            <a: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(Протокол </a:t>
            </a:r>
            <a: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№18 от 06.06.2015 заседания научного совета ЦПИ и РО "Новый век"). </a:t>
            </a:r>
            <a:endParaRPr lang="ru-RU" sz="2700" b="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27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«Мир успеха»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Лиза\Desktop\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785794"/>
            <a:ext cx="1638304" cy="1535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на развитие навыков концентрации </a:t>
            </a:r>
            <a:r>
              <a:rPr lang="ru-RU" dirty="0" smtClean="0"/>
              <a:t>внимания «Что исчезло?»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Упражнение на снятие эмоционального </a:t>
            </a:r>
            <a:r>
              <a:rPr lang="ru-RU" dirty="0" smtClean="0"/>
              <a:t>напряжения «Рубка дров»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Упражнения на развитие произвольной регуляции </a:t>
            </a:r>
            <a:r>
              <a:rPr lang="ru-RU" dirty="0" smtClean="0"/>
              <a:t>деятельности «Кораблик»</a:t>
            </a:r>
            <a:endParaRPr lang="ru-RU" dirty="0"/>
          </a:p>
        </p:txBody>
      </p:sp>
      <p:pic>
        <p:nvPicPr>
          <p:cNvPr id="7" name="Picture 2" descr="C:\Users\Лиза\Desktop\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714884"/>
            <a:ext cx="2194560" cy="1242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785818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	Обобщенные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 диагностики по всей выборке участников представлены в таблице МЦКО. </a:t>
            </a:r>
            <a:endParaRPr lang="ru-RU" sz="24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1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Наступила пора подведения итогов. 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143116"/>
          <a:ext cx="8286807" cy="453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700092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овладения </a:t>
                      </a:r>
                      <a:r>
                        <a:rPr kumimoji="0"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метапредметными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умениями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учащихся города Москвы, продемонстрировавших данный уровень подготовки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учащихся </a:t>
                      </a:r>
                      <a:endParaRPr kumimoji="0"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 «Д» класса, продемонстрировавших данный уровень подготовки</a:t>
                      </a:r>
                      <a:endParaRPr lang="ru-RU" dirty="0"/>
                    </a:p>
                  </a:txBody>
                  <a:tcPr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(17 и более 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 (от 13 до 16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(от 8 до 12 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009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(менее 8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129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СИСТЕМНО-ДЕЯТЕЛЬНОСТНЫЙ ПОДХОД В ОБУЧЕНИИ ДЕТЕЙ С ГИПЕРАКТИВНЫМ ПОВЕДЕНИЕМ В НАЧАЛЬНОЙ ШКОЛЕ </vt:lpstr>
      <vt:lpstr>Психологический диагноз гиперактивного ребенка:     «Парциальная несформированность преимущественно регуляторного компонента деятельности»</vt:lpstr>
      <vt:lpstr>.</vt:lpstr>
      <vt:lpstr>.</vt:lpstr>
      <vt:lpstr> Учителям же специалистами рекомендуется:  1) игнорировать вызывающие поступки и поощрять его хорошее поведение; 2) минимум отвлекающих факторов; 3) урок строить по чётко распланированному, стереотипному распорядку; 4) задания, предлагаемые на уроке, писать на доске; 5) дозировать выполнение большого задания; 6) частая смена заданий с небольшим числом вопросов; 7) введение проблемного обучения, повышение мотивации; </vt:lpstr>
      <vt:lpstr>Слайд 6</vt:lpstr>
      <vt:lpstr> Авторская программа Долговой Е.Н. "Мир успеха" развивающего интегрированного курса на основе личностно-ориентированного подхода для работы с гиперактивными детьми младшего школьного возраста с учетом их психологических особенностей. Программа имеет положительное заключение по итогам апробации.   Программа рецензирована и прошла экспертизу (Протокол №18 от 06.06.2015 заседания научного совета ЦПИ и РО "Новый век"). </vt:lpstr>
      <vt:lpstr>Слайд 8</vt:lpstr>
      <vt:lpstr>  Обобщенные результаты  диагностики по всей выборке участников представлены в таблице МЦКО.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СИСТЕМНО-ДЕЯТЕЛЬНОСТНЫЙ ПОДХОД В ОБУЧЕНИИ ДЕТЕЙ С ГИПЕРАКТИВНЫМ ПОВЕДЕНИЕМ В НАЧАЛЬНОЙ ШКОЛЕ </dc:title>
  <dc:creator>Лиза</dc:creator>
  <cp:lastModifiedBy>Лиза</cp:lastModifiedBy>
  <cp:revision>1</cp:revision>
  <dcterms:created xsi:type="dcterms:W3CDTF">2015-06-16T02:16:56Z</dcterms:created>
  <dcterms:modified xsi:type="dcterms:W3CDTF">2015-06-16T03:33:01Z</dcterms:modified>
</cp:coreProperties>
</file>