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7" r:id="rId2"/>
    <p:sldId id="258" r:id="rId3"/>
    <p:sldId id="266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6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8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319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16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13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4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30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2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1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5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2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7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4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3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4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I:\ColorVector\C-41%20Skole,%20undervisning\C41-21.ex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file:///I:\ColorVector\C-41%20Skole,%20undervisning\C41-04.ex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I:\ColorVector\C-41%20Skole,%20undervisning\C41-07.ex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5867791" y="609598"/>
            <a:ext cx="4673600" cy="534416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Шамова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</a:t>
            </a:r>
          </a:p>
          <a:p>
            <a:pPr algn="ctr"/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истории</a:t>
            </a:r>
            <a:endParaRPr lang="ru-RU" sz="4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5200" y="1950720"/>
            <a:ext cx="223520" cy="1864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sz="5400" i="1" dirty="0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726589" y="609599"/>
            <a:ext cx="5250860" cy="534415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9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Public\Pictures\Sample Pictures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410" y="609600"/>
            <a:ext cx="9287229" cy="6010141"/>
          </a:xfrm>
          <a:prstGeom prst="rect">
            <a:avLst/>
          </a:prstGeom>
          <a:noFill/>
        </p:spPr>
      </p:pic>
      <p:sp>
        <p:nvSpPr>
          <p:cNvPr id="6" name="Вертикальный свиток 5"/>
          <p:cNvSpPr/>
          <p:nvPr/>
        </p:nvSpPr>
        <p:spPr>
          <a:xfrm>
            <a:off x="4067908" y="984738"/>
            <a:ext cx="6722012" cy="5403183"/>
          </a:xfrm>
          <a:prstGeom prst="verticalScroll">
            <a:avLst>
              <a:gd name="adj" fmla="val 17924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48370" y="1954468"/>
            <a:ext cx="4561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Знай, что в обычае древних среди ученых было упоминать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восемь баз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прежде чем начинать всякую книгу, а именно: цель, заглавие, польза, положение, правдивость книги, из какой она специальности, сколько в ней частей, каковы направления сведений, примененных в ней.                                    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Макризи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(1364 – 1442)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3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Public\Pictures\Sample 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1" y="609601"/>
            <a:ext cx="8786322" cy="5943688"/>
          </a:xfrm>
          <a:prstGeom prst="rect">
            <a:avLst/>
          </a:prstGeom>
          <a:noFill/>
        </p:spPr>
      </p:pic>
      <p:sp>
        <p:nvSpPr>
          <p:cNvPr id="6" name="Вертикальный свиток 5"/>
          <p:cNvSpPr/>
          <p:nvPr/>
        </p:nvSpPr>
        <p:spPr>
          <a:xfrm>
            <a:off x="3672840" y="801755"/>
            <a:ext cx="7234311" cy="5559380"/>
          </a:xfrm>
          <a:prstGeom prst="verticalScroll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Особенности работы с текстовой информацией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уроках истории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9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902" y="546366"/>
            <a:ext cx="8596668" cy="13208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 образовательный  результат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028208" y="1206766"/>
            <a:ext cx="6662057" cy="522882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ключевых компетенций и приобретение опыта решения жизненных проблем на основе знаний и умений;</a:t>
            </a:r>
          </a:p>
          <a:p>
            <a:pPr>
              <a:buFont typeface="Wingdings" pitchFamily="2" charset="2"/>
              <a:buChar char="v"/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работы с информацией;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работы и умений принимать решения в нестандартной ситуации;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исследовательской деятельности.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работы в группе.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5" name="Picture 5" descr="C41-21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l="16536"/>
          <a:stretch/>
        </p:blipFill>
        <p:spPr bwMode="auto">
          <a:xfrm>
            <a:off x="502987" y="1675445"/>
            <a:ext cx="2917107" cy="3461892"/>
          </a:xfrm>
          <a:prstGeom prst="rect">
            <a:avLst/>
          </a:prstGeom>
          <a:noFill/>
        </p:spPr>
      </p:pic>
      <p:pic>
        <p:nvPicPr>
          <p:cNvPr id="7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1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68618" y="1162524"/>
            <a:ext cx="2737734" cy="2037000"/>
          </a:xfrm>
          <a:prstGeom prst="horizontalScroll">
            <a:avLst>
              <a:gd name="adj" fmla="val 1365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Извлечение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информации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215335" y="1101969"/>
            <a:ext cx="3025894" cy="2061552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Структурирование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 осмысление информации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8067862" y="1101969"/>
            <a:ext cx="2951830" cy="1897428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Сжатие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выделение главного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037485" y="3903483"/>
            <a:ext cx="3071834" cy="2157348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схем,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диаграмм, таблиц, карт и т.п. как источников информации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062347" y="3808289"/>
            <a:ext cx="3116822" cy="2123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в различных формах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556" y="293078"/>
            <a:ext cx="7749614" cy="80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с текстовой  информация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026" y="562707"/>
            <a:ext cx="8596668" cy="750277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ru-RU" sz="3200" b="1" dirty="0">
                <a:solidFill>
                  <a:srgbClr val="C00000"/>
                </a:solidFill>
              </a:rPr>
              <a:t>Развитие </a:t>
            </a:r>
            <a:r>
              <a:rPr lang="ru-RU" sz="3200" b="1" dirty="0" smtClean="0">
                <a:solidFill>
                  <a:srgbClr val="C00000"/>
                </a:solidFill>
              </a:rPr>
              <a:t>ключевых компетенций</a:t>
            </a:r>
            <a:r>
              <a:rPr lang="ru-RU" sz="3600" b="1" u="sng" dirty="0">
                <a:solidFill>
                  <a:srgbClr val="C00000"/>
                </a:solidFill>
              </a:rPr>
              <a:t/>
            </a:r>
            <a:br>
              <a:rPr lang="ru-RU" sz="3600" b="1" u="sng" dirty="0">
                <a:solidFill>
                  <a:srgbClr val="C00000"/>
                </a:solidFill>
              </a:rPr>
            </a:br>
            <a:endParaRPr lang="ru-RU" sz="3600" dirty="0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660053" y="1893196"/>
            <a:ext cx="2472743" cy="219002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Ценностная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1455313" y="4501662"/>
            <a:ext cx="2882225" cy="17994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6752490" y="4501662"/>
            <a:ext cx="2713482" cy="17994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4488782" y="1079721"/>
            <a:ext cx="2638848" cy="195775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7127630" y="1931832"/>
            <a:ext cx="2930770" cy="21946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2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992" y="5401408"/>
            <a:ext cx="1690664" cy="116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3" descr="C41-04">
            <a:hlinkClick r:id="rId4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37538" y="3312160"/>
            <a:ext cx="2578246" cy="3545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72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822" y="609600"/>
            <a:ext cx="10109915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навыки,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с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текстовой информацией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869321" y="1836616"/>
            <a:ext cx="4353062" cy="45407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главной мысли и темы текста.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и систематизация материала по определенной теме.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одного вида текстовой информации в другой.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делать обобщение и выводы.</a:t>
            </a:r>
          </a:p>
          <a:p>
            <a:pPr>
              <a:buNone/>
            </a:pP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930062" y="1836616"/>
            <a:ext cx="4199726" cy="45407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сравнений разного вида.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аргументов «за» и «против» к суждению, тезису.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собственной позиции, аргументированность.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авторской позиции, оценивание мнения.</a:t>
            </a:r>
          </a:p>
          <a:p>
            <a:pPr algn="ctr"/>
            <a:endParaRPr lang="ru-RU" dirty="0"/>
          </a:p>
        </p:txBody>
      </p:sp>
      <p:pic>
        <p:nvPicPr>
          <p:cNvPr id="6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3" y="5112710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8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56" y="448918"/>
            <a:ext cx="10748813" cy="7502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трудностей  при  работе 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текстовой информацией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052256" y="1199195"/>
            <a:ext cx="5962918" cy="5186223"/>
          </a:xfrm>
          <a:prstGeom prst="verticalScroll">
            <a:avLst>
              <a:gd name="adj" fmla="val 108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не умеют понять прочитанное, т.к. плохо читают!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умеют осмысливать прочитанное.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внутренней мотивации к чтению текста.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желания обдумывать и анализировать прочитанное.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могут грамотно работать с информацией.</a:t>
            </a:r>
          </a:p>
          <a:p>
            <a:pPr algn="ctr"/>
            <a:endParaRPr lang="ru-RU" dirty="0"/>
          </a:p>
        </p:txBody>
      </p:sp>
      <p:pic>
        <p:nvPicPr>
          <p:cNvPr id="5" name="Picture 5" descr="C41-07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124" y="2090225"/>
            <a:ext cx="3440757" cy="3510108"/>
          </a:xfrm>
          <a:prstGeom prst="rect">
            <a:avLst/>
          </a:prstGeom>
          <a:noFill/>
        </p:spPr>
      </p:pic>
      <p:pic>
        <p:nvPicPr>
          <p:cNvPr id="6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3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975" y="422031"/>
            <a:ext cx="10605680" cy="7941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формы работы с текстовой информацией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186190" y="1403797"/>
            <a:ext cx="2685964" cy="25757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«Хочу поделиться»</a:t>
            </a:r>
            <a:endParaRPr lang="ru-RU" sz="20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ctr"/>
            <a:endParaRPr lang="ru-RU" sz="2000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174600" y="1469524"/>
            <a:ext cx="2625829" cy="24793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что понял?»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6013790" y="1477227"/>
            <a:ext cx="2648624" cy="24366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«Письменная дискуссия»</a:t>
            </a:r>
            <a:endParaRPr lang="ru-RU" b="1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658609" y="4256965"/>
            <a:ext cx="1937270" cy="16967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«Досье»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487514" y="4490821"/>
            <a:ext cx="2369711" cy="16967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«ПОПС-формулы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8893243" y="1469524"/>
            <a:ext cx="2471282" cy="244431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«Кладезь мудрости»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7889930" y="4233101"/>
            <a:ext cx="2006625" cy="17206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0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9875" y="480935"/>
            <a:ext cx="5328478" cy="1320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работы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3785228" y="4523581"/>
            <a:ext cx="3083284" cy="1631272"/>
          </a:xfrm>
          <a:prstGeom prst="verticalScroll">
            <a:avLst>
              <a:gd name="adj" fmla="val 21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- 100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795882" y="1361073"/>
            <a:ext cx="3644721" cy="3056548"/>
          </a:xfrm>
          <a:prstGeom prst="verticalScroll">
            <a:avLst>
              <a:gd name="adj" fmla="val 12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предмету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2012-13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2013-14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2014-15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(выше среднего областного показателя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607256" y="1361072"/>
            <a:ext cx="3676775" cy="3056549"/>
          </a:xfrm>
          <a:prstGeom prst="verticalScroll">
            <a:avLst>
              <a:gd name="adj" fmla="val 14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окружной олимпиаде по истории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2013-14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2014-15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8" name="Picture 2" descr="C:\Users\Пользователь\AppData\Local\Microsoft\Windows\Temporary Internet Files\Content.IE5\3A750HQY\large_open_book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884" y="5339217"/>
            <a:ext cx="1780771" cy="12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0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347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Новый  образовательный  результат </vt:lpstr>
      <vt:lpstr>Алгоритм работы с текстовой  информация</vt:lpstr>
      <vt:lpstr>Развитие ключевых компетенций </vt:lpstr>
      <vt:lpstr>Общеучебные навыки,  формируемые при работе с текстовой информацией</vt:lpstr>
      <vt:lpstr>Причины  трудностей  при  работе  с  текстовой информацией</vt:lpstr>
      <vt:lpstr>Актуальные формы работы с текстовой информацией </vt:lpstr>
      <vt:lpstr>Результативность работы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Шамова Т. Н.</dc:creator>
  <cp:lastModifiedBy>Шамова Т. Н.</cp:lastModifiedBy>
  <cp:revision>27</cp:revision>
  <dcterms:created xsi:type="dcterms:W3CDTF">2015-08-25T02:30:10Z</dcterms:created>
  <dcterms:modified xsi:type="dcterms:W3CDTF">2015-09-13T04:56:45Z</dcterms:modified>
</cp:coreProperties>
</file>