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6" r:id="rId4"/>
    <p:sldId id="258" r:id="rId5"/>
    <p:sldId id="261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99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04B4A-54D5-421E-A3A7-52ADF6A172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9334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03FA9-2336-4E71-A59B-7F02604470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981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DE1A0-F720-4CD3-8DF7-E47DB8ED44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370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22BFF-A431-4392-A735-D6B5286540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0441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2D5ED-9BBA-4CA2-98A3-46261FA05D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479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4DDC2-0C06-43F4-841A-A87E5C61E6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7763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6C9E6-DA36-4406-B134-E42DE7EE4E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320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3A951-2654-4C3D-BCE7-5B5A6E1E56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271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EE69A-88DC-43BE-BD1F-C9A6D2B94A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612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482B8-77AB-4B7C-B331-9E68301298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55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3F229-1DF4-4D2E-82DB-4EFA14A93B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799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511F19F-FC8C-467E-AFDF-209B6C1E79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1_%D0%B0%D0%B2%D1%82%D0%BE%D1%80%20%D1%84%D0%BE%D1%82%D0%BE%20%D0%A1%D0%B5%D1%80%D0%B3%D0%B5%D0%B9%20%D0%93%D0%BE%D1%80%D1%88%D0%BA%D0%BE%D0%B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3563938" y="333375"/>
            <a:ext cx="5148262" cy="14398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Impact"/>
              </a:rPr>
              <a:t>Северный  олень</a:t>
            </a:r>
          </a:p>
        </p:txBody>
      </p:sp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6156325" y="6237288"/>
            <a:ext cx="2700338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chemeClr val="bg1"/>
                </a:solidFill>
              </a:rPr>
              <a:t>Составитель :учитель начальных классов </a:t>
            </a:r>
          </a:p>
          <a:p>
            <a:pPr eaLnBrk="1" hangingPunct="1"/>
            <a:r>
              <a:rPr lang="ru-RU" altLang="ru-RU" sz="2000">
                <a:solidFill>
                  <a:schemeClr val="bg1"/>
                </a:solidFill>
              </a:rPr>
              <a:t>Таранова Ч.И.</a:t>
            </a:r>
            <a:endParaRPr lang="ru-RU" alt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6906694076_e23dd76100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89363"/>
            <a:ext cx="4392612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7" descr="e3e768731b1f3f28f45ce1eb04bf205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620713"/>
            <a:ext cx="2881313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9" descr="13082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716338"/>
            <a:ext cx="392430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0" y="927100"/>
            <a:ext cx="56515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 b="1" u="sng">
                <a:solidFill>
                  <a:schemeClr val="accent2"/>
                </a:solidFill>
                <a:latin typeface="Times New Roman" pitchFamily="18" charset="0"/>
              </a:rPr>
              <a:t>Другое название:</a:t>
            </a:r>
            <a:r>
              <a:rPr lang="ru-RU" altLang="ru-RU" b="1">
                <a:solidFill>
                  <a:schemeClr val="accent2"/>
                </a:solidFill>
                <a:latin typeface="Times New Roman" pitchFamily="18" charset="0"/>
              </a:rPr>
              <a:t>     </a:t>
            </a:r>
            <a:r>
              <a:rPr lang="ru-RU" altLang="ru-RU" b="1">
                <a:solidFill>
                  <a:srgbClr val="333333"/>
                </a:solidFill>
                <a:latin typeface="Times New Roman" pitchFamily="18" charset="0"/>
              </a:rPr>
              <a:t>                                                                        В Северной Америке этого оленя называют карибу.</a:t>
            </a:r>
            <a:endParaRPr lang="ru-RU" altLang="ru-RU" b="1">
              <a:latin typeface="Times New Roman" pitchFamily="18" charset="0"/>
            </a:endParaRPr>
          </a:p>
          <a:p>
            <a:pPr algn="just" eaLnBrk="0" hangingPunct="0"/>
            <a:r>
              <a:rPr lang="ru-RU" altLang="ru-RU" b="1" u="sng">
                <a:solidFill>
                  <a:schemeClr val="accent2"/>
                </a:solidFill>
                <a:latin typeface="Times New Roman" pitchFamily="18" charset="0"/>
              </a:rPr>
              <a:t>Отряд:</a:t>
            </a:r>
            <a:r>
              <a:rPr lang="ru-RU" altLang="ru-RU" b="1">
                <a:solidFill>
                  <a:srgbClr val="333333"/>
                </a:solidFill>
                <a:latin typeface="Times New Roman" pitchFamily="18" charset="0"/>
              </a:rPr>
              <a:t> Парнокопытные  </a:t>
            </a:r>
            <a:endParaRPr lang="ru-RU" altLang="ru-RU" b="1">
              <a:latin typeface="Times New Roman" pitchFamily="18" charset="0"/>
            </a:endParaRPr>
          </a:p>
          <a:p>
            <a:pPr algn="just" eaLnBrk="0" hangingPunct="0"/>
            <a:r>
              <a:rPr lang="ru-RU" altLang="ru-RU" b="1" u="sng">
                <a:solidFill>
                  <a:schemeClr val="accent2"/>
                </a:solidFill>
                <a:latin typeface="Times New Roman" pitchFamily="18" charset="0"/>
              </a:rPr>
              <a:t>Семейство:</a:t>
            </a:r>
            <a:r>
              <a:rPr lang="ru-RU" altLang="ru-RU" b="1">
                <a:solidFill>
                  <a:srgbClr val="333333"/>
                </a:solidFill>
                <a:latin typeface="Times New Roman" pitchFamily="18" charset="0"/>
              </a:rPr>
              <a:t> Оленевые  </a:t>
            </a:r>
            <a:endParaRPr lang="ru-RU" altLang="ru-RU" b="1">
              <a:latin typeface="Times New Roman" pitchFamily="18" charset="0"/>
            </a:endParaRPr>
          </a:p>
          <a:p>
            <a:pPr algn="just" eaLnBrk="0" hangingPunct="0"/>
            <a:r>
              <a:rPr lang="ru-RU" altLang="ru-RU" b="1" u="sng">
                <a:solidFill>
                  <a:schemeClr val="accent2"/>
                </a:solidFill>
                <a:latin typeface="Times New Roman" pitchFamily="18" charset="0"/>
              </a:rPr>
              <a:t>Род:</a:t>
            </a:r>
            <a:r>
              <a:rPr lang="ru-RU" altLang="ru-RU" b="1">
                <a:solidFill>
                  <a:srgbClr val="333333"/>
                </a:solidFill>
                <a:latin typeface="Times New Roman" pitchFamily="18" charset="0"/>
              </a:rPr>
              <a:t> Северные олени  </a:t>
            </a:r>
            <a:endParaRPr lang="ru-RU" altLang="ru-RU" b="1">
              <a:latin typeface="Times New Roman" pitchFamily="18" charset="0"/>
            </a:endParaRPr>
          </a:p>
          <a:p>
            <a:pPr algn="just" eaLnBrk="0" hangingPunct="0"/>
            <a:r>
              <a:rPr lang="ru-RU" altLang="ru-RU" b="1" u="sng">
                <a:solidFill>
                  <a:schemeClr val="accent2"/>
                </a:solidFill>
                <a:latin typeface="Times New Roman" pitchFamily="18" charset="0"/>
              </a:rPr>
              <a:t>Под охраной:</a:t>
            </a:r>
          </a:p>
          <a:p>
            <a:pPr algn="just" eaLnBrk="0" hangingPunct="0"/>
            <a:r>
              <a:rPr lang="ru-RU" altLang="ru-RU" b="1">
                <a:solidFill>
                  <a:srgbClr val="333333"/>
                </a:solidFill>
                <a:latin typeface="Times New Roman" pitchFamily="18" charset="0"/>
              </a:rPr>
              <a:t>Подвиды лесной </a:t>
            </a:r>
            <a:r>
              <a:rPr lang="ru-RU" altLang="ru-RU" b="1" i="1">
                <a:solidFill>
                  <a:srgbClr val="333333"/>
                </a:solidFill>
                <a:latin typeface="Times New Roman" pitchFamily="18" charset="0"/>
              </a:rPr>
              <a:t> </a:t>
            </a:r>
            <a:r>
              <a:rPr lang="ru-RU" altLang="ru-RU" b="1">
                <a:solidFill>
                  <a:srgbClr val="333333"/>
                </a:solidFill>
                <a:latin typeface="Times New Roman" pitchFamily="18" charset="0"/>
              </a:rPr>
              <a:t>и новоземельский </a:t>
            </a:r>
            <a:r>
              <a:rPr lang="ru-RU" altLang="ru-RU" b="1" i="1">
                <a:solidFill>
                  <a:srgbClr val="333333"/>
                </a:solidFill>
                <a:latin typeface="Times New Roman" pitchFamily="18" charset="0"/>
              </a:rPr>
              <a:t> </a:t>
            </a:r>
            <a:r>
              <a:rPr lang="ru-RU" altLang="ru-RU" b="1">
                <a:solidFill>
                  <a:srgbClr val="333333"/>
                </a:solidFill>
                <a:latin typeface="Times New Roman" pitchFamily="18" charset="0"/>
              </a:rPr>
              <a:t> занесены в Красную книгу России.</a:t>
            </a:r>
          </a:p>
        </p:txBody>
      </p:sp>
      <p:sp>
        <p:nvSpPr>
          <p:cNvPr id="3078" name="WordArt 12"/>
          <p:cNvSpPr>
            <a:spLocks noChangeArrowheads="1" noChangeShapeType="1" noTextEdit="1"/>
          </p:cNvSpPr>
          <p:nvPr/>
        </p:nvSpPr>
        <p:spPr bwMode="auto">
          <a:xfrm>
            <a:off x="611188" y="188913"/>
            <a:ext cx="4105275" cy="71913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1587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Impact"/>
              </a:rPr>
              <a:t>Северный  олень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12132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12763"/>
            <a:ext cx="8459788" cy="634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0" y="52388"/>
            <a:ext cx="9144000" cy="1739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3600" b="1" i="1" u="sng">
                <a:solidFill>
                  <a:schemeClr val="accent2"/>
                </a:solidFill>
              </a:rPr>
              <a:t>Где живет:</a:t>
            </a:r>
          </a:p>
          <a:p>
            <a:pPr algn="ctr"/>
            <a:r>
              <a:rPr lang="ru-RU" altLang="ru-RU" b="1"/>
              <a:t>Северный олень распространен в тундровой и таежных зонах Евразии и Северной Америки. В нашей стране дикий северный олень встречается в северных областях европейской части, на Северном Урале, в тундре и лесах Западной и Восточной Сибири, Дальнего Востока.</a:t>
            </a: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827088" y="6021388"/>
            <a:ext cx="758825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b="1"/>
              <a:t>Северные олени живут в тундрах, лесотундрах и в полосе хвойной тайги, как на равнинах, так и в горах.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reinde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5795963" y="100013"/>
            <a:ext cx="3133725" cy="2986087"/>
          </a:xfrm>
          <a:prstGeom prst="rect">
            <a:avLst/>
          </a:prstGeom>
          <a:solidFill>
            <a:schemeClr val="bg1"/>
          </a:solidFill>
          <a:ln w="5715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2400" b="1">
                <a:solidFill>
                  <a:schemeClr val="accent2"/>
                </a:solidFill>
              </a:rPr>
              <a:t>Размер:</a:t>
            </a:r>
          </a:p>
          <a:p>
            <a:pPr algn="ctr"/>
            <a:r>
              <a:rPr lang="ru-RU" altLang="ru-RU"/>
              <a:t>Длина тела до 200-220 см, высота до 110-140 см, масса до 100-220 кг. Самые мелкие олени обитают на островах и в тундрах Крайнего Севера, самые крупные олени населяют тайгу и горы Южной Сибири.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0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1412875"/>
            <a:ext cx="4213225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79388" y="188913"/>
            <a:ext cx="79660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2800" b="1" i="1" u="sng">
                <a:solidFill>
                  <a:schemeClr val="accent2"/>
                </a:solidFill>
              </a:rPr>
              <a:t>Внешний вид:</a:t>
            </a:r>
            <a:endParaRPr lang="ru-RU" altLang="ru-RU" sz="2800" i="1" u="sng">
              <a:solidFill>
                <a:schemeClr val="accent2"/>
              </a:solidFill>
            </a:endParaRPr>
          </a:p>
          <a:p>
            <a:pPr algn="ctr">
              <a:buFontTx/>
              <a:buChar char="•"/>
            </a:pPr>
            <a:r>
              <a:rPr lang="ru-RU" altLang="ru-RU"/>
              <a:t>Копыта средних пальцев большие, широкие, изогнутые, как совок, и оба копыта вместе образуют подобие большой ложки, удобной для разгребания снега.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250825" y="1773238"/>
            <a:ext cx="46085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buFontTx/>
              <a:buChar char="•"/>
            </a:pPr>
            <a:r>
              <a:rPr lang="ru-RU" altLang="ru-RU"/>
              <a:t>Рога очень большие, они есть как у самцов, так и у самок, этим северный олень отличается от других оленей, у которых самки безроги.  </a:t>
            </a: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179388" y="3141663"/>
            <a:ext cx="52578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buFontTx/>
              <a:buChar char="•"/>
            </a:pPr>
            <a:r>
              <a:rPr lang="ru-RU" altLang="ru-RU"/>
              <a:t>Зимний мех длинный, особенно на шее, где образуется свисающая вниз грива (подвес). </a:t>
            </a:r>
          </a:p>
          <a:p>
            <a:pPr algn="just"/>
            <a:endParaRPr lang="ru-RU" altLang="ru-RU"/>
          </a:p>
          <a:p>
            <a:pPr algn="just">
              <a:buFontTx/>
              <a:buChar char="•"/>
            </a:pPr>
            <a:r>
              <a:rPr lang="ru-RU" altLang="ru-RU"/>
              <a:t>Олений мех очень теплый.  Летний мех много короче и мягче. </a:t>
            </a:r>
          </a:p>
        </p:txBody>
      </p:sp>
      <p:pic>
        <p:nvPicPr>
          <p:cNvPr id="6150" name="Picture 7" descr="08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508500"/>
            <a:ext cx="230505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%D0%9E%D0%BB%D0%B5%D0%BD%D1%8C%D1%8F-%D1%84%D0%B5%D1%80%D0%BC%D0%B0-%C2%AB%D0%A1%D0%B5%D0%B2%D0%B5%D1%80%D0%BD%D1%8B%D0%B9-%D0%BE%D0%BB%D0%B5%D0%BD%D1%8C%C2%BB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50825" y="188913"/>
            <a:ext cx="5976938" cy="1617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2800" b="1" i="1" u="sng">
                <a:solidFill>
                  <a:schemeClr val="accent2"/>
                </a:solidFill>
              </a:rPr>
              <a:t>Поведение и образ жизни:</a:t>
            </a:r>
          </a:p>
          <a:p>
            <a:pPr algn="ctr"/>
            <a:r>
              <a:rPr lang="ru-RU" altLang="ru-RU"/>
              <a:t>Тундровые олени на зиму откочевывают в северную тайгу, лишь некоторые стада круглый год остаются в тундре и на арктических островах, где выискивают участки склонов, с которых ветер сдул снег.  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395288" y="5589588"/>
            <a:ext cx="67691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/>
              <a:t>Во время миграции олени десятилетиями следуют по одним и тем же маршрутам, переплывая реки и морские проливы в определенных местах.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Hirsc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179388" y="188913"/>
            <a:ext cx="3097212" cy="36655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 sz="2400" b="1" i="1" u="sng">
                <a:solidFill>
                  <a:schemeClr val="accent2"/>
                </a:solidFill>
              </a:rPr>
              <a:t>Питание:</a:t>
            </a:r>
            <a:r>
              <a:rPr lang="ru-RU" altLang="ru-RU" b="1">
                <a:solidFill>
                  <a:schemeClr val="accent2"/>
                </a:solidFill>
              </a:rPr>
              <a:t>   </a:t>
            </a:r>
            <a:r>
              <a:rPr lang="ru-RU" altLang="ru-RU" b="1">
                <a:solidFill>
                  <a:srgbClr val="333333"/>
                </a:solidFill>
              </a:rPr>
              <a:t>                  </a:t>
            </a:r>
          </a:p>
          <a:p>
            <a:pPr algn="ctr"/>
            <a:r>
              <a:rPr lang="ru-RU" altLang="ru-RU" b="1">
                <a:solidFill>
                  <a:srgbClr val="333333"/>
                </a:solidFill>
              </a:rPr>
              <a:t>    </a:t>
            </a:r>
            <a:r>
              <a:rPr lang="ru-RU" altLang="ru-RU" sz="1600">
                <a:solidFill>
                  <a:srgbClr val="333333"/>
                </a:solidFill>
              </a:rPr>
              <a:t>Кроме наземных и древесных лишайников, он питается также травой, листьями, грибами и ягодами, при случае поедает грызунов, птенцов и яйца птиц. Зимой ему приходится раскапывать снег на глубину до 80 см. Лишайники бедны минеральными солями, поэтому олень часто грызет сброшенные рога и пьет морскую воду</a:t>
            </a:r>
            <a:endParaRPr lang="ru-RU" altLang="ru-RU" sz="1600" b="1">
              <a:solidFill>
                <a:srgbClr val="333333"/>
              </a:solidFill>
            </a:endParaRP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5148263" y="6021388"/>
            <a:ext cx="3794125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altLang="ru-RU" b="1"/>
              <a:t>Продолжительность жизни:</a:t>
            </a:r>
            <a:endParaRPr lang="ru-RU" altLang="ru-RU"/>
          </a:p>
          <a:p>
            <a:pPr algn="ctr"/>
            <a:r>
              <a:rPr lang="ru-RU" altLang="ru-RU"/>
              <a:t>Северные олени живут до 20 лет.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olen7-300x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573463"/>
            <a:ext cx="2268537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250825" y="188913"/>
            <a:ext cx="86423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2800" b="1" u="sng">
                <a:solidFill>
                  <a:schemeClr val="accent2"/>
                </a:solidFill>
              </a:rPr>
              <a:t>Интересные факты:</a:t>
            </a:r>
          </a:p>
          <a:p>
            <a:pPr>
              <a:buFontTx/>
              <a:buChar char="•"/>
            </a:pPr>
            <a:r>
              <a:rPr lang="ru-RU" altLang="ru-RU" b="1">
                <a:solidFill>
                  <a:srgbClr val="990000"/>
                </a:solidFill>
              </a:rPr>
              <a:t>Мигрирующие стада представляют собой грандиозное зрелище, особенно на Таймыре, где можно одновременно увидеть до 20 тысяч оленей.</a:t>
            </a:r>
          </a:p>
          <a:p>
            <a:pPr>
              <a:buFontTx/>
              <a:buChar char="•"/>
            </a:pPr>
            <a:r>
              <a:rPr lang="ru-RU" altLang="ru-RU" b="1">
                <a:solidFill>
                  <a:srgbClr val="990000"/>
                </a:solidFill>
              </a:rPr>
              <a:t>Люди одомашнили северных оленей, изолировав часть стада диких животных.</a:t>
            </a:r>
          </a:p>
          <a:p>
            <a:pPr>
              <a:buFontTx/>
              <a:buChar char="•"/>
            </a:pPr>
            <a:r>
              <a:rPr lang="ru-RU" altLang="ru-RU" b="1">
                <a:solidFill>
                  <a:srgbClr val="990000"/>
                </a:solidFill>
              </a:rPr>
              <a:t>Домашние северные олени живут на полувольном выпасе, а от диких животных отличаются тем, что привыкли к людям и в случае опасности не разбегаются в стороны, а собираются вместе, надеясь на защиту людей.</a:t>
            </a:r>
          </a:p>
        </p:txBody>
      </p:sp>
      <p:pic>
        <p:nvPicPr>
          <p:cNvPr id="9220" name="Picture 8" descr="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644900"/>
            <a:ext cx="3744913" cy="2809875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10" descr="place-power8627-1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300663"/>
            <a:ext cx="20161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2" descr="671b02f35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00438"/>
            <a:ext cx="237648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4" descr="0010tz9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229225"/>
            <a:ext cx="1944687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350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АВС</cp:lastModifiedBy>
  <cp:revision>14</cp:revision>
  <dcterms:created xsi:type="dcterms:W3CDTF">2013-10-22T13:14:02Z</dcterms:created>
  <dcterms:modified xsi:type="dcterms:W3CDTF">2015-06-18T04:13:17Z</dcterms:modified>
</cp:coreProperties>
</file>