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8" r:id="rId6"/>
    <p:sldId id="260" r:id="rId7"/>
    <p:sldId id="267" r:id="rId8"/>
    <p:sldId id="269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Троица – Зелёные святки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53000"/>
            <a:ext cx="5976664" cy="12192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Когда облака дорогу дают благости Божьей и чуду,</a:t>
            </a:r>
          </a:p>
          <a:p>
            <a:r>
              <a:rPr lang="ru-RU" dirty="0"/>
              <a:t>Ангелы в небе славу поют, и счастье царит повсюду…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5257"/>
            <a:ext cx="2808312" cy="252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49102"/>
            <a:ext cx="33123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Автор презентации:</a:t>
            </a:r>
          </a:p>
          <a:p>
            <a:pPr algn="ctr"/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Полежака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Лариса Николаевна,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учитель  начальных  классов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ГБОУ гимназия №52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Приморского района СПб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768752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rebuchet MS"/>
              </a:rPr>
              <a:t>Надо всем на Троицу ребяток угостить</a:t>
            </a:r>
            <a:r>
              <a:rPr lang="ru-RU" dirty="0" smtClean="0">
                <a:solidFill>
                  <a:srgbClr val="333333"/>
                </a:solidFill>
                <a:latin typeface="Trebuchet MS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333333"/>
              </a:solidFill>
              <a:latin typeface="Trebuchet M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Не забудьте лентами берёзку нарядить</a:t>
            </a:r>
            <a:r>
              <a:rPr lang="ru-RU" dirty="0" smtClean="0">
                <a:solidFill>
                  <a:srgbClr val="333333"/>
                </a:solidFill>
                <a:latin typeface="Trebuchet MS"/>
              </a:rPr>
              <a:t>,</a:t>
            </a:r>
          </a:p>
          <a:p>
            <a:pPr marL="0" indent="0">
              <a:buNone/>
            </a:pPr>
            <a:endParaRPr lang="ru-RU" dirty="0" smtClean="0">
              <a:solidFill>
                <a:srgbClr val="333333"/>
              </a:solidFill>
              <a:latin typeface="Trebuchet M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Веночки плести, хороводы завести…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rebuchet MS"/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0963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37645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2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Trebuchet MS"/>
              </a:rPr>
              <a:t> </a:t>
            </a:r>
            <a:r>
              <a:rPr lang="ru-RU" sz="4400" dirty="0" smtClean="0">
                <a:solidFill>
                  <a:srgbClr val="333333"/>
                </a:solidFill>
                <a:latin typeface="Trebuchet MS"/>
              </a:rPr>
              <a:t>Праздник </a:t>
            </a:r>
            <a:r>
              <a:rPr lang="ru-RU" sz="4400" dirty="0">
                <a:solidFill>
                  <a:srgbClr val="333333"/>
                </a:solidFill>
                <a:latin typeface="Trebuchet MS"/>
              </a:rPr>
              <a:t>Троицы – это церковный праздник или обычный?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/>
              <a:t>  Роща юная, белоствольная на заре росою умоется.</a:t>
            </a:r>
          </a:p>
          <a:p>
            <a:r>
              <a:rPr lang="ru-RU" dirty="0"/>
              <a:t>            Звоны слышатся колокольные – Воскресенье святое – Троица!</a:t>
            </a:r>
          </a:p>
          <a:p>
            <a:r>
              <a:rPr lang="ru-RU" dirty="0"/>
              <a:t>            Звоны чистые, колокольные разливаются в поднебесье.</a:t>
            </a:r>
          </a:p>
          <a:p>
            <a:r>
              <a:rPr lang="ru-RU" dirty="0"/>
              <a:t>            Славят Троицу нивы привольные, славят птицы звонкою песнею.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4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</a:t>
            </a:r>
            <a:r>
              <a:rPr lang="ru-RU" dirty="0" smtClean="0">
                <a:effectLst/>
              </a:rPr>
              <a:t>акие </a:t>
            </a:r>
            <a:r>
              <a:rPr lang="ru-RU" dirty="0">
                <a:effectLst/>
              </a:rPr>
              <a:t>вы знаете церковные праздники?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Trebuchet MS"/>
              </a:rPr>
              <a:t> Пасха.</a:t>
            </a:r>
          </a:p>
          <a:p>
            <a:r>
              <a:rPr lang="ru-RU" dirty="0">
                <a:solidFill>
                  <a:srgbClr val="333333"/>
                </a:solidFill>
                <a:latin typeface="Trebuchet MS"/>
              </a:rPr>
              <a:t>Новый год.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Рождество.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Крещение.</a:t>
            </a:r>
          </a:p>
          <a:p>
            <a:r>
              <a:rPr lang="ru-RU" dirty="0">
                <a:solidFill>
                  <a:srgbClr val="333333"/>
                </a:solidFill>
                <a:latin typeface="Trebuchet MS"/>
              </a:rPr>
              <a:t>День Конституции.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Вербное воскресение.</a:t>
            </a:r>
          </a:p>
          <a:p>
            <a:r>
              <a:rPr lang="ru-RU" dirty="0">
                <a:solidFill>
                  <a:srgbClr val="333333"/>
                </a:solidFill>
                <a:latin typeface="Trebuchet MS"/>
              </a:rPr>
              <a:t>День Победы.</a:t>
            </a:r>
          </a:p>
          <a:p>
            <a:r>
              <a:rPr lang="ru-RU" dirty="0">
                <a:solidFill>
                  <a:srgbClr val="333333"/>
                </a:solidFill>
                <a:latin typeface="Trebuchet MS"/>
              </a:rPr>
              <a:t>8 Марта.</a:t>
            </a:r>
          </a:p>
          <a:p>
            <a:pPr>
              <a:buFont typeface="Arial"/>
              <a:buChar char="•"/>
            </a:pPr>
            <a:r>
              <a:rPr lang="ru-RU" dirty="0" smtClean="0">
                <a:solidFill>
                  <a:srgbClr val="333333"/>
                </a:solidFill>
                <a:latin typeface="Trebuchet MS"/>
              </a:rPr>
              <a:t> </a:t>
            </a:r>
            <a:r>
              <a:rPr lang="ru-RU" dirty="0">
                <a:solidFill>
                  <a:srgbClr val="333333"/>
                </a:solidFill>
                <a:latin typeface="Trebuchet MS"/>
              </a:rPr>
              <a:t>Троица.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4563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effectLst/>
                <a:latin typeface="Trebuchet MS"/>
                <a:cs typeface="Aharoni" pitchFamily="2" charset="-79"/>
              </a:rPr>
              <a:t>Этот день – пятидесятый по счёту от дня Пасхи, поэтому и второе название праздника – Пятидесятница</a:t>
            </a:r>
            <a:r>
              <a:rPr lang="ru-RU" sz="2400" dirty="0">
                <a:solidFill>
                  <a:srgbClr val="333333"/>
                </a:solidFill>
                <a:effectLst/>
                <a:latin typeface="Trebuchet MS"/>
                <a:cs typeface="Aharoni" pitchFamily="2" charset="-79"/>
              </a:rPr>
              <a:t>.</a:t>
            </a:r>
            <a:endParaRPr lang="ru-RU" sz="2400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светлый день пятидесятый, как воскрес Господь распятый,</a:t>
            </a:r>
          </a:p>
          <a:p>
            <a:endParaRPr lang="ru-RU" dirty="0"/>
          </a:p>
          <a:p>
            <a:r>
              <a:rPr lang="ru-RU" dirty="0"/>
              <a:t>                        Дух Святой на землю сходит, благодать с небес низводит!</a:t>
            </a:r>
          </a:p>
          <a:p>
            <a:endParaRPr lang="ru-RU" dirty="0"/>
          </a:p>
          <a:p>
            <a:r>
              <a:rPr lang="ru-RU" dirty="0"/>
              <a:t>                        Людям Троица открылась: Сын, Отец и Дух Святой.</a:t>
            </a:r>
          </a:p>
          <a:p>
            <a:endParaRPr lang="ru-RU" dirty="0"/>
          </a:p>
          <a:p>
            <a:r>
              <a:rPr lang="ru-RU" dirty="0"/>
              <a:t>                        Всё творенье </a:t>
            </a:r>
            <a:r>
              <a:rPr lang="ru-RU" dirty="0" err="1"/>
              <a:t>освятилось</a:t>
            </a:r>
            <a:r>
              <a:rPr lang="ru-RU" dirty="0"/>
              <a:t> неземною красотой!</a:t>
            </a:r>
          </a:p>
        </p:txBody>
      </p:sp>
    </p:spTree>
    <p:extLst>
      <p:ext uri="{BB962C8B-B14F-4D97-AF65-F5344CB8AC3E}">
        <p14:creationId xmlns:p14="http://schemas.microsoft.com/office/powerpoint/2010/main" val="42077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Семик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rebuchet MS"/>
              </a:rPr>
              <a:t>Клейкие почки, зелёные листочки.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rebuchet MS"/>
              </a:rPr>
              <a:t>                        С белой корой стоит под горой… </a:t>
            </a:r>
          </a:p>
          <a:p>
            <a:r>
              <a:rPr lang="ru-RU" dirty="0">
                <a:solidFill>
                  <a:srgbClr val="FF0000"/>
                </a:solidFill>
                <a:latin typeface="Trebuchet MS"/>
              </a:rPr>
              <a:t>(Берёза).</a:t>
            </a:r>
          </a:p>
          <a:p>
            <a:r>
              <a:rPr lang="ru-RU" dirty="0">
                <a:solidFill>
                  <a:srgbClr val="333333"/>
                </a:solidFill>
                <a:latin typeface="Trebuchet MS"/>
              </a:rPr>
              <a:t> Начиналось празднование Троицы в четверг, накануне Пятидесятницы. Назывался этот день Семик, что означало седьмую неделю после Пасхи. Этот день считался  девичьим праздником, к которому молодые красавицы запасались лакомствами, а затем приходили в рощу, что была на берегу реки, и устраивали «пикник». Девушки водили хороводы, пели песни, плели венки из полевых цветов и украшали ими молодую берёзку, загадывая желания.</a:t>
            </a:r>
          </a:p>
          <a:p>
            <a:r>
              <a:rPr lang="ru-RU" dirty="0">
                <a:solidFill>
                  <a:srgbClr val="333333"/>
                </a:solidFill>
                <a:latin typeface="Trebuchet MS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8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698" y="0"/>
            <a:ext cx="5852302" cy="1124744"/>
          </a:xfrm>
        </p:spPr>
        <p:txBody>
          <a:bodyPr/>
          <a:lstStyle/>
          <a:p>
            <a:r>
              <a:rPr lang="ru-RU" dirty="0" smtClean="0"/>
              <a:t>Творим вместе…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6" y="332656"/>
            <a:ext cx="29235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30" y="3645024"/>
            <a:ext cx="301315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46699"/>
            <a:ext cx="2294446" cy="22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65" y="1163304"/>
            <a:ext cx="2504437" cy="35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1" y="3356992"/>
            <a:ext cx="3138318" cy="349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99" y="4905674"/>
            <a:ext cx="3008493" cy="187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effectLst/>
              </a:rPr>
              <a:t>П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одтверждает </a:t>
            </a:r>
            <a:r>
              <a:rPr lang="ru-RU" sz="3200" dirty="0">
                <a:solidFill>
                  <a:srgbClr val="FF0000"/>
                </a:solidFill>
                <a:effectLst/>
              </a:rPr>
              <a:t>существование пресвятой Троицы: Бог – отец, Бог – Сын и Бог – Дух Святой. 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33333"/>
                </a:solidFill>
                <a:latin typeface="Trebuchet MS"/>
              </a:rPr>
              <a:t>Итак, Троица, или Пятидесятница, - один из самых почитаемых православных праздников после Рождества и Пасхи. Недаром его ещё называют «зелёными Святками». Троица означает триединый союз Бога, Сына и Святого Духа. Этот праздник объединяет в себе сразу несколько событий: пятидесятый день после Воскресения Христова, когда на апостолов снизошёл Дух Святой, просветливший их сознание и одаривший их Божественной Благодатью, и день рождения христианской церкви.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</TotalTime>
  <Words>235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Троица – Зелёные святки</vt:lpstr>
      <vt:lpstr> Праздник Троицы – это церковный праздник или обычный?</vt:lpstr>
      <vt:lpstr>Какие вы знаете церковные праздники? </vt:lpstr>
      <vt:lpstr>Этот день – пятидесятый по счёту от дня Пасхи, поэтому и второе название праздника – Пятидесятница.</vt:lpstr>
      <vt:lpstr>Презентация PowerPoint</vt:lpstr>
      <vt:lpstr>Презентация PowerPoint</vt:lpstr>
      <vt:lpstr>День Семик</vt:lpstr>
      <vt:lpstr>Творим вместе…</vt:lpstr>
      <vt:lpstr>Подтверждает существование пресвятой Троицы: Бог – отец, Бог – Сын и Бог – Дух Святой. 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Полежака</dc:creator>
  <cp:lastModifiedBy>Лариса Полежака</cp:lastModifiedBy>
  <cp:revision>13</cp:revision>
  <dcterms:created xsi:type="dcterms:W3CDTF">2015-04-21T21:18:18Z</dcterms:created>
  <dcterms:modified xsi:type="dcterms:W3CDTF">2015-06-12T09:20:19Z</dcterms:modified>
</cp:coreProperties>
</file>