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87" r:id="rId11"/>
    <p:sldId id="288" r:id="rId12"/>
    <p:sldId id="289" r:id="rId13"/>
    <p:sldId id="290" r:id="rId14"/>
    <p:sldId id="264" r:id="rId15"/>
    <p:sldId id="282" r:id="rId16"/>
    <p:sldId id="283" r:id="rId17"/>
    <p:sldId id="284" r:id="rId18"/>
    <p:sldId id="285" r:id="rId19"/>
    <p:sldId id="269" r:id="rId20"/>
    <p:sldId id="270" r:id="rId21"/>
    <p:sldId id="271" r:id="rId22"/>
    <p:sldId id="272" r:id="rId23"/>
    <p:sldId id="273" r:id="rId24"/>
    <p:sldId id="278" r:id="rId25"/>
    <p:sldId id="279" r:id="rId26"/>
    <p:sldId id="286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C37A6-F16A-4A7D-A76B-CA4355F2571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F4CD5-9F0A-4F78-A405-ACBE55B7B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45A6A2-8BE4-49D5-8147-93EA06C8D3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E56AC-2EAC-48D9-9F23-6FE08DE399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E0B2-A41E-4AB0-9387-0A70D552907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9025-E20E-4D4C-A9E0-CA9424DB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gif"/><Relationship Id="rId7" Type="http://schemas.openxmlformats.org/officeDocument/2006/relationships/image" Target="../media/image38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3.gif"/><Relationship Id="rId4" Type="http://schemas.openxmlformats.org/officeDocument/2006/relationships/image" Target="../media/image41.gif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image" Target="../media/image71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71514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r>
              <a:rPr lang="ru-RU" sz="7200" dirty="0" smtClean="0">
                <a:solidFill>
                  <a:srgbClr val="FF0000"/>
                </a:solidFill>
              </a:rPr>
              <a:t>Урок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математики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1  класс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smeshariky.narod.ru/img/dom_losy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4432826"/>
            <a:ext cx="2285985" cy="24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28596" y="214290"/>
            <a:ext cx="3429024" cy="3357586"/>
          </a:xfrm>
          <a:prstGeom prst="cloudCallout">
            <a:avLst>
              <a:gd name="adj1" fmla="val -27885"/>
              <a:gd name="adj2" fmla="val 85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Решить задачу-это как построить дом!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180503">
            <a:off x="2174618" y="4751340"/>
            <a:ext cx="2671920" cy="1923588"/>
          </a:xfrm>
          <a:prstGeom prst="cloudCallout">
            <a:avLst>
              <a:gd name="adj1" fmla="val -58669"/>
              <a:gd name="adj2" fmla="val 44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 готовы?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3" cy="785812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13" y="4929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3" cstate="print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42844" y="1785926"/>
            <a:ext cx="4286280" cy="2571768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задаче  всегда должны быть  составные части: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6" cstate="print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6" cstate="print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5" descr="118b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19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174704">
            <a:off x="4269666" y="1682025"/>
            <a:ext cx="847725" cy="762000"/>
          </a:xfrm>
          <a:prstGeom prst="rect">
            <a:avLst/>
          </a:prstGeom>
          <a:noFill/>
        </p:spPr>
      </p:pic>
      <p:pic>
        <p:nvPicPr>
          <p:cNvPr id="20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67110">
            <a:off x="4810573" y="4046199"/>
            <a:ext cx="986307" cy="921418"/>
          </a:xfrm>
          <a:prstGeom prst="rect">
            <a:avLst/>
          </a:prstGeom>
          <a:noFill/>
        </p:spPr>
      </p:pic>
      <p:pic>
        <p:nvPicPr>
          <p:cNvPr id="18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4" cy="785812"/>
          </a:xfrm>
          <a:prstGeom prst="flowChartProces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06" y="4929188"/>
            <a:ext cx="4357718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6" cstate="print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8" cstate="print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8" cstate="print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ыноска-облако 14"/>
          <p:cNvSpPr/>
          <p:nvPr/>
        </p:nvSpPr>
        <p:spPr>
          <a:xfrm>
            <a:off x="0" y="1785926"/>
            <a:ext cx="4429124" cy="2428892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отсутствует хотя бы одна часть</a:t>
            </a:r>
            <a:r>
              <a:rPr lang="ru-RU" sz="2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является задачей.</a:t>
            </a:r>
            <a:endParaRPr lang="ru-RU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2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  <p:pic>
        <p:nvPicPr>
          <p:cNvPr id="27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174704">
            <a:off x="4198229" y="1682026"/>
            <a:ext cx="847725" cy="762000"/>
          </a:xfrm>
          <a:prstGeom prst="rect">
            <a:avLst/>
          </a:prstGeom>
          <a:noFill/>
        </p:spPr>
      </p:pic>
      <p:pic>
        <p:nvPicPr>
          <p:cNvPr id="28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174704">
            <a:off x="8169981" y="4825297"/>
            <a:ext cx="8477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люди,цветы,солнце анимации\980щш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93363">
            <a:off x="5947997" y="33772"/>
            <a:ext cx="2251090" cy="2604218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/>
          <a:srcRect l="6466" t="9374" r="29317" b="8239"/>
          <a:stretch>
            <a:fillRect/>
          </a:stretch>
        </p:blipFill>
        <p:spPr bwMode="auto">
          <a:xfrm>
            <a:off x="7000892" y="428604"/>
            <a:ext cx="2143108" cy="257170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289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Задача № 1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Пина</a:t>
            </a:r>
            <a:r>
              <a:rPr lang="ru-RU" sz="3200" b="1" dirty="0" smtClean="0"/>
              <a:t> было 5 шаров. </a:t>
            </a:r>
          </a:p>
          <a:p>
            <a:r>
              <a:rPr lang="ru-RU" sz="3200" b="1" dirty="0" smtClean="0"/>
              <a:t>Два шарика ему подарил </a:t>
            </a:r>
            <a:r>
              <a:rPr lang="ru-RU" sz="3200" b="1" dirty="0" err="1" smtClean="0"/>
              <a:t>Лосяш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071678"/>
            <a:ext cx="609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Сколько шаров </a:t>
            </a:r>
            <a:r>
              <a:rPr lang="ru-RU" sz="3600" b="1" dirty="0"/>
              <a:t>с</a:t>
            </a:r>
            <a:r>
              <a:rPr lang="ru-RU" sz="3600" b="1" dirty="0" smtClean="0"/>
              <a:t>тало у </a:t>
            </a:r>
            <a:r>
              <a:rPr lang="ru-RU" sz="3600" b="1" dirty="0" err="1" smtClean="0"/>
              <a:t>Пина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715008" y="6352445"/>
            <a:ext cx="3214710" cy="505555"/>
          </a:xfrm>
          <a:prstGeom prst="flowChartProcess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у</a:t>
            </a:r>
            <a:r>
              <a:rPr lang="ru-RU" sz="3600" dirty="0" smtClean="0"/>
              <a:t>словие </a:t>
            </a:r>
            <a:endParaRPr lang="ru-RU" sz="36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715008" y="564357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</a:t>
            </a:r>
            <a:endParaRPr lang="ru-RU" sz="36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72132" y="3286124"/>
            <a:ext cx="3571868" cy="1643074"/>
          </a:xfrm>
          <a:prstGeom prst="triangle">
            <a:avLst>
              <a:gd name="adj" fmla="val 49551"/>
            </a:avLst>
          </a:prstGeom>
          <a:blipFill dpi="0" rotWithShape="1">
            <a:blip r:embed="rId5" cstate="print">
              <a:alphaModFix amt="8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15008" y="492919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решение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143512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 + 2 = 7 ( </a:t>
            </a:r>
            <a:r>
              <a:rPr lang="ru-RU" sz="4000" b="1" dirty="0" err="1" smtClean="0"/>
              <a:t>ш</a:t>
            </a:r>
            <a:r>
              <a:rPr lang="ru-RU" sz="4000" b="1" dirty="0" smtClean="0"/>
              <a:t>.)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857892"/>
            <a:ext cx="527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Ответ: 5 шаров у </a:t>
            </a:r>
            <a:r>
              <a:rPr lang="ru-RU" sz="4000" b="1" dirty="0" err="1" smtClean="0"/>
              <a:t>Пина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 rot="5400000">
            <a:off x="250001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103581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175019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46457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317895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4893471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4036215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2607455" y="1464455"/>
            <a:ext cx="785818" cy="54292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4357694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22" name="Выноска-облако 21"/>
          <p:cNvSpPr/>
          <p:nvPr/>
        </p:nvSpPr>
        <p:spPr>
          <a:xfrm>
            <a:off x="785786" y="1714488"/>
            <a:ext cx="5500726" cy="2857520"/>
          </a:xfrm>
          <a:prstGeom prst="cloudCallout">
            <a:avLst>
              <a:gd name="adj1" fmla="val 82610"/>
              <a:gd name="adj2" fmla="val -42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давайте построим домик  и решим задачу!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-26988"/>
            <a:ext cx="8229600" cy="719138"/>
          </a:xfrm>
        </p:spPr>
        <p:txBody>
          <a:bodyPr>
            <a:normAutofit fontScale="90000"/>
          </a:bodyPr>
          <a:lstStyle/>
          <a:p>
            <a:r>
              <a:rPr lang="ru-RU" sz="5400">
                <a:solidFill>
                  <a:schemeClr val="tx1"/>
                </a:solidFill>
              </a:rPr>
              <a:t>Задача</a:t>
            </a:r>
          </a:p>
        </p:txBody>
      </p:sp>
      <p:pic>
        <p:nvPicPr>
          <p:cNvPr id="140400" name="Picture 112" descr="MCj028721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3575" y="5300663"/>
            <a:ext cx="2232025" cy="1231900"/>
          </a:xfrm>
          <a:noFill/>
          <a:ln/>
        </p:spPr>
      </p:pic>
      <p:pic>
        <p:nvPicPr>
          <p:cNvPr id="140404" name="Picture 116" descr="MCj028721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76600" y="2290763"/>
            <a:ext cx="2159000" cy="1190625"/>
          </a:xfrm>
          <a:noFill/>
          <a:ln/>
        </p:spPr>
      </p:pic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179388" y="836613"/>
            <a:ext cx="3167062" cy="1081087"/>
          </a:xfrm>
          <a:prstGeom prst="ellipse">
            <a:avLst/>
          </a:prstGeom>
          <a:solidFill>
            <a:srgbClr val="DEBD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/>
              <a:t>условие</a:t>
            </a: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179388" y="2278063"/>
            <a:ext cx="3167062" cy="1081087"/>
          </a:xfrm>
          <a:prstGeom prst="ellipse">
            <a:avLst/>
          </a:prstGeom>
          <a:solidFill>
            <a:srgbClr val="DEBD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/>
          </a:p>
          <a:p>
            <a:pPr algn="ctr"/>
            <a:r>
              <a:rPr lang="ru-RU" sz="4400" b="1"/>
              <a:t>вопрос</a:t>
            </a:r>
          </a:p>
          <a:p>
            <a:pPr algn="ctr"/>
            <a:endParaRPr lang="ru-RU" sz="4400" b="1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179388" y="3789363"/>
            <a:ext cx="3167062" cy="1081087"/>
          </a:xfrm>
          <a:prstGeom prst="ellipse">
            <a:avLst/>
          </a:prstGeom>
          <a:solidFill>
            <a:srgbClr val="DEBD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/>
              <a:t>решение</a:t>
            </a:r>
          </a:p>
          <a:p>
            <a:pPr algn="ctr"/>
            <a:endParaRPr lang="ru-RU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179388" y="5302250"/>
            <a:ext cx="3167062" cy="1081088"/>
          </a:xfrm>
          <a:prstGeom prst="ellipse">
            <a:avLst/>
          </a:prstGeom>
          <a:solidFill>
            <a:srgbClr val="DEBD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/>
              <a:t>ответ</a:t>
            </a:r>
          </a:p>
          <a:p>
            <a:pPr algn="ctr"/>
            <a:endParaRPr lang="ru-RU"/>
          </a:p>
        </p:txBody>
      </p:sp>
      <p:pic>
        <p:nvPicPr>
          <p:cNvPr id="140300" name="Picture 12" descr="MCj028721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858838"/>
            <a:ext cx="2160587" cy="1192212"/>
          </a:xfrm>
          <a:prstGeom prst="rect">
            <a:avLst/>
          </a:prstGeom>
          <a:noFill/>
        </p:spPr>
      </p:pic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-2916238" y="765175"/>
            <a:ext cx="2916238" cy="1223963"/>
          </a:xfrm>
          <a:prstGeom prst="rect">
            <a:avLst/>
          </a:prstGeom>
          <a:solidFill>
            <a:srgbClr val="AFAF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/>
              <a:t>Варя – </a:t>
            </a:r>
            <a:r>
              <a:rPr lang="ru-RU" sz="2800" b="1" i="1"/>
              <a:t>5 </a:t>
            </a:r>
            <a:r>
              <a:rPr lang="ru-RU" sz="2400" b="1" i="1"/>
              <a:t>фонариков</a:t>
            </a:r>
          </a:p>
          <a:p>
            <a:pPr algn="ctr"/>
            <a:r>
              <a:rPr lang="ru-RU" sz="2400" b="1" i="1"/>
              <a:t>Алёна – </a:t>
            </a:r>
            <a:r>
              <a:rPr lang="ru-RU" sz="2800" b="1" i="1"/>
              <a:t>3</a:t>
            </a:r>
            <a:r>
              <a:rPr lang="ru-RU" sz="2400" b="1" i="1"/>
              <a:t> фонарика</a:t>
            </a:r>
          </a:p>
        </p:txBody>
      </p:sp>
      <p:sp>
        <p:nvSpPr>
          <p:cNvPr id="140306" name="Freeform 18"/>
          <p:cNvSpPr>
            <a:spLocks/>
          </p:cNvSpPr>
          <p:nvPr/>
        </p:nvSpPr>
        <p:spPr bwMode="auto">
          <a:xfrm>
            <a:off x="0" y="1387475"/>
            <a:ext cx="174625" cy="6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43"/>
              </a:cxn>
              <a:cxn ang="0">
                <a:pos x="96" y="38"/>
              </a:cxn>
              <a:cxn ang="0">
                <a:pos x="106" y="24"/>
              </a:cxn>
              <a:cxn ang="0">
                <a:pos x="110" y="24"/>
              </a:cxn>
            </a:cxnLst>
            <a:rect l="0" t="0" r="r" b="b"/>
            <a:pathLst>
              <a:path w="110" h="43">
                <a:moveTo>
                  <a:pt x="0" y="0"/>
                </a:moveTo>
                <a:cubicBezTo>
                  <a:pt x="13" y="37"/>
                  <a:pt x="9" y="23"/>
                  <a:pt x="38" y="43"/>
                </a:cubicBezTo>
                <a:cubicBezTo>
                  <a:pt x="57" y="41"/>
                  <a:pt x="77" y="43"/>
                  <a:pt x="96" y="38"/>
                </a:cubicBezTo>
                <a:cubicBezTo>
                  <a:pt x="102" y="36"/>
                  <a:pt x="102" y="28"/>
                  <a:pt x="106" y="24"/>
                </a:cubicBezTo>
                <a:cubicBezTo>
                  <a:pt x="107" y="23"/>
                  <a:pt x="109" y="24"/>
                  <a:pt x="110" y="2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-2989263" y="5300663"/>
            <a:ext cx="2951163" cy="1079500"/>
          </a:xfrm>
          <a:prstGeom prst="rect">
            <a:avLst/>
          </a:prstGeom>
          <a:solidFill>
            <a:srgbClr val="AFAF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/>
              <a:t>8 фонариков</a:t>
            </a:r>
          </a:p>
        </p:txBody>
      </p:sp>
      <p:sp>
        <p:nvSpPr>
          <p:cNvPr id="140309" name="Freeform 21"/>
          <p:cNvSpPr>
            <a:spLocks/>
          </p:cNvSpPr>
          <p:nvPr/>
        </p:nvSpPr>
        <p:spPr bwMode="auto">
          <a:xfrm>
            <a:off x="-36513" y="2781300"/>
            <a:ext cx="287338" cy="8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53"/>
              </a:cxn>
              <a:cxn ang="0">
                <a:pos x="111" y="29"/>
              </a:cxn>
            </a:cxnLst>
            <a:rect l="0" t="0" r="r" b="b"/>
            <a:pathLst>
              <a:path w="134" h="53">
                <a:moveTo>
                  <a:pt x="0" y="0"/>
                </a:moveTo>
                <a:cubicBezTo>
                  <a:pt x="8" y="33"/>
                  <a:pt x="27" y="43"/>
                  <a:pt x="58" y="53"/>
                </a:cubicBezTo>
                <a:cubicBezTo>
                  <a:pt x="134" y="43"/>
                  <a:pt x="64" y="53"/>
                  <a:pt x="111" y="2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10" name="Freeform 22"/>
          <p:cNvSpPr>
            <a:spLocks/>
          </p:cNvSpPr>
          <p:nvPr/>
        </p:nvSpPr>
        <p:spPr bwMode="auto">
          <a:xfrm>
            <a:off x="-36513" y="4292600"/>
            <a:ext cx="284163" cy="8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53"/>
              </a:cxn>
              <a:cxn ang="0">
                <a:pos x="111" y="29"/>
              </a:cxn>
            </a:cxnLst>
            <a:rect l="0" t="0" r="r" b="b"/>
            <a:pathLst>
              <a:path w="134" h="53">
                <a:moveTo>
                  <a:pt x="0" y="0"/>
                </a:moveTo>
                <a:cubicBezTo>
                  <a:pt x="8" y="33"/>
                  <a:pt x="27" y="43"/>
                  <a:pt x="58" y="53"/>
                </a:cubicBezTo>
                <a:cubicBezTo>
                  <a:pt x="134" y="43"/>
                  <a:pt x="64" y="53"/>
                  <a:pt x="111" y="2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11" name="Freeform 23"/>
          <p:cNvSpPr>
            <a:spLocks/>
          </p:cNvSpPr>
          <p:nvPr/>
        </p:nvSpPr>
        <p:spPr bwMode="auto">
          <a:xfrm>
            <a:off x="-36513" y="5805488"/>
            <a:ext cx="284163" cy="84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53"/>
              </a:cxn>
              <a:cxn ang="0">
                <a:pos x="111" y="29"/>
              </a:cxn>
            </a:cxnLst>
            <a:rect l="0" t="0" r="r" b="b"/>
            <a:pathLst>
              <a:path w="134" h="53">
                <a:moveTo>
                  <a:pt x="0" y="0"/>
                </a:moveTo>
                <a:cubicBezTo>
                  <a:pt x="8" y="33"/>
                  <a:pt x="27" y="43"/>
                  <a:pt x="58" y="53"/>
                </a:cubicBezTo>
                <a:cubicBezTo>
                  <a:pt x="134" y="43"/>
                  <a:pt x="64" y="53"/>
                  <a:pt x="111" y="2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-2989263" y="3789363"/>
            <a:ext cx="2951163" cy="1079500"/>
          </a:xfrm>
          <a:prstGeom prst="rect">
            <a:avLst/>
          </a:prstGeom>
          <a:solidFill>
            <a:srgbClr val="AFAF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5+3=8</a:t>
            </a:r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-2989263" y="2349500"/>
            <a:ext cx="2951163" cy="1079500"/>
          </a:xfrm>
          <a:prstGeom prst="rect">
            <a:avLst/>
          </a:prstGeom>
          <a:solidFill>
            <a:srgbClr val="AFAF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/>
              <a:t>Сколько фонариков</a:t>
            </a:r>
          </a:p>
          <a:p>
            <a:pPr algn="ctr"/>
            <a:r>
              <a:rPr lang="ru-RU" sz="2400" b="1" i="1"/>
              <a:t>всего?</a:t>
            </a:r>
          </a:p>
        </p:txBody>
      </p:sp>
      <p:pic>
        <p:nvPicPr>
          <p:cNvPr id="140406" name="Picture 118" descr="MCj028721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32138" y="3803650"/>
            <a:ext cx="2232025" cy="1231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32" dur="2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34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36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38" dur="2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48" dur="2000" fill="hold"/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50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52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434 0.0 " pathEditMode="relative" ptsTypes="AA">
                                      <p:cBhvr>
                                        <p:cTn id="54" dur="2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53 0.0 " pathEditMode="relative" ptsTypes="AA">
                                      <p:cBhvr>
                                        <p:cTn id="64" dur="2000" fill="hold"/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53 0.0 " pathEditMode="relative" ptsTypes="AA">
                                      <p:cBhvr>
                                        <p:cTn id="66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53 0.0 " pathEditMode="relative" ptsTypes="AA">
                                      <p:cBhvr>
                                        <p:cTn id="68" dur="2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53 0.0 " pathEditMode="relative" ptsTypes="AA">
                                      <p:cBhvr>
                                        <p:cTn id="70" dur="2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35 0.0 " pathEditMode="relative" ptsTypes="AA">
                                      <p:cBhvr>
                                        <p:cTn id="80" dur="2000" fill="hold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35 0.0 " pathEditMode="relative" ptsTypes="AA">
                                      <p:cBhvr>
                                        <p:cTn id="82" dur="2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35 0.0 " pathEditMode="relative" ptsTypes="AA">
                                      <p:cBhvr>
                                        <p:cTn id="84" dur="2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635 0.0 " pathEditMode="relative" ptsTypes="AA">
                                      <p:cBhvr>
                                        <p:cTn id="86" dur="2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4" grpId="0" animBg="1"/>
      <p:bldP spid="140294" grpId="1" animBg="1"/>
      <p:bldP spid="140295" grpId="0" animBg="1"/>
      <p:bldP spid="140295" grpId="1" animBg="1"/>
      <p:bldP spid="140296" grpId="0" animBg="1"/>
      <p:bldP spid="140296" grpId="1" animBg="1"/>
      <p:bldP spid="140306" grpId="0" animBg="1"/>
      <p:bldP spid="140307" grpId="0" animBg="1"/>
      <p:bldP spid="140309" grpId="0" animBg="1"/>
      <p:bldP spid="140310" grpId="0" animBg="1"/>
      <p:bldP spid="140311" grpId="0" animBg="1"/>
      <p:bldP spid="140312" grpId="0" animBg="1"/>
      <p:bldP spid="1403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0525" y="1901825"/>
            <a:ext cx="10345738" cy="4279900"/>
          </a:xfrm>
          <a:prstGeom prst="rect">
            <a:avLst/>
          </a:prstGeom>
          <a:noFill/>
        </p:spPr>
      </p:pic>
      <p:pic>
        <p:nvPicPr>
          <p:cNvPr id="12291" name="Рисунок 5" descr="edaa-536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0002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6" descr="edaa-536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64331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7" descr="edaa-1022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00438"/>
            <a:ext cx="962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8" descr="edaa-1022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643188"/>
            <a:ext cx="102393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9" descr="edaa-1022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785938"/>
            <a:ext cx="10858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0" descr="edaa-1022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000125"/>
            <a:ext cx="1000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QUESTON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2786063"/>
            <a:ext cx="120491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hiffre%20-%206%20gel[1]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5286375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hiffre%20-%204%20gel[1]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5143500"/>
            <a:ext cx="1257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ашивка 18"/>
          <p:cNvSpPr/>
          <p:nvPr/>
        </p:nvSpPr>
        <p:spPr>
          <a:xfrm>
            <a:off x="4000500" y="3071813"/>
            <a:ext cx="1143000" cy="857250"/>
          </a:xfrm>
          <a:prstGeom prst="chevron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Скругленный 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365125"/>
            <a:ext cx="3756025" cy="6029325"/>
          </a:xfrm>
          <a:prstGeom prst="rect">
            <a:avLst/>
          </a:prstGeom>
          <a:noFill/>
        </p:spPr>
      </p:pic>
      <p:pic>
        <p:nvPicPr>
          <p:cNvPr id="3" name="Скругленный 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-407988"/>
            <a:ext cx="3706813" cy="7278688"/>
          </a:xfrm>
          <a:prstGeom prst="rect">
            <a:avLst/>
          </a:prstGeom>
          <a:noFill/>
        </p:spPr>
      </p:pic>
      <p:pic>
        <p:nvPicPr>
          <p:cNvPr id="4" name="Рисунок 3" descr="129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071563"/>
            <a:ext cx="12144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9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143250"/>
            <a:ext cx="12858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w133[1]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1143000"/>
            <a:ext cx="9144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w133[1]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500313"/>
            <a:ext cx="9144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w133[1]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3929063"/>
            <a:ext cx="9144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6763" y="4559300"/>
            <a:ext cx="2279650" cy="2043113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7038" y="4400550"/>
            <a:ext cx="2730500" cy="2438400"/>
          </a:xfrm>
          <a:prstGeom prst="rect">
            <a:avLst/>
          </a:prstGeom>
          <a:noFill/>
        </p:spPr>
      </p:pic>
      <p:grpSp>
        <p:nvGrpSpPr>
          <p:cNvPr id="12" name="Нашивка 11"/>
          <p:cNvGrpSpPr>
            <a:grpSpLocks/>
          </p:cNvGrpSpPr>
          <p:nvPr/>
        </p:nvGrpSpPr>
        <p:grpSpPr bwMode="auto">
          <a:xfrm>
            <a:off x="3943350" y="5467350"/>
            <a:ext cx="1177925" cy="969963"/>
            <a:chOff x="2484" y="3444"/>
            <a:chExt cx="742" cy="611"/>
          </a:xfrm>
        </p:grpSpPr>
        <p:pic>
          <p:nvPicPr>
            <p:cNvPr id="14348" name="Нашивка 11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84" y="3444"/>
              <a:ext cx="742" cy="611"/>
            </a:xfrm>
            <a:prstGeom prst="rect">
              <a:avLst/>
            </a:prstGeom>
            <a:noFill/>
          </p:spPr>
        </p:pic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520" y="3465"/>
              <a:ext cx="6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642938"/>
            <a:ext cx="3714750" cy="5000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http://im2-tub.yandex.net/i?id=37095413-0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25" y="714375"/>
            <a:ext cx="3714750" cy="5000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http://im2-tub.yandex.net/i?id=37095413-0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000250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m2-tub.yandex.net/i?id=37095413-0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14688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2-tub.yandex.net/i?id=37095413-0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214813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mult-pict.narod.ru101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86375" y="2428875"/>
            <a:ext cx="1619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ult-pict.narod.ru101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72250" y="1000125"/>
            <a:ext cx="1619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mult-pict.narod.ru101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15125" y="3500438"/>
            <a:ext cx="1619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88" y="5108575"/>
            <a:ext cx="1603375" cy="1431925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7150" y="4913313"/>
            <a:ext cx="1951038" cy="1712912"/>
          </a:xfrm>
          <a:prstGeom prst="rect">
            <a:avLst/>
          </a:prstGeom>
          <a:noFill/>
        </p:spPr>
      </p:pic>
      <p:grpSp>
        <p:nvGrpSpPr>
          <p:cNvPr id="2" name="Нашивка 15"/>
          <p:cNvGrpSpPr>
            <a:grpSpLocks/>
          </p:cNvGrpSpPr>
          <p:nvPr/>
        </p:nvGrpSpPr>
        <p:grpSpPr bwMode="auto">
          <a:xfrm>
            <a:off x="4017963" y="5614988"/>
            <a:ext cx="1176337" cy="962025"/>
            <a:chOff x="2531" y="3537"/>
            <a:chExt cx="741" cy="606"/>
          </a:xfrm>
        </p:grpSpPr>
        <p:pic>
          <p:nvPicPr>
            <p:cNvPr id="15374" name="Нашивка 1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31" y="3537"/>
              <a:ext cx="741" cy="606"/>
            </a:xfrm>
            <a:prstGeom prst="rect">
              <a:avLst/>
            </a:prstGeom>
            <a:noFill/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2565" y="3555"/>
              <a:ext cx="6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3" y="857250"/>
            <a:ext cx="3714750" cy="5000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3" y="857250"/>
            <a:ext cx="3714750" cy="5000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jivotnie_021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39228">
            <a:off x="1141413" y="1587500"/>
            <a:ext cx="22177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jivotnie_021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55687">
            <a:off x="1273175" y="3841750"/>
            <a:ext cx="22177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lover_0027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071563"/>
            <a:ext cx="20002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51017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429000"/>
            <a:ext cx="18145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allery_2_325_21845[1]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2571750"/>
            <a:ext cx="2246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1563" y="4449763"/>
            <a:ext cx="2522537" cy="3760787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9300" y="4602163"/>
            <a:ext cx="2097088" cy="3121025"/>
          </a:xfrm>
          <a:prstGeom prst="rect">
            <a:avLst/>
          </a:prstGeom>
          <a:noFill/>
        </p:spPr>
      </p:pic>
      <p:sp>
        <p:nvSpPr>
          <p:cNvPr id="16" name="Нашивка 15"/>
          <p:cNvSpPr/>
          <p:nvPr/>
        </p:nvSpPr>
        <p:spPr>
          <a:xfrm flipH="1">
            <a:off x="4071938" y="5500688"/>
            <a:ext cx="1071562" cy="928687"/>
          </a:xfrm>
          <a:prstGeom prst="chevron">
            <a:avLst>
              <a:gd name="adj" fmla="val 858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F05C6-3A80-4CEB-8714-B2FB53EDC867}" type="slidenum">
              <a:rPr lang="ru-RU"/>
              <a:pPr/>
              <a:t>19</a:t>
            </a:fld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333375"/>
            <a:ext cx="8062913" cy="1504950"/>
            <a:chOff x="340" y="210"/>
            <a:chExt cx="5079" cy="948"/>
          </a:xfrm>
        </p:grpSpPr>
        <p:sp>
          <p:nvSpPr>
            <p:cNvPr id="20508" name="Text Box 3"/>
            <p:cNvSpPr txBox="1">
              <a:spLocks noChangeArrowheads="1"/>
            </p:cNvSpPr>
            <p:nvPr/>
          </p:nvSpPr>
          <p:spPr bwMode="auto">
            <a:xfrm>
              <a:off x="340" y="210"/>
              <a:ext cx="2676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6 - 1 </a:t>
              </a:r>
            </a:p>
          </p:txBody>
        </p:sp>
        <p:sp>
          <p:nvSpPr>
            <p:cNvPr id="20509" name="Rectangle 4"/>
            <p:cNvSpPr>
              <a:spLocks noChangeArrowheads="1"/>
            </p:cNvSpPr>
            <p:nvPr/>
          </p:nvSpPr>
          <p:spPr bwMode="auto">
            <a:xfrm>
              <a:off x="2971" y="256"/>
              <a:ext cx="680" cy="7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0" name="Text Box 5"/>
            <p:cNvSpPr txBox="1">
              <a:spLocks noChangeArrowheads="1"/>
            </p:cNvSpPr>
            <p:nvPr/>
          </p:nvSpPr>
          <p:spPr bwMode="auto">
            <a:xfrm>
              <a:off x="3696" y="255"/>
              <a:ext cx="1723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latin typeface="Arial" charset="0"/>
                </a:rPr>
                <a:t> </a:t>
              </a: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5 - 2           </a:t>
              </a:r>
            </a:p>
          </p:txBody>
        </p:sp>
      </p:grpSp>
      <p:sp>
        <p:nvSpPr>
          <p:cNvPr id="518150" name="Text Box 6"/>
          <p:cNvSpPr txBox="1">
            <a:spLocks noChangeArrowheads="1"/>
          </p:cNvSpPr>
          <p:nvPr/>
        </p:nvSpPr>
        <p:spPr bwMode="auto">
          <a:xfrm rot="10800000">
            <a:off x="4572000" y="360363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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1989138"/>
            <a:ext cx="8281988" cy="1504950"/>
            <a:chOff x="340" y="1253"/>
            <a:chExt cx="5217" cy="948"/>
          </a:xfrm>
        </p:grpSpPr>
        <p:sp>
          <p:nvSpPr>
            <p:cNvPr id="20505" name="Text Box 8"/>
            <p:cNvSpPr txBox="1">
              <a:spLocks noChangeArrowheads="1"/>
            </p:cNvSpPr>
            <p:nvPr/>
          </p:nvSpPr>
          <p:spPr bwMode="auto">
            <a:xfrm>
              <a:off x="340" y="1298"/>
              <a:ext cx="2585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8+ 2</a:t>
              </a:r>
            </a:p>
          </p:txBody>
        </p:sp>
        <p:sp>
          <p:nvSpPr>
            <p:cNvPr id="20506" name="Rectangle 9"/>
            <p:cNvSpPr>
              <a:spLocks noChangeArrowheads="1"/>
            </p:cNvSpPr>
            <p:nvPr/>
          </p:nvSpPr>
          <p:spPr bwMode="auto">
            <a:xfrm>
              <a:off x="2925" y="1294"/>
              <a:ext cx="680" cy="7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7" name="Text Box 10"/>
            <p:cNvSpPr txBox="1">
              <a:spLocks noChangeArrowheads="1"/>
            </p:cNvSpPr>
            <p:nvPr/>
          </p:nvSpPr>
          <p:spPr bwMode="auto">
            <a:xfrm>
              <a:off x="3833" y="1253"/>
              <a:ext cx="1724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8 - 1 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84213" y="3500438"/>
            <a:ext cx="8567737" cy="1506537"/>
            <a:chOff x="431" y="2205"/>
            <a:chExt cx="5397" cy="949"/>
          </a:xfrm>
        </p:grpSpPr>
        <p:sp>
          <p:nvSpPr>
            <p:cNvPr id="20502" name="Text Box 12"/>
            <p:cNvSpPr txBox="1">
              <a:spLocks noChangeArrowheads="1"/>
            </p:cNvSpPr>
            <p:nvPr/>
          </p:nvSpPr>
          <p:spPr bwMode="auto">
            <a:xfrm>
              <a:off x="431" y="2251"/>
              <a:ext cx="1905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7 - 3</a:t>
              </a:r>
            </a:p>
          </p:txBody>
        </p:sp>
        <p:sp>
          <p:nvSpPr>
            <p:cNvPr id="20503" name="Rectangle 13"/>
            <p:cNvSpPr>
              <a:spLocks noChangeArrowheads="1"/>
            </p:cNvSpPr>
            <p:nvPr/>
          </p:nvSpPr>
          <p:spPr bwMode="auto">
            <a:xfrm>
              <a:off x="2925" y="2310"/>
              <a:ext cx="680" cy="7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Text Box 14"/>
            <p:cNvSpPr txBox="1">
              <a:spLocks noChangeArrowheads="1"/>
            </p:cNvSpPr>
            <p:nvPr/>
          </p:nvSpPr>
          <p:spPr bwMode="auto">
            <a:xfrm>
              <a:off x="3833" y="2205"/>
              <a:ext cx="1995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7 + 3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28625" y="4929188"/>
            <a:ext cx="8496300" cy="1433512"/>
            <a:chOff x="295" y="3203"/>
            <a:chExt cx="5352" cy="903"/>
          </a:xfrm>
        </p:grpSpPr>
        <p:sp>
          <p:nvSpPr>
            <p:cNvPr id="20499" name="Text Box 16"/>
            <p:cNvSpPr txBox="1">
              <a:spLocks noChangeArrowheads="1"/>
            </p:cNvSpPr>
            <p:nvPr/>
          </p:nvSpPr>
          <p:spPr bwMode="auto">
            <a:xfrm>
              <a:off x="295" y="3203"/>
              <a:ext cx="2585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4 - 2 </a:t>
              </a:r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925" y="3262"/>
              <a:ext cx="680" cy="7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Text Box 18"/>
            <p:cNvSpPr txBox="1">
              <a:spLocks noChangeArrowheads="1"/>
            </p:cNvSpPr>
            <p:nvPr/>
          </p:nvSpPr>
          <p:spPr bwMode="auto">
            <a:xfrm>
              <a:off x="3878" y="3203"/>
              <a:ext cx="1769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3 - 1</a:t>
              </a:r>
            </a:p>
          </p:txBody>
        </p:sp>
      </p:grpSp>
      <p:sp>
        <p:nvSpPr>
          <p:cNvPr id="518163" name="Text Box 19"/>
          <p:cNvSpPr txBox="1">
            <a:spLocks noChangeArrowheads="1"/>
          </p:cNvSpPr>
          <p:nvPr/>
        </p:nvSpPr>
        <p:spPr bwMode="auto">
          <a:xfrm>
            <a:off x="4787900" y="4968875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518164" name="Text Box 20"/>
          <p:cNvSpPr txBox="1">
            <a:spLocks noChangeArrowheads="1"/>
          </p:cNvSpPr>
          <p:nvPr/>
        </p:nvSpPr>
        <p:spPr bwMode="auto">
          <a:xfrm rot="10800000">
            <a:off x="4572000" y="2017713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</a:t>
            </a:r>
          </a:p>
        </p:txBody>
      </p:sp>
      <p:sp>
        <p:nvSpPr>
          <p:cNvPr id="518165" name="Text Box 21"/>
          <p:cNvSpPr txBox="1">
            <a:spLocks noChangeArrowheads="1"/>
          </p:cNvSpPr>
          <p:nvPr/>
        </p:nvSpPr>
        <p:spPr bwMode="auto">
          <a:xfrm>
            <a:off x="4714875" y="3284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</a:t>
            </a:r>
          </a:p>
        </p:txBody>
      </p:sp>
      <p:sp>
        <p:nvSpPr>
          <p:cNvPr id="518166" name="Text Box 22"/>
          <p:cNvSpPr txBox="1">
            <a:spLocks noChangeArrowheads="1"/>
          </p:cNvSpPr>
          <p:nvPr/>
        </p:nvSpPr>
        <p:spPr bwMode="auto">
          <a:xfrm>
            <a:off x="1403350" y="0"/>
            <a:ext cx="86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518167" name="Text Box 23"/>
          <p:cNvSpPr txBox="1">
            <a:spLocks noChangeArrowheads="1"/>
          </p:cNvSpPr>
          <p:nvPr/>
        </p:nvSpPr>
        <p:spPr bwMode="auto">
          <a:xfrm>
            <a:off x="1620838" y="3451225"/>
            <a:ext cx="86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518168" name="Text Box 24"/>
          <p:cNvSpPr txBox="1">
            <a:spLocks noChangeArrowheads="1"/>
          </p:cNvSpPr>
          <p:nvPr/>
        </p:nvSpPr>
        <p:spPr bwMode="auto">
          <a:xfrm>
            <a:off x="7164388" y="188913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518169" name="Text Box 25"/>
          <p:cNvSpPr txBox="1">
            <a:spLocks noChangeArrowheads="1"/>
          </p:cNvSpPr>
          <p:nvPr/>
        </p:nvSpPr>
        <p:spPr bwMode="auto">
          <a:xfrm>
            <a:off x="1187450" y="1628775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518170" name="Text Box 26"/>
          <p:cNvSpPr txBox="1">
            <a:spLocks noChangeArrowheads="1"/>
          </p:cNvSpPr>
          <p:nvPr/>
        </p:nvSpPr>
        <p:spPr bwMode="auto">
          <a:xfrm>
            <a:off x="7091363" y="186690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518171" name="Text Box 27"/>
          <p:cNvSpPr txBox="1">
            <a:spLocks noChangeArrowheads="1"/>
          </p:cNvSpPr>
          <p:nvPr/>
        </p:nvSpPr>
        <p:spPr bwMode="auto">
          <a:xfrm>
            <a:off x="1979613" y="4797425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518172" name="Text Box 28"/>
          <p:cNvSpPr txBox="1">
            <a:spLocks noChangeArrowheads="1"/>
          </p:cNvSpPr>
          <p:nvPr/>
        </p:nvSpPr>
        <p:spPr bwMode="auto">
          <a:xfrm>
            <a:off x="7092950" y="4819650"/>
            <a:ext cx="792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518173" name="Text Box 29"/>
          <p:cNvSpPr txBox="1">
            <a:spLocks noChangeArrowheads="1"/>
          </p:cNvSpPr>
          <p:nvPr/>
        </p:nvSpPr>
        <p:spPr bwMode="auto">
          <a:xfrm>
            <a:off x="6948488" y="3284538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/>
      <p:bldP spid="518163" grpId="0"/>
      <p:bldP spid="518164" grpId="0"/>
      <p:bldP spid="518165" grpId="0"/>
      <p:bldP spid="518166" grpId="0"/>
      <p:bldP spid="518167" grpId="0"/>
      <p:bldP spid="518168" grpId="0"/>
      <p:bldP spid="518169" grpId="0"/>
      <p:bldP spid="518170" grpId="0"/>
      <p:bldP spid="518171" grpId="0"/>
      <p:bldP spid="518172" grpId="0"/>
      <p:bldP spid="5181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ь\Desktop\сказочные картинки\книги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1692275" y="2997200"/>
            <a:ext cx="57594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</a:rPr>
              <a:t>Ты проверь скорей, дружок, </a:t>
            </a:r>
            <a:br>
              <a:rPr lang="ru-RU" sz="2800" b="1" i="1">
                <a:solidFill>
                  <a:schemeClr val="bg1"/>
                </a:solidFill>
              </a:rPr>
            </a:br>
            <a:r>
              <a:rPr lang="ru-RU" sz="2800" b="1" i="1">
                <a:solidFill>
                  <a:schemeClr val="bg1"/>
                </a:solidFill>
              </a:rPr>
              <a:t>Ты готов начать урок?</a:t>
            </a:r>
            <a:br>
              <a:rPr lang="ru-RU" sz="2800" b="1" i="1">
                <a:solidFill>
                  <a:schemeClr val="bg1"/>
                </a:solidFill>
              </a:rPr>
            </a:br>
            <a:r>
              <a:rPr lang="ru-RU" sz="2800" b="1" i="1">
                <a:solidFill>
                  <a:schemeClr val="bg1"/>
                </a:solidFill>
              </a:rPr>
              <a:t>Все ль на месте, все в порядке:</a:t>
            </a:r>
            <a:br>
              <a:rPr lang="ru-RU" sz="2800" b="1" i="1">
                <a:solidFill>
                  <a:schemeClr val="bg1"/>
                </a:solidFill>
              </a:rPr>
            </a:br>
            <a:r>
              <a:rPr lang="ru-RU" sz="2800" b="1" i="1">
                <a:solidFill>
                  <a:schemeClr val="bg1"/>
                </a:solidFill>
              </a:rPr>
              <a:t>Ручка, книжка и тетрадка?</a:t>
            </a:r>
            <a:br>
              <a:rPr lang="ru-RU" sz="2800" b="1" i="1">
                <a:solidFill>
                  <a:schemeClr val="bg1"/>
                </a:solidFill>
              </a:rPr>
            </a:br>
            <a:r>
              <a:rPr lang="ru-RU" sz="2800" b="1" i="1">
                <a:solidFill>
                  <a:schemeClr val="bg1"/>
                </a:solidFill>
              </a:rPr>
              <a:t>Все ли правильно стоят?</a:t>
            </a:r>
            <a:br>
              <a:rPr lang="ru-RU" sz="2800" b="1" i="1">
                <a:solidFill>
                  <a:schemeClr val="bg1"/>
                </a:solidFill>
              </a:rPr>
            </a:br>
            <a:r>
              <a:rPr lang="ru-RU" sz="2800" b="1" i="1">
                <a:solidFill>
                  <a:schemeClr val="bg1"/>
                </a:solidFill>
              </a:rPr>
              <a:t>Все ль внимательно глядят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857232"/>
            <a:ext cx="7858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  +   3   =   9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8934"/>
            <a:ext cx="32146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Слагаемое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967335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Слагаемое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2967335"/>
            <a:ext cx="2071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Сумма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5857884" y="357166"/>
            <a:ext cx="1857388" cy="114300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85720" y="357166"/>
            <a:ext cx="1857388" cy="114300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00298" y="357166"/>
            <a:ext cx="1857388" cy="114300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2000240"/>
            <a:ext cx="500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 +  1  =  3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4282" y="3500438"/>
            <a:ext cx="1857388" cy="121444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86182" y="3500438"/>
            <a:ext cx="1857388" cy="1214446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000760" y="3500438"/>
            <a:ext cx="1857388" cy="1214446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9" y="5357826"/>
            <a:ext cx="5857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 +  2  =  3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43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9"/>
            <a:ext cx="4286280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age143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571900" cy="4572032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зайча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1500198" cy="20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зайча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9"/>
            <a:ext cx="1571636" cy="20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зайча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29"/>
            <a:ext cx="1500198" cy="20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зайча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157163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зайча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1643050"/>
            <a:ext cx="157163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85786" y="3714752"/>
            <a:ext cx="59293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   +    2   =   5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9" y="5500702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– 2 =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572140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– 3 =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5000628" y="478632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643174" y="471488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1214422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–  2   =   1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227687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Читается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«Три минус два равно один»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45024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Первая часть выражения (число 3) называется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уменьшаемым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(число 2)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вычитаемым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сама разность  или результат действия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разность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88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92880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   –     3     =      2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857628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Уменьшаемое  Вычитаемое   Разность</a:t>
            </a:r>
            <a:endParaRPr lang="ru-RU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ttp://im4-tub-ru.yandex.net/i?id=70037091-2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5" y="500043"/>
            <a:ext cx="1343025" cy="1143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09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 – 4=1         9 – 6=3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 – 4=2         9 – 7=2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7 – 4=3         9 – 8=1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pic>
        <p:nvPicPr>
          <p:cNvPr id="102404" name="Picture 4" descr="igr2-2-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981200"/>
            <a:ext cx="41148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800"/>
              <a:t>Математический диктант</a:t>
            </a:r>
          </a:p>
        </p:txBody>
      </p:sp>
      <p:pic>
        <p:nvPicPr>
          <p:cNvPr id="72725" name="Picture 21" descr="klubn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700213"/>
            <a:ext cx="1836737" cy="1944687"/>
          </a:xfrm>
          <a:noFill/>
          <a:ln/>
        </p:spPr>
      </p:pic>
      <p:pic>
        <p:nvPicPr>
          <p:cNvPr id="72722" name="Picture 18" descr="klubn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773238"/>
            <a:ext cx="1928812" cy="2041525"/>
          </a:xfrm>
          <a:noFill/>
          <a:ln/>
        </p:spPr>
      </p:pic>
      <p:pic>
        <p:nvPicPr>
          <p:cNvPr id="72727" name="Picture 23" descr="klubn7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3789363"/>
            <a:ext cx="2038350" cy="2159000"/>
          </a:xfrm>
          <a:noFill/>
          <a:ln/>
        </p:spPr>
      </p:pic>
      <p:pic>
        <p:nvPicPr>
          <p:cNvPr id="72729" name="Picture 25" descr="klubn7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3933825"/>
            <a:ext cx="1903412" cy="2016125"/>
          </a:xfrm>
          <a:noFill/>
          <a:ln/>
        </p:spPr>
      </p:pic>
      <p:pic>
        <p:nvPicPr>
          <p:cNvPr id="72731" name="Picture 27" descr="klubn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2565400"/>
            <a:ext cx="20335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7164388" y="2924175"/>
            <a:ext cx="1727200" cy="2303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5000" b="1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800"/>
              <a:t>Математический диктант</a:t>
            </a:r>
          </a:p>
        </p:txBody>
      </p:sp>
      <p:sp>
        <p:nvSpPr>
          <p:cNvPr id="82957" name="WordArt 13"/>
          <p:cNvSpPr>
            <a:spLocks noChangeArrowheads="1" noChangeShapeType="1" noTextEdit="1"/>
          </p:cNvSpPr>
          <p:nvPr/>
        </p:nvSpPr>
        <p:spPr bwMode="auto">
          <a:xfrm>
            <a:off x="3348038" y="2349500"/>
            <a:ext cx="136842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>
                    <a:alpha val="8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2958" name="WordArt 14"/>
          <p:cNvSpPr>
            <a:spLocks noChangeArrowheads="1" noChangeShapeType="1" noTextEdit="1"/>
          </p:cNvSpPr>
          <p:nvPr/>
        </p:nvSpPr>
        <p:spPr bwMode="auto">
          <a:xfrm>
            <a:off x="6084888" y="2420938"/>
            <a:ext cx="129698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>
            <a:off x="4356100" y="1412875"/>
            <a:ext cx="2376488" cy="863600"/>
          </a:xfrm>
          <a:prstGeom prst="curvedDownArrow">
            <a:avLst>
              <a:gd name="adj1" fmla="val 55075"/>
              <a:gd name="adj2" fmla="val 110112"/>
              <a:gd name="adj3" fmla="val 33333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29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800"/>
              <a:t>Математический диктант</a:t>
            </a:r>
          </a:p>
        </p:txBody>
      </p:sp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4500563" y="2276475"/>
            <a:ext cx="151288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>
                    <a:alpha val="8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1908175" y="2349500"/>
            <a:ext cx="1296988" cy="2449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 rot="5400000">
            <a:off x="3312319" y="4256882"/>
            <a:ext cx="935037" cy="2736850"/>
          </a:xfrm>
          <a:prstGeom prst="curvedLeftArrow">
            <a:avLst>
              <a:gd name="adj1" fmla="val 58540"/>
              <a:gd name="adj2" fmla="val 117080"/>
              <a:gd name="adj3" fmla="val 33333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800"/>
              <a:t>Математический диктант</a:t>
            </a:r>
          </a:p>
        </p:txBody>
      </p:sp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1187450" y="2492375"/>
            <a:ext cx="129698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>
                    <a:alpha val="8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3779838" y="2420938"/>
            <a:ext cx="1512887" cy="2446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6732588" y="2420938"/>
            <a:ext cx="1439862" cy="2446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>
                    <a:alpha val="8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39" name="Picture 19" descr="MCj039739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08744" y="-1899444"/>
            <a:ext cx="9432925" cy="10729913"/>
          </a:xfrm>
          <a:prstGeom prst="rect">
            <a:avLst/>
          </a:prstGeom>
          <a:noFill/>
        </p:spPr>
      </p:pic>
      <p:sp>
        <p:nvSpPr>
          <p:cNvPr id="107544" name="WordArt 24"/>
          <p:cNvSpPr>
            <a:spLocks noChangeArrowheads="1" noChangeShapeType="1" noTextEdit="1"/>
          </p:cNvSpPr>
          <p:nvPr/>
        </p:nvSpPr>
        <p:spPr bwMode="auto">
          <a:xfrm>
            <a:off x="827088" y="2133600"/>
            <a:ext cx="28082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3+3=6</a:t>
            </a:r>
          </a:p>
        </p:txBody>
      </p:sp>
      <p:sp>
        <p:nvSpPr>
          <p:cNvPr id="107547" name="WordArt 27"/>
          <p:cNvSpPr>
            <a:spLocks noChangeArrowheads="1" noChangeShapeType="1" noTextEdit="1"/>
          </p:cNvSpPr>
          <p:nvPr/>
        </p:nvSpPr>
        <p:spPr bwMode="auto">
          <a:xfrm>
            <a:off x="5003800" y="2133600"/>
            <a:ext cx="28082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4+3=7</a:t>
            </a:r>
          </a:p>
        </p:txBody>
      </p:sp>
      <p:sp>
        <p:nvSpPr>
          <p:cNvPr id="107548" name="WordArt 28"/>
          <p:cNvSpPr>
            <a:spLocks noChangeArrowheads="1" noChangeShapeType="1" noTextEdit="1"/>
          </p:cNvSpPr>
          <p:nvPr/>
        </p:nvSpPr>
        <p:spPr bwMode="auto">
          <a:xfrm>
            <a:off x="5076825" y="3933825"/>
            <a:ext cx="28082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5-3=2</a:t>
            </a:r>
          </a:p>
        </p:txBody>
      </p:sp>
      <p:sp>
        <p:nvSpPr>
          <p:cNvPr id="107549" name="WordArt 29"/>
          <p:cNvSpPr>
            <a:spLocks noChangeArrowheads="1" noChangeShapeType="1" noTextEdit="1"/>
          </p:cNvSpPr>
          <p:nvPr/>
        </p:nvSpPr>
        <p:spPr bwMode="auto">
          <a:xfrm>
            <a:off x="827088" y="3933825"/>
            <a:ext cx="28082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8-3=5</a:t>
            </a:r>
          </a:p>
        </p:txBody>
      </p:sp>
      <p:pic>
        <p:nvPicPr>
          <p:cNvPr id="107550" name="Picture 30" descr="MCj0439774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773238"/>
            <a:ext cx="1800225" cy="1800225"/>
          </a:xfrm>
          <a:prstGeom prst="rect">
            <a:avLst/>
          </a:prstGeom>
          <a:noFill/>
        </p:spPr>
      </p:pic>
      <p:pic>
        <p:nvPicPr>
          <p:cNvPr id="107551" name="Picture 31" descr="MCj0439774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573463"/>
            <a:ext cx="1800225" cy="1800225"/>
          </a:xfrm>
          <a:prstGeom prst="rect">
            <a:avLst/>
          </a:prstGeom>
          <a:noFill/>
        </p:spPr>
      </p:pic>
      <p:pic>
        <p:nvPicPr>
          <p:cNvPr id="107552" name="Picture 32" descr="MCj0439774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1700213"/>
            <a:ext cx="1800225" cy="1800225"/>
          </a:xfrm>
          <a:prstGeom prst="rect">
            <a:avLst/>
          </a:prstGeom>
          <a:noFill/>
        </p:spPr>
      </p:pic>
      <p:pic>
        <p:nvPicPr>
          <p:cNvPr id="107553" name="Picture 33" descr="MCj0439774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3573463"/>
            <a:ext cx="1800225" cy="1800225"/>
          </a:xfrm>
          <a:prstGeom prst="rect">
            <a:avLst/>
          </a:prstGeom>
          <a:noFill/>
        </p:spPr>
      </p:pic>
      <p:pic>
        <p:nvPicPr>
          <p:cNvPr id="107554" name="Picture 34" descr="MCj0199717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7950" y="5057775"/>
            <a:ext cx="1800225" cy="1800225"/>
          </a:xfrm>
          <a:prstGeom prst="rect">
            <a:avLst/>
          </a:prstGeom>
          <a:noFill/>
        </p:spPr>
      </p:pic>
      <p:pic>
        <p:nvPicPr>
          <p:cNvPr id="107555" name="Picture 35" descr="MCj0411506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5016500"/>
            <a:ext cx="1695450" cy="1841500"/>
          </a:xfrm>
          <a:prstGeom prst="rect">
            <a:avLst/>
          </a:prstGeom>
          <a:noFill/>
        </p:spPr>
      </p:pic>
      <p:pic>
        <p:nvPicPr>
          <p:cNvPr id="107556" name="Picture 36" descr="MCj0432590000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242888"/>
            <a:ext cx="2232025" cy="223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ументы\для презентаций\file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1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15113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21163"/>
            <a:ext cx="1560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868863"/>
            <a:ext cx="1560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емиугольник 14"/>
          <p:cNvSpPr/>
          <p:nvPr/>
        </p:nvSpPr>
        <p:spPr>
          <a:xfrm>
            <a:off x="1187450" y="2565400"/>
            <a:ext cx="1008063" cy="1008063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6875463" y="2492375"/>
            <a:ext cx="1008062" cy="1008063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емиугольник 18"/>
          <p:cNvSpPr/>
          <p:nvPr/>
        </p:nvSpPr>
        <p:spPr>
          <a:xfrm>
            <a:off x="3779838" y="2492375"/>
            <a:ext cx="1008062" cy="1008063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7" name="Прямоугольник 1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2670175"/>
            <a:ext cx="8715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Прямоугольник 2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3813" y="2597150"/>
            <a:ext cx="8715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Прямоугольник 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2597150"/>
            <a:ext cx="8715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581525"/>
            <a:ext cx="15605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573463"/>
            <a:ext cx="15605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068638"/>
            <a:ext cx="15605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437063"/>
            <a:ext cx="1560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076700"/>
            <a:ext cx="1560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357563"/>
            <a:ext cx="15605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Прямоугольник 2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3638550"/>
            <a:ext cx="1060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Прямоугольник 2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713" y="4498975"/>
            <a:ext cx="1054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Прямоугольник 3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8438" y="5151438"/>
            <a:ext cx="12938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Прямоугольник 3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67050" y="3638550"/>
            <a:ext cx="1054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Прямоугольник 3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86150" y="4718050"/>
            <a:ext cx="1055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Прямоугольник 3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4359275"/>
            <a:ext cx="10604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Прямоугольник 3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43788" y="4864100"/>
            <a:ext cx="1060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Прямоугольник 3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65900" y="3852863"/>
            <a:ext cx="1054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Прямоугольник 36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1775" y="3352800"/>
            <a:ext cx="1054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Прямоугольник 37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9763" y="1603375"/>
            <a:ext cx="1738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Прямоугольник 38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71813" y="1670050"/>
            <a:ext cx="247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Прямоугольник 39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77013" y="1670050"/>
            <a:ext cx="1506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Прямая со стрелкой 44"/>
          <p:cNvCxnSpPr/>
          <p:nvPr/>
        </p:nvCxnSpPr>
        <p:spPr>
          <a:xfrm rot="16200000" flipV="1">
            <a:off x="1223963" y="4113213"/>
            <a:ext cx="1511300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971550" y="3429000"/>
            <a:ext cx="360363" cy="28733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endCxn id="19" idx="2"/>
          </p:cNvCxnSpPr>
          <p:nvPr/>
        </p:nvCxnSpPr>
        <p:spPr>
          <a:xfrm rot="5400000" flipH="1" flipV="1">
            <a:off x="3675856" y="3964782"/>
            <a:ext cx="1296987" cy="3683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7019925" y="3644900"/>
            <a:ext cx="504825" cy="730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7740650" y="3357563"/>
            <a:ext cx="360363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18" idx="2"/>
          </p:cNvCxnSpPr>
          <p:nvPr/>
        </p:nvCxnSpPr>
        <p:spPr>
          <a:xfrm rot="16200000" flipV="1">
            <a:off x="7276306" y="3828257"/>
            <a:ext cx="1368425" cy="712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mp31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429250"/>
          <a:ext cx="1714482" cy="1428736"/>
        </p:xfrm>
        <a:graphic>
          <a:graphicData uri="http://schemas.openxmlformats.org/drawingml/2006/table">
            <a:tbl>
              <a:tblPr/>
              <a:tblGrid>
                <a:gridCol w="285747"/>
                <a:gridCol w="285747"/>
                <a:gridCol w="285747"/>
                <a:gridCol w="285747"/>
                <a:gridCol w="285747"/>
                <a:gridCol w="285747"/>
              </a:tblGrid>
              <a:tr h="35718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71688" y="4786313"/>
          <a:ext cx="2033598" cy="2071680"/>
        </p:xfrm>
        <a:graphic>
          <a:graphicData uri="http://schemas.openxmlformats.org/drawingml/2006/table">
            <a:tbl>
              <a:tblPr/>
              <a:tblGrid>
                <a:gridCol w="338933"/>
                <a:gridCol w="375447"/>
                <a:gridCol w="302419"/>
                <a:gridCol w="338933"/>
                <a:gridCol w="338933"/>
                <a:gridCol w="338933"/>
              </a:tblGrid>
              <a:tr h="3452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43438" y="4357688"/>
          <a:ext cx="1714512" cy="2143140"/>
        </p:xfrm>
        <a:graphic>
          <a:graphicData uri="http://schemas.openxmlformats.org/drawingml/2006/table">
            <a:tbl>
              <a:tblPr/>
              <a:tblGrid>
                <a:gridCol w="688871"/>
                <a:gridCol w="168385"/>
                <a:gridCol w="428628"/>
                <a:gridCol w="428628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072313" y="3643313"/>
          <a:ext cx="1785952" cy="2857520"/>
        </p:xfrm>
        <a:graphic>
          <a:graphicData uri="http://schemas.openxmlformats.org/drawingml/2006/table">
            <a:tbl>
              <a:tblPr/>
              <a:tblGrid>
                <a:gridCol w="446488"/>
                <a:gridCol w="446488"/>
                <a:gridCol w="446488"/>
                <a:gridCol w="446488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Блок-схема: извлечение 12"/>
          <p:cNvSpPr/>
          <p:nvPr/>
        </p:nvSpPr>
        <p:spPr>
          <a:xfrm>
            <a:off x="285720" y="5072074"/>
            <a:ext cx="1143008" cy="714380"/>
          </a:xfrm>
          <a:prstGeom prst="flowChartExtra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Равнобедренный треугольник 13"/>
          <p:cNvGrpSpPr>
            <a:grpSpLocks/>
          </p:cNvGrpSpPr>
          <p:nvPr/>
        </p:nvGrpSpPr>
        <p:grpSpPr bwMode="auto">
          <a:xfrm>
            <a:off x="2365375" y="4011613"/>
            <a:ext cx="1474788" cy="1169987"/>
            <a:chOff x="1490" y="2527"/>
            <a:chExt cx="929" cy="737"/>
          </a:xfrm>
        </p:grpSpPr>
        <p:pic>
          <p:nvPicPr>
            <p:cNvPr id="10392" name="Равнобедренный треугольник 1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0" y="2527"/>
              <a:ext cx="929" cy="737"/>
            </a:xfrm>
            <a:prstGeom prst="rect">
              <a:avLst/>
            </a:prstGeom>
            <a:noFill/>
          </p:spPr>
        </p:pic>
        <p:sp>
          <p:nvSpPr>
            <p:cNvPr id="10393" name="Text Box 153"/>
            <p:cNvSpPr txBox="1">
              <a:spLocks noChangeArrowheads="1"/>
            </p:cNvSpPr>
            <p:nvPr/>
          </p:nvSpPr>
          <p:spPr bwMode="auto">
            <a:xfrm>
              <a:off x="1744" y="2903"/>
              <a:ext cx="427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grpSp>
        <p:nvGrpSpPr>
          <p:cNvPr id="3" name="Блок-схема: извлечение 14"/>
          <p:cNvGrpSpPr>
            <a:grpSpLocks/>
          </p:cNvGrpSpPr>
          <p:nvPr/>
        </p:nvGrpSpPr>
        <p:grpSpPr bwMode="auto">
          <a:xfrm>
            <a:off x="4584700" y="2938463"/>
            <a:ext cx="1828800" cy="1431925"/>
            <a:chOff x="2888" y="1851"/>
            <a:chExt cx="1152" cy="902"/>
          </a:xfrm>
        </p:grpSpPr>
        <p:pic>
          <p:nvPicPr>
            <p:cNvPr id="10395" name="Блок-схема: извлечение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8" y="1851"/>
              <a:ext cx="1152" cy="902"/>
            </a:xfrm>
            <a:prstGeom prst="rect">
              <a:avLst/>
            </a:prstGeom>
            <a:noFill/>
          </p:spPr>
        </p:pic>
        <p:sp>
          <p:nvSpPr>
            <p:cNvPr id="10396" name="Text Box 156"/>
            <p:cNvSpPr txBox="1">
              <a:spLocks noChangeArrowheads="1"/>
            </p:cNvSpPr>
            <p:nvPr/>
          </p:nvSpPr>
          <p:spPr bwMode="auto">
            <a:xfrm>
              <a:off x="3195" y="2309"/>
              <a:ext cx="54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grpSp>
        <p:nvGrpSpPr>
          <p:cNvPr id="4" name="Блок-схема: извлечение 15"/>
          <p:cNvGrpSpPr>
            <a:grpSpLocks/>
          </p:cNvGrpSpPr>
          <p:nvPr/>
        </p:nvGrpSpPr>
        <p:grpSpPr bwMode="auto">
          <a:xfrm>
            <a:off x="7010400" y="2078038"/>
            <a:ext cx="1901825" cy="1603375"/>
            <a:chOff x="4416" y="1309"/>
            <a:chExt cx="1198" cy="1010"/>
          </a:xfrm>
        </p:grpSpPr>
        <p:pic>
          <p:nvPicPr>
            <p:cNvPr id="10398" name="Блок-схема: извлечение 1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1309"/>
              <a:ext cx="1198" cy="1010"/>
            </a:xfrm>
            <a:prstGeom prst="rect">
              <a:avLst/>
            </a:prstGeom>
            <a:noFill/>
          </p:spPr>
        </p:pic>
        <p:sp>
          <p:nvSpPr>
            <p:cNvPr id="10399" name="Text Box 159"/>
            <p:cNvSpPr txBox="1">
              <a:spLocks noChangeArrowheads="1"/>
            </p:cNvSpPr>
            <p:nvPr/>
          </p:nvSpPr>
          <p:spPr bwMode="auto">
            <a:xfrm>
              <a:off x="4736" y="1822"/>
              <a:ext cx="56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642938" y="5286375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</a:rPr>
              <a:t>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57500" y="4572000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</a:rPr>
              <a:t>3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86375" y="3714750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</a:rPr>
              <a:t>4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15250" y="2928938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</a:rPr>
              <a:t>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405" name="TextBox 20"/>
          <p:cNvSpPr txBox="1">
            <a:spLocks noChangeArrowheads="1"/>
          </p:cNvSpPr>
          <p:nvPr/>
        </p:nvSpPr>
        <p:spPr bwMode="auto">
          <a:xfrm>
            <a:off x="357188" y="585787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1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06" name="TextBox 21"/>
          <p:cNvSpPr txBox="1">
            <a:spLocks noChangeArrowheads="1"/>
          </p:cNvSpPr>
          <p:nvPr/>
        </p:nvSpPr>
        <p:spPr bwMode="auto">
          <a:xfrm>
            <a:off x="2571750" y="5214938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1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07" name="TextBox 22"/>
          <p:cNvSpPr txBox="1">
            <a:spLocks noChangeArrowheads="1"/>
          </p:cNvSpPr>
          <p:nvPr/>
        </p:nvSpPr>
        <p:spPr bwMode="auto">
          <a:xfrm>
            <a:off x="2571750" y="5929313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2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08" name="TextBox 23"/>
          <p:cNvSpPr txBox="1">
            <a:spLocks noChangeArrowheads="1"/>
          </p:cNvSpPr>
          <p:nvPr/>
        </p:nvSpPr>
        <p:spPr bwMode="auto">
          <a:xfrm>
            <a:off x="4929188" y="442912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1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09" name="TextBox 24"/>
          <p:cNvSpPr txBox="1">
            <a:spLocks noChangeArrowheads="1"/>
          </p:cNvSpPr>
          <p:nvPr/>
        </p:nvSpPr>
        <p:spPr bwMode="auto">
          <a:xfrm>
            <a:off x="7358063" y="371475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1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10" name="TextBox 25"/>
          <p:cNvSpPr txBox="1">
            <a:spLocks noChangeArrowheads="1"/>
          </p:cNvSpPr>
          <p:nvPr/>
        </p:nvSpPr>
        <p:spPr bwMode="auto">
          <a:xfrm>
            <a:off x="4929188" y="51435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2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11" name="TextBox 26"/>
          <p:cNvSpPr txBox="1">
            <a:spLocks noChangeArrowheads="1"/>
          </p:cNvSpPr>
          <p:nvPr/>
        </p:nvSpPr>
        <p:spPr bwMode="auto">
          <a:xfrm>
            <a:off x="7358063" y="442912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2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12" name="TextBox 27"/>
          <p:cNvSpPr txBox="1">
            <a:spLocks noChangeArrowheads="1"/>
          </p:cNvSpPr>
          <p:nvPr/>
        </p:nvSpPr>
        <p:spPr bwMode="auto">
          <a:xfrm>
            <a:off x="4929188" y="585787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3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13" name="TextBox 28"/>
          <p:cNvSpPr txBox="1">
            <a:spLocks noChangeArrowheads="1"/>
          </p:cNvSpPr>
          <p:nvPr/>
        </p:nvSpPr>
        <p:spPr bwMode="auto">
          <a:xfrm>
            <a:off x="7358063" y="51435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3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10414" name="TextBox 29"/>
          <p:cNvSpPr txBox="1">
            <a:spLocks noChangeArrowheads="1"/>
          </p:cNvSpPr>
          <p:nvPr/>
        </p:nvSpPr>
        <p:spPr bwMode="auto">
          <a:xfrm>
            <a:off x="7358063" y="585787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rbel" pitchFamily="34" charset="0"/>
              </a:rPr>
              <a:t>4</a:t>
            </a:r>
            <a:endParaRPr lang="ru-RU" sz="2800" b="1">
              <a:latin typeface="Corbe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28688" y="585787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1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86125" y="5929313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1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86438" y="585787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1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215313" y="585787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1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86125" y="5214938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2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86438" y="51435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2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15313" y="51435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2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86438" y="442912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3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215313" y="442912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3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215313" y="371475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4</a:t>
            </a:r>
            <a:endParaRPr lang="ru-RU" sz="2800" b="1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10425" name="Рисунок 41" descr="jivotniea-467[1]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5699125"/>
            <a:ext cx="1143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6" name="Рисунок 43" descr="62[1]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4143375"/>
            <a:ext cx="9286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7" name="Рисунок 44" descr="mouse1[1]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75" y="5214938"/>
            <a:ext cx="8572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8" name="Рисунок 45" descr="bird38[1]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75" y="1785938"/>
            <a:ext cx="80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babochka062[1]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022684">
            <a:off x="369094" y="4253706"/>
            <a:ext cx="12001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babochka062[1]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130540">
            <a:off x="2385219" y="3412331"/>
            <a:ext cx="12144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babochka062[1]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976762">
            <a:off x="4650582" y="2534444"/>
            <a:ext cx="12144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babochka062[1]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413767">
            <a:off x="6779419" y="2232819"/>
            <a:ext cx="12144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356E-6 L 0.22084 -0.121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88295E-6 L 0.2519 -0.12607 " pathEditMode="relative" ptsTypes="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185 L 0.22882 -0.037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304</Words>
  <Application>Microsoft Office PowerPoint</Application>
  <PresentationFormat>Экран (4:3)</PresentationFormat>
  <Paragraphs>181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</vt:lpstr>
      <vt:lpstr>Слайд 2</vt:lpstr>
      <vt:lpstr>Математический диктант</vt:lpstr>
      <vt:lpstr>Математический диктант</vt:lpstr>
      <vt:lpstr>Математический диктант</vt:lpstr>
      <vt:lpstr>Математический диктант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   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2013-12-11T13:54:19Z</dcterms:created>
  <dcterms:modified xsi:type="dcterms:W3CDTF">2013-12-11T18:55:30Z</dcterms:modified>
</cp:coreProperties>
</file>