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6430-A866-46FC-AACF-60D41174D8B8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9442-0375-48C6-AC88-F97A156D54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6430-A866-46FC-AACF-60D41174D8B8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9442-0375-48C6-AC88-F97A156D5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6430-A866-46FC-AACF-60D41174D8B8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9442-0375-48C6-AC88-F97A156D5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6430-A866-46FC-AACF-60D41174D8B8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9442-0375-48C6-AC88-F97A156D5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6430-A866-46FC-AACF-60D41174D8B8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AFF9442-0375-48C6-AC88-F97A156D5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6430-A866-46FC-AACF-60D41174D8B8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9442-0375-48C6-AC88-F97A156D5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6430-A866-46FC-AACF-60D41174D8B8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9442-0375-48C6-AC88-F97A156D5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6430-A866-46FC-AACF-60D41174D8B8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9442-0375-48C6-AC88-F97A156D5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6430-A866-46FC-AACF-60D41174D8B8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9442-0375-48C6-AC88-F97A156D5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6430-A866-46FC-AACF-60D41174D8B8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9442-0375-48C6-AC88-F97A156D5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6430-A866-46FC-AACF-60D41174D8B8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F9442-0375-48C6-AC88-F97A156D5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8146430-A866-46FC-AACF-60D41174D8B8}" type="datetimeFigureOut">
              <a:rPr lang="ru-RU" smtClean="0"/>
              <a:pPr/>
              <a:t>24.11.2010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FF9442-0375-48C6-AC88-F97A156D5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s56.radikal.ru/i153/0911/37/aa4ee1fb32c7.jpg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multiki.dp.ua/images/multiki/204.jpg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festival.1september.ru/files/articles/31/3106/310670/img1.jpg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3204/dima250977.3/0_1ccad_377610eb_L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://www.kitchenproject.com/history/Strawberries/StrawberryShortcake/images/black-forest-country-bread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forest.ucoz.ua/_ph/4/2/597859976.jpg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www.starinism.ru/shop/products_pictures/household013_2.jpg" TargetMode="External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nikkka.ru/image/torg/torg12.jpg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img1.liveinternet.ru/images/foto/b/3/748/2788748/f_1568082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222.photobucket.com/albums/dd68/HumppaGrindGrummel/raben.jpg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utm.in.ua/files/thumbs/t_dsc_3644_1_970.jpg" TargetMode="External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bau.ua/tmp/pl/i_5_pesok_ovrazhnyj_i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hyperlink" Target="http://www.fotoimedia.ru/middle/63686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hekhov-vestnik.narod.ru/Index.files/2008/jpg/img09012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booksiti.net.ru/books/image/2500001831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hop.top-kniga.ru/data/m_ishc/843/843455.jpg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libex.ru/dimg/14dcf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hyperlink" Target="http://zhuk-book.ru/thumbs.php?im=/var/www/html/files/covers/978-5-699-15192-9.jpg&amp;h=350&amp;w=250&amp;smallnoresize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ead.ru/covers_rr/big/180668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shop.avanta.ru/upimg/big/9/7/4/3067974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sovetskiy.3dn.ru/2/bobik.v.gostjah.u.barbosa.0-04-3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ps.1september.ru/2005/55/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96952"/>
            <a:ext cx="7427168" cy="3312368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rgbClr val="FFC000"/>
                </a:solidFill>
              </a:rPr>
              <a:t>Викторина по рассказам</a:t>
            </a:r>
            <a:br>
              <a:rPr lang="ru-RU" sz="4000" dirty="0" smtClean="0">
                <a:solidFill>
                  <a:srgbClr val="FFC000"/>
                </a:solidFill>
              </a:rPr>
            </a:br>
            <a:r>
              <a:rPr lang="ru-RU" sz="4000" dirty="0" smtClean="0">
                <a:solidFill>
                  <a:srgbClr val="FFC000"/>
                </a:solidFill>
              </a:rPr>
              <a:t>Николая </a:t>
            </a:r>
            <a:r>
              <a:rPr lang="ru-RU" sz="4000" dirty="0" smtClean="0">
                <a:solidFill>
                  <a:srgbClr val="FFC000"/>
                </a:solidFill>
              </a:rPr>
              <a:t>Носова</a:t>
            </a:r>
            <a:br>
              <a:rPr lang="ru-RU" sz="4000" dirty="0" smtClean="0">
                <a:solidFill>
                  <a:srgbClr val="FFC000"/>
                </a:solidFill>
              </a:rPr>
            </a:br>
            <a:r>
              <a:rPr lang="ru-RU" sz="4400" dirty="0" smtClean="0">
                <a:solidFill>
                  <a:srgbClr val="FFC000"/>
                </a:solidFill>
              </a:rPr>
              <a:t/>
            </a:r>
            <a:br>
              <a:rPr lang="ru-RU" sz="44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Учитель начальных классов: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Ксенофонтова И.А.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3" name="Рисунок 2" descr="http://repey.users.photofile.ru/photo/repey/2205505/376089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52"/>
            <a:ext cx="328614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repey.users.photofile.ru/photo/repey/2205505/376089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643314"/>
            <a:ext cx="216693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Все буквы перепутались. Восстановите названия рассказов.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14555"/>
            <a:ext cx="3900486" cy="2643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 </a:t>
            </a:r>
            <a:r>
              <a:rPr lang="ru-RU" sz="4400" dirty="0" smtClean="0"/>
              <a:t>• ж </a:t>
            </a:r>
            <a:r>
              <a:rPr lang="ru-RU" sz="4400" dirty="0" err="1" smtClean="0"/>
              <a:t>р</a:t>
            </a:r>
            <a:r>
              <a:rPr lang="ru-RU" sz="4400" dirty="0" smtClean="0"/>
              <a:t> о у к </a:t>
            </a:r>
            <a:r>
              <a:rPr lang="ru-RU" sz="4400" dirty="0" err="1" smtClean="0"/>
              <a:t>д</a:t>
            </a:r>
            <a:r>
              <a:rPr lang="ru-RU" sz="4400" dirty="0" smtClean="0"/>
              <a:t> </a:t>
            </a:r>
            <a:br>
              <a:rPr lang="ru-RU" sz="4400" dirty="0" smtClean="0"/>
            </a:br>
            <a:r>
              <a:rPr lang="ru-RU" sz="4400" dirty="0" smtClean="0"/>
              <a:t>• а </a:t>
            </a:r>
            <a:r>
              <a:rPr lang="ru-RU" sz="4400" dirty="0" err="1" smtClean="0"/>
              <a:t>з</a:t>
            </a:r>
            <a:r>
              <a:rPr lang="ru-RU" sz="4400" dirty="0" smtClean="0"/>
              <a:t> к а </a:t>
            </a:r>
            <a:r>
              <a:rPr lang="ru-RU" sz="4400" dirty="0" err="1" smtClean="0"/>
              <a:t>з</a:t>
            </a:r>
            <a:r>
              <a:rPr lang="ru-RU" sz="4400" dirty="0" smtClean="0"/>
              <a:t> м а </a:t>
            </a:r>
            <a:br>
              <a:rPr lang="ru-RU" sz="4400" dirty="0" smtClean="0"/>
            </a:br>
            <a:r>
              <a:rPr lang="ru-RU" sz="4400" dirty="0" smtClean="0"/>
              <a:t>• к </a:t>
            </a:r>
            <a:r>
              <a:rPr lang="ru-RU" sz="4400" dirty="0" err="1" smtClean="0"/>
              <a:t>к</a:t>
            </a:r>
            <a:r>
              <a:rPr lang="ru-RU" sz="4400" dirty="0" smtClean="0"/>
              <a:t> и а с </a:t>
            </a:r>
            <a:r>
              <a:rPr lang="ru-RU" sz="4400" dirty="0" err="1" smtClean="0"/>
              <a:t>р</a:t>
            </a:r>
            <a:r>
              <a:rPr lang="ru-RU" sz="4400" dirty="0" smtClean="0"/>
              <a:t> а</a:t>
            </a:r>
            <a:endParaRPr lang="ru-RU" sz="4400" dirty="0"/>
          </a:p>
        </p:txBody>
      </p:sp>
      <p:pic>
        <p:nvPicPr>
          <p:cNvPr id="5" name="i-main-pic" descr="Картинка 61 из 1472">
            <a:hlinkClick r:id="rId2" tgtFrame="_blank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643050"/>
            <a:ext cx="414340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FFC000"/>
                </a:solidFill>
              </a:rPr>
              <a:t/>
            </a:r>
            <a:br>
              <a:rPr lang="en-US" sz="6000" dirty="0" smtClean="0">
                <a:solidFill>
                  <a:srgbClr val="FFC000"/>
                </a:solidFill>
              </a:rPr>
            </a:br>
            <a:r>
              <a:rPr lang="ru-RU" sz="6000" dirty="0" smtClean="0">
                <a:solidFill>
                  <a:srgbClr val="FFC000"/>
                </a:solidFill>
              </a:rPr>
              <a:t>Правильный ответ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3306" y="2428868"/>
            <a:ext cx="5500694" cy="257176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5100" dirty="0" smtClean="0">
                <a:solidFill>
                  <a:srgbClr val="FFFF00"/>
                </a:solidFill>
              </a:rPr>
              <a:t> ж </a:t>
            </a:r>
            <a:r>
              <a:rPr lang="ru-RU" sz="5100" dirty="0" err="1" smtClean="0">
                <a:solidFill>
                  <a:srgbClr val="FFFF00"/>
                </a:solidFill>
              </a:rPr>
              <a:t>р</a:t>
            </a:r>
            <a:r>
              <a:rPr lang="ru-RU" sz="5100" dirty="0" smtClean="0">
                <a:solidFill>
                  <a:srgbClr val="FFFF00"/>
                </a:solidFill>
              </a:rPr>
              <a:t> о у к </a:t>
            </a:r>
            <a:r>
              <a:rPr lang="ru-RU" sz="5100" dirty="0" err="1" smtClean="0">
                <a:solidFill>
                  <a:srgbClr val="FFFF00"/>
                </a:solidFill>
              </a:rPr>
              <a:t>д</a:t>
            </a:r>
            <a:r>
              <a:rPr lang="ru-RU" sz="5100" dirty="0" smtClean="0">
                <a:solidFill>
                  <a:srgbClr val="FFFF00"/>
                </a:solidFill>
              </a:rPr>
              <a:t>    дружок </a:t>
            </a:r>
            <a:endParaRPr lang="en-US" sz="51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5100" dirty="0" smtClean="0">
                <a:solidFill>
                  <a:srgbClr val="FFFF00"/>
                </a:solidFill>
              </a:rPr>
              <a:t> </a:t>
            </a:r>
            <a:r>
              <a:rPr lang="ru-RU" sz="5100" dirty="0" smtClean="0">
                <a:solidFill>
                  <a:srgbClr val="FFFF00"/>
                </a:solidFill>
              </a:rPr>
              <a:t>а </a:t>
            </a:r>
            <a:r>
              <a:rPr lang="ru-RU" sz="5100" dirty="0" err="1" smtClean="0">
                <a:solidFill>
                  <a:srgbClr val="FFFF00"/>
                </a:solidFill>
              </a:rPr>
              <a:t>з</a:t>
            </a:r>
            <a:r>
              <a:rPr lang="ru-RU" sz="5100" dirty="0" smtClean="0">
                <a:solidFill>
                  <a:srgbClr val="FFFF00"/>
                </a:solidFill>
              </a:rPr>
              <a:t> к а </a:t>
            </a:r>
            <a:r>
              <a:rPr lang="ru-RU" sz="5100" dirty="0" err="1" smtClean="0">
                <a:solidFill>
                  <a:srgbClr val="FFFF00"/>
                </a:solidFill>
              </a:rPr>
              <a:t>з</a:t>
            </a:r>
            <a:r>
              <a:rPr lang="ru-RU" sz="5100" dirty="0" smtClean="0">
                <a:solidFill>
                  <a:srgbClr val="FFFF00"/>
                </a:solidFill>
              </a:rPr>
              <a:t> м а   замазка</a:t>
            </a:r>
            <a:endParaRPr lang="en-US" sz="51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5100" dirty="0" smtClean="0">
                <a:solidFill>
                  <a:srgbClr val="FFFF00"/>
                </a:solidFill>
              </a:rPr>
              <a:t> к </a:t>
            </a:r>
            <a:r>
              <a:rPr lang="ru-RU" sz="5100" dirty="0" err="1" smtClean="0">
                <a:solidFill>
                  <a:srgbClr val="FFFF00"/>
                </a:solidFill>
              </a:rPr>
              <a:t>к</a:t>
            </a:r>
            <a:r>
              <a:rPr lang="ru-RU" sz="5100" dirty="0" smtClean="0">
                <a:solidFill>
                  <a:srgbClr val="FFFF00"/>
                </a:solidFill>
              </a:rPr>
              <a:t> и а с </a:t>
            </a:r>
            <a:r>
              <a:rPr lang="ru-RU" sz="5100" dirty="0" err="1" smtClean="0">
                <a:solidFill>
                  <a:srgbClr val="FFFF00"/>
                </a:solidFill>
              </a:rPr>
              <a:t>р</a:t>
            </a:r>
            <a:r>
              <a:rPr lang="ru-RU" sz="5100" dirty="0" smtClean="0">
                <a:solidFill>
                  <a:srgbClr val="FFFF00"/>
                </a:solidFill>
              </a:rPr>
              <a:t> а  карасик </a:t>
            </a:r>
          </a:p>
          <a:p>
            <a:endParaRPr lang="ru-RU" dirty="0"/>
          </a:p>
        </p:txBody>
      </p:sp>
      <p:pic>
        <p:nvPicPr>
          <p:cNvPr id="5" name="i-main-pic" descr="Картинка 140 из 1472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21763"/>
            <a:ext cx="3186106" cy="277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Несколько изобретений и открытий, сделанных героями Н. Носова. </a:t>
            </a:r>
            <a:endParaRPr lang="en-US" sz="3600" dirty="0" smtClean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571613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7</a:t>
            </a:r>
            <a:r>
              <a:rPr lang="en-US" sz="3200" dirty="0" smtClean="0">
                <a:solidFill>
                  <a:srgbClr val="FFFF00"/>
                </a:solidFill>
              </a:rPr>
              <a:t>.</a:t>
            </a:r>
            <a:r>
              <a:rPr lang="ru-RU" sz="3200" dirty="0" smtClean="0">
                <a:solidFill>
                  <a:srgbClr val="FFFF00"/>
                </a:solidFill>
              </a:rPr>
              <a:t> Что нужно было сделать, чтобы забраться на горку, не поскользнувшись?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571744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8</a:t>
            </a:r>
            <a:r>
              <a:rPr lang="en-US" sz="3200" dirty="0" smtClean="0">
                <a:solidFill>
                  <a:srgbClr val="FFFF00"/>
                </a:solidFill>
              </a:rPr>
              <a:t>.</a:t>
            </a:r>
            <a:r>
              <a:rPr lang="ru-RU" sz="3200" dirty="0" smtClean="0">
                <a:solidFill>
                  <a:srgbClr val="FFFF00"/>
                </a:solidFill>
              </a:rPr>
              <a:t> Это вполне может заменить почтовый ящик на калитке.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571876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9</a:t>
            </a:r>
            <a:r>
              <a:rPr lang="en-US" sz="3200" dirty="0" smtClean="0">
                <a:solidFill>
                  <a:srgbClr val="FFFF00"/>
                </a:solidFill>
              </a:rPr>
              <a:t>.</a:t>
            </a:r>
            <a:r>
              <a:rPr lang="ru-RU" sz="3200" dirty="0" smtClean="0">
                <a:solidFill>
                  <a:srgbClr val="FFFF00"/>
                </a:solidFill>
              </a:rPr>
              <a:t>Из чего можно сделать электрический звонок?.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572008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10</a:t>
            </a:r>
            <a:r>
              <a:rPr lang="en-US" sz="3200" dirty="0" smtClean="0">
                <a:solidFill>
                  <a:srgbClr val="FFFF00"/>
                </a:solidFill>
              </a:rPr>
              <a:t>.</a:t>
            </a:r>
            <a:r>
              <a:rPr lang="ru-RU" sz="3200" dirty="0" smtClean="0">
                <a:solidFill>
                  <a:srgbClr val="FFFF00"/>
                </a:solidFill>
              </a:rPr>
              <a:t> С каким оружием не страшна даже живая шляпа? 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78581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11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  <a:r>
              <a:rPr lang="ru-RU" sz="2800" dirty="0" smtClean="0">
                <a:solidFill>
                  <a:srgbClr val="FFFF00"/>
                </a:solidFill>
              </a:rPr>
              <a:t> «По целым дням он толок в ступе серу и сахар, делал алюминиевые опилки и поджигал смесь на пробу». Что пытался сделать Мишка?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857364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12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  <a:r>
              <a:rPr lang="ru-RU" sz="2800" dirty="0" smtClean="0">
                <a:solidFill>
                  <a:srgbClr val="FFFF00"/>
                </a:solidFill>
              </a:rPr>
              <a:t> А этот предмет кладут под подушку самые отважные и бесстрашные.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928934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13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  <a:r>
              <a:rPr lang="ru-RU" sz="2800" dirty="0" smtClean="0">
                <a:solidFill>
                  <a:srgbClr val="FFFF00"/>
                </a:solidFill>
              </a:rPr>
              <a:t> Из нее можно слепить зверей (если получится), змею или ливерную колбасу.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4071942"/>
            <a:ext cx="72866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14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  <a:r>
              <a:rPr lang="ru-RU" sz="2800" dirty="0" smtClean="0">
                <a:solidFill>
                  <a:srgbClr val="FFFF00"/>
                </a:solidFill>
              </a:rPr>
              <a:t> Чтобы получить самый большой урожай на огороде и знамя «Лучшему огороднику» нужно…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ru-RU" sz="4400" i="1" dirty="0" smtClean="0">
                <a:solidFill>
                  <a:srgbClr val="FFC000"/>
                </a:solidFill>
              </a:rPr>
              <a:t>«Доскажи словечко…»</a:t>
            </a:r>
            <a:r>
              <a:rPr lang="ru-RU" sz="4400" dirty="0" smtClean="0">
                <a:solidFill>
                  <a:srgbClr val="FFC000"/>
                </a:solidFill>
              </a:rPr>
              <a:t/>
            </a:r>
            <a:br>
              <a:rPr lang="ru-RU" sz="4400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• «Живая …»</a:t>
            </a:r>
            <a:endParaRPr lang="en-US" sz="36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• «Мишкина …»</a:t>
            </a:r>
            <a:endParaRPr lang="en-US" sz="36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• «Три …»</a:t>
            </a:r>
            <a:endParaRPr lang="en-US" sz="36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• «Федина …»</a:t>
            </a:r>
            <a:endParaRPr lang="en-US" sz="36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• «Шурик у …»</a:t>
            </a:r>
            <a:endParaRPr lang="en-US" sz="36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• «Про …»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5" name="i-main-pic" descr="Картинка 7 из 23">
            <a:hlinkClick r:id="rId2" tgtFrame="_blank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0" y="1948656"/>
            <a:ext cx="28575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Бюро находок</a:t>
            </a:r>
            <a:br>
              <a:rPr lang="ru-RU" sz="4400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" name="i-main-pic" descr="Картинка 7 из 785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142984"/>
            <a:ext cx="2928958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61 из 67439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142984"/>
            <a:ext cx="307183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9 из 256590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3786190"/>
            <a:ext cx="371477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10 из 202150">
            <a:hlinkClick r:id="rId8" tgtFrame="_blank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9256" y="3786190"/>
            <a:ext cx="271464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32 из 110980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14356"/>
            <a:ext cx="3286149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4 из 186430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571480"/>
            <a:ext cx="300039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9 из 74210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3786190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 из 13828">
            <a:hlinkClick r:id="rId8" tgtFrame="_blank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3643314"/>
            <a:ext cx="342902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1 из 370820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1071546"/>
            <a:ext cx="428627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7 из 4135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071546"/>
            <a:ext cx="364333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35824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     </a:t>
            </a:r>
            <a:r>
              <a:rPr lang="ru-RU" sz="2800" dirty="0" smtClean="0">
                <a:solidFill>
                  <a:srgbClr val="FFC000"/>
                </a:solidFill>
              </a:rPr>
              <a:t>Полная кастрюля крупы, воды налить доверху. По мере разбухания крупы, выкладывать лишнее на тарелки и доливать в кастрюлю холодной воды. 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А вам приходилось самим варить кашу? 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Рецепт от ……. </a:t>
            </a:r>
          </a:p>
          <a:p>
            <a:r>
              <a:rPr lang="en-US" sz="2800" dirty="0" smtClean="0"/>
              <a:t>     </a:t>
            </a:r>
            <a:r>
              <a:rPr lang="ru-RU" sz="2800" dirty="0" smtClean="0">
                <a:solidFill>
                  <a:srgbClr val="FFFF00"/>
                </a:solidFill>
              </a:rPr>
              <a:t>Варить кашу хлопотно, а чем можно полакомиться, если «не шалить и ничего не трогать»? </a:t>
            </a:r>
          </a:p>
          <a:p>
            <a:r>
              <a:rPr lang="en-US" sz="2800" dirty="0" smtClean="0"/>
              <a:t>     </a:t>
            </a:r>
            <a:r>
              <a:rPr lang="ru-RU" sz="2800" dirty="0" smtClean="0">
                <a:solidFill>
                  <a:srgbClr val="FFC000"/>
                </a:solidFill>
              </a:rPr>
              <a:t>Насытились? Поговорим о поэзии, хотя надо бы наоборот. 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«Что ты рано в гости, 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Осень к нам пришла? 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Еще просит сердце 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Света и тепла!» 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Кто и по какому поводу читает эти стихи? 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4296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        </a:t>
            </a:r>
            <a:r>
              <a:rPr lang="ru-RU" sz="2000" dirty="0" smtClean="0">
                <a:solidFill>
                  <a:srgbClr val="FFC000"/>
                </a:solidFill>
              </a:rPr>
              <a:t>То они стихи читают, песни поют, то письма пишут: </a:t>
            </a:r>
            <a:br>
              <a:rPr lang="ru-RU" sz="2000" dirty="0" smtClean="0">
                <a:solidFill>
                  <a:srgbClr val="FFC000"/>
                </a:solidFill>
              </a:rPr>
            </a:br>
            <a:r>
              <a:rPr lang="ru-RU" sz="2000" dirty="0" smtClean="0">
                <a:solidFill>
                  <a:srgbClr val="FFC000"/>
                </a:solidFill>
              </a:rPr>
              <a:t>«Дорогой товарищ милиционер! Вы неправильно записали номер. То есть, Вы записали номер правильно, только неправильно, что шофер виноват. Шофер не виноват: виноваты мы с Мишкой. Мы прицепились, а он не знал. Шофер хороший и ездит правильно». </a:t>
            </a:r>
            <a:br>
              <a:rPr lang="ru-RU" sz="2000" dirty="0" smtClean="0">
                <a:solidFill>
                  <a:srgbClr val="FFC000"/>
                </a:solidFill>
              </a:rPr>
            </a:br>
            <a:r>
              <a:rPr lang="ru-RU" sz="2000" dirty="0" smtClean="0">
                <a:solidFill>
                  <a:srgbClr val="FFC000"/>
                </a:solidFill>
              </a:rPr>
              <a:t>Виноват шофер или нет? К чему они прицепились? 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>
                <a:solidFill>
                  <a:srgbClr val="FFFF00"/>
                </a:solidFill>
              </a:rPr>
              <a:t>       </a:t>
            </a:r>
            <a:r>
              <a:rPr lang="ru-RU" sz="2000" dirty="0" smtClean="0">
                <a:solidFill>
                  <a:srgbClr val="FFFF00"/>
                </a:solidFill>
              </a:rPr>
              <a:t>А иногда герои Носова пытаются даже колдовать: 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«Колдуй, баба, колдуй дед, 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Колдуй, серенький медведь!» 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Что они должны наколдовать? Кто произносит это заклинание?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ru-RU" sz="2000" dirty="0" smtClean="0"/>
              <a:t> </a:t>
            </a:r>
          </a:p>
          <a:p>
            <a:r>
              <a:rPr lang="en-US" sz="2000" dirty="0" smtClean="0">
                <a:solidFill>
                  <a:srgbClr val="FFC000"/>
                </a:solidFill>
              </a:rPr>
              <a:t>       </a:t>
            </a:r>
            <a:r>
              <a:rPr lang="ru-RU" sz="2000" dirty="0" smtClean="0">
                <a:solidFill>
                  <a:srgbClr val="FFC000"/>
                </a:solidFill>
              </a:rPr>
              <a:t>А где встречается еще одно, можно так сказать, заклинание: «Никого убивать не надо. Животных надо любить». </a:t>
            </a:r>
            <a:endParaRPr lang="en-US" sz="2000" dirty="0" smtClean="0">
              <a:solidFill>
                <a:srgbClr val="FFC000"/>
              </a:solidFill>
            </a:endParaRPr>
          </a:p>
          <a:p>
            <a:endParaRPr lang="ru-RU" sz="2000" dirty="0" smtClean="0"/>
          </a:p>
          <a:p>
            <a:r>
              <a:rPr lang="en-US" sz="2000" dirty="0" smtClean="0">
                <a:solidFill>
                  <a:srgbClr val="FFFF00"/>
                </a:solidFill>
              </a:rPr>
              <a:t>       </a:t>
            </a:r>
            <a:r>
              <a:rPr lang="ru-RU" sz="2000" dirty="0" smtClean="0">
                <a:solidFill>
                  <a:srgbClr val="FFFF00"/>
                </a:solidFill>
              </a:rPr>
              <a:t>Герои Н. Носова, как и все дети, любят играть. Во что? 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«Прихожу в комнату …. Батюшки! Все разворочено. Шкафы открыты, из комода ящики вытащены, белье на полу кучей, сундук вверх дном!»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Николай Николаевич Носов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i-main-pic" descr="Картинка 2 из 1995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000108"/>
            <a:ext cx="492922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42852"/>
            <a:ext cx="8358246" cy="613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Биографическая справка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3600" dirty="0">
                <a:solidFill>
                  <a:srgbClr val="FFFF00"/>
                </a:solidFill>
                <a:latin typeface="Times New Roman" pitchFamily="18" charset="0"/>
              </a:rPr>
              <a:t>Н. Н. Носов — детский 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</a:rPr>
              <a:t>писатель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</a:rPr>
              <a:t>-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</a:rPr>
              <a:t>юморист</a:t>
            </a:r>
            <a:r>
              <a:rPr lang="ru-RU" sz="3600" dirty="0">
                <a:solidFill>
                  <a:srgbClr val="FFFF00"/>
                </a:solidFill>
                <a:latin typeface="Times New Roman" pitchFamily="18" charset="0"/>
              </a:rPr>
              <a:t>, кинорежиссёр.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3600" dirty="0">
                <a:solidFill>
                  <a:srgbClr val="FFFF00"/>
                </a:solidFill>
                <a:latin typeface="Times New Roman" pitchFamily="18" charset="0"/>
              </a:rPr>
              <a:t>  Родился 23 ноября в Киеве в семье актёра. В юности увлекался театром, музыкой, много занимался самообразованием. В 1932 г. окончил Московский государственный институт кинематографии и работал кинорежиссёром, 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</a:rPr>
              <a:t>постановщиком </a:t>
            </a:r>
            <a:r>
              <a:rPr lang="ru-RU" sz="3600" dirty="0">
                <a:solidFill>
                  <a:srgbClr val="FFFF00"/>
                </a:solidFill>
                <a:latin typeface="Times New Roman" pitchFamily="18" charset="0"/>
              </a:rPr>
              <a:t>мультипликационных, научно-популярных и учебных  фильмов.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42918"/>
            <a:ext cx="80724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FFFF00"/>
                </a:solidFill>
                <a:latin typeface="Times New Roman" pitchFamily="18" charset="0"/>
              </a:rPr>
              <a:t>Первый рассказ «Затейники» опубликовал в 1938 г. в журнале «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</a:rPr>
              <a:t>Мурзилка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</a:rPr>
              <a:t>», первую книжку - «Тук-тук-тук» - в 1945 г. Затем появились сборники: «Весёлые рассказы» (1947), «Дневник Коли Синицына» (1951), «Витя Малеев в школе и дома» (1951), «На горке» (1953), «Весёлая семейка» (1955), «Прятки» (1956), «Фантазёры» (1957), «Весёлые рассказы и повести» (1958). Наибольшую популярность получила трилогия «Приключения Незнайки и его друзей» (1954), «Незнайка в Солнечном городе»   (1959),                           «Незнайка   на  Луне»   (1965).</a:t>
            </a:r>
          </a:p>
          <a:p>
            <a:pPr>
              <a:defRPr/>
            </a:pPr>
            <a:r>
              <a:rPr lang="ru-RU" sz="2400" dirty="0">
                <a:solidFill>
                  <a:srgbClr val="FFFF00"/>
                </a:solidFill>
                <a:latin typeface="Times New Roman" pitchFamily="18" charset="0"/>
              </a:rPr>
              <a:t>Н. Н. Носов  создал  киносценарии  по  мотивам   своих   произведений,   и   на   экранах  страны   появились   художественные   фильмы   «Два  друга», «Дружок»,    «Фантазёры»,    «Приключения    Толи Клюквина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://www.booksiti.net.ru/books/image/25000018310.jpg">
            <a:hlinkClick r:id="rId2" tgtFrame="_blank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52"/>
            <a:ext cx="307183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3 из 2595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142852"/>
            <a:ext cx="400052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hop.top-kniga.ru/data/m_ishc/843/843455.jpg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3500438"/>
            <a:ext cx="335758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41 из 2595">
            <a:hlinkClick r:id="rId2" tgtFrame="_blank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52"/>
            <a:ext cx="328614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shop.avanta.ru/upimg/big/9/7/4/3067974.jpg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42852"/>
            <a:ext cx="435771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34 из 2595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3357562"/>
            <a:ext cx="283369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://repey.users.photofile.ru/photo/repey/2205505/3760892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78621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repey.users.photofile.ru/photo/repey/2205505/376089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42853"/>
            <a:ext cx="4929222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://repey.users.photofile.ru/photo/repey/2205505/37608938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4071934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repey.users.photofile.ru/photo/repey/2205505/376089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42852"/>
            <a:ext cx="4643470" cy="658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8 из 519">
            <a:hlinkClick r:id="rId2" tgtFrame="_blank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166"/>
            <a:ext cx="457203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120 из 294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57166"/>
            <a:ext cx="421481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154</TotalTime>
  <Words>456</Words>
  <Application>Microsoft Office PowerPoint</Application>
  <PresentationFormat>Экран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Викторина по рассказам Николая Носова  Учитель начальных классов: Ксенофонтова И.А.</vt:lpstr>
      <vt:lpstr>Николай Николаевич Носов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Все буквы перепутались. Восстановите названия рассказов.</vt:lpstr>
      <vt:lpstr> Правильный ответ </vt:lpstr>
      <vt:lpstr>Слайд 12</vt:lpstr>
      <vt:lpstr>Слайд 13</vt:lpstr>
      <vt:lpstr> «Доскажи словечко…» </vt:lpstr>
      <vt:lpstr>Бюро находок </vt:lpstr>
      <vt:lpstr>Слайд 16</vt:lpstr>
      <vt:lpstr>Слайд 17</vt:lpstr>
      <vt:lpstr>Слайд 18</vt:lpstr>
      <vt:lpstr>Слайд 19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рассказам Николая Носова</dc:title>
  <dc:creator>www.PHILka.RU</dc:creator>
  <cp:lastModifiedBy>таня</cp:lastModifiedBy>
  <cp:revision>22</cp:revision>
  <dcterms:created xsi:type="dcterms:W3CDTF">2010-09-22T10:00:07Z</dcterms:created>
  <dcterms:modified xsi:type="dcterms:W3CDTF">2010-11-24T18:25:40Z</dcterms:modified>
</cp:coreProperties>
</file>