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2" r:id="rId3"/>
    <p:sldId id="264" r:id="rId4"/>
    <p:sldId id="265" r:id="rId5"/>
    <p:sldId id="266" r:id="rId6"/>
    <p:sldId id="268" r:id="rId7"/>
    <p:sldId id="269" r:id="rId8"/>
    <p:sldId id="270" r:id="rId9"/>
    <p:sldId id="271" r:id="rId10"/>
    <p:sldId id="272" r:id="rId11"/>
    <p:sldId id="273" r:id="rId12"/>
    <p:sldId id="275" r:id="rId13"/>
    <p:sldId id="276" r:id="rId14"/>
    <p:sldId id="277" r:id="rId15"/>
    <p:sldId id="259" r:id="rId16"/>
    <p:sldId id="278" r:id="rId17"/>
    <p:sldId id="279" r:id="rId18"/>
    <p:sldId id="280" r:id="rId19"/>
    <p:sldId id="26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6BA5"/>
    <a:srgbClr val="6E558D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4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4F0C5D-A4A9-46EC-BF59-5C1D47CA37CA}" type="datetimeFigureOut">
              <a:rPr lang="ru-RU" smtClean="0"/>
              <a:t>28.07.2015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B1C5DC-A205-4CB9-ABE9-53963C6F26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944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1C5DC-A205-4CB9-ABE9-53963C6F2656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469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28.07.2015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28.07.2015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28.07.2015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28.07.2015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28.07.2015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28.07.2015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28.07.2015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28.07.2015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28.07.2015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28.07.2015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28.07.2015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28.07.2015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28.07.2015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28.07.2015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28.07.2015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B7319-8752-43DC-9251-6FF6EC4E5500}" type="datetimeFigureOut">
              <a:rPr lang="ru-RU" smtClean="0"/>
              <a:pPr/>
              <a:t>28.07.2015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2" r:id="rId3"/>
    <p:sldLayoutId id="2147483663" r:id="rId4"/>
    <p:sldLayoutId id="2147483650" r:id="rId5"/>
    <p:sldLayoutId id="2147483661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img-fotki.yandex.ru/get/4706/28257045.5ec/0_6f5cf_5329c14_XL.png" TargetMode="External"/><Relationship Id="rId7" Type="http://schemas.openxmlformats.org/officeDocument/2006/relationships/hyperlink" Target="http://s3.uploads.ru/5o8gm.png" TargetMode="External"/><Relationship Id="rId2" Type="http://schemas.openxmlformats.org/officeDocument/2006/relationships/hyperlink" Target="http://img-fotki.yandex.ru/get/6202/28257045.955/0_82f38_c3c8d96f_XL.png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img-fotki.yandex.ru/get/4703/66124276.3c/0_69b95_7caac33a_L.png" TargetMode="External"/><Relationship Id="rId5" Type="http://schemas.openxmlformats.org/officeDocument/2006/relationships/hyperlink" Target="http://www.gasi.archives21.ru/pics/baneri/%D0%E0%E4%E8%20%E6%E8%E7%ED%E8%20%ED%E0%20%E7%E5%EC%EB%E5/CD_kalend/images/%C2%EE%F1%EF%EE%EC%E8%ED%E0%ED%E8%E50.jpg" TargetMode="External"/><Relationship Id="rId4" Type="http://schemas.openxmlformats.org/officeDocument/2006/relationships/hyperlink" Target="http://24.media.tumblr.com/tumblr_lce2h9bo3s1qc05pbo1_500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4499992" y="4365104"/>
            <a:ext cx="3764324" cy="1728192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Игнатюк Ольга Валентиновна</a:t>
            </a:r>
            <a:endParaRPr lang="ru-RU" sz="2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МБОУ СОШ №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66</a:t>
            </a:r>
            <a:endParaRPr lang="ru-RU" sz="2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Хабаровск</a:t>
            </a:r>
            <a:endParaRPr lang="ru-RU" sz="2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619672" y="836712"/>
            <a:ext cx="6912768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4000" b="1" dirty="0">
                <a:solidFill>
                  <a:srgbClr val="0070C0"/>
                </a:solidFill>
              </a:rPr>
              <a:t>Воспитательная программа</a:t>
            </a:r>
            <a:endParaRPr lang="ru-RU" sz="4000" dirty="0">
              <a:solidFill>
                <a:srgbClr val="0070C0"/>
              </a:solidFill>
            </a:endParaRPr>
          </a:p>
          <a:p>
            <a:r>
              <a:rPr lang="ru-RU" sz="4000" b="1" i="1" dirty="0">
                <a:solidFill>
                  <a:srgbClr val="0070C0"/>
                </a:solidFill>
              </a:rPr>
              <a:t> </a:t>
            </a:r>
            <a:endParaRPr lang="ru-RU" sz="4000" dirty="0">
              <a:solidFill>
                <a:srgbClr val="0070C0"/>
              </a:solidFill>
            </a:endParaRPr>
          </a:p>
          <a:p>
            <a:r>
              <a:rPr lang="ru-RU" sz="3200" b="1" i="1" dirty="0" smtClean="0">
                <a:solidFill>
                  <a:srgbClr val="FF0000"/>
                </a:solidFill>
              </a:rPr>
              <a:t>«Класс мой и </a:t>
            </a:r>
            <a:r>
              <a:rPr lang="ru-RU" sz="3200" b="1" i="1" dirty="0">
                <a:solidFill>
                  <a:srgbClr val="FF0000"/>
                </a:solidFill>
              </a:rPr>
              <a:t>Я – дружная семья»</a:t>
            </a:r>
            <a:endParaRPr kumimoji="0" lang="ru-RU" sz="32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7848872" cy="5544616"/>
          </a:xfrm>
        </p:spPr>
        <p:txBody>
          <a:bodyPr>
            <a:normAutofit fontScale="90000"/>
          </a:bodyPr>
          <a:lstStyle/>
          <a:p>
            <a:r>
              <a:rPr lang="ru-RU" sz="2000" i="1" u="sng" dirty="0">
                <a:solidFill>
                  <a:srgbClr val="FF0000"/>
                </a:solidFill>
              </a:rPr>
              <a:t>Спортивно-оздоровительное </a:t>
            </a:r>
            <a:r>
              <a:rPr lang="ru-RU" sz="2000" i="1" u="sng" dirty="0" smtClean="0">
                <a:solidFill>
                  <a:srgbClr val="FF0000"/>
                </a:solidFill>
              </a:rPr>
              <a:t>воспитание</a:t>
            </a:r>
            <a:r>
              <a:rPr lang="ru-RU" sz="2000" dirty="0">
                <a:solidFill>
                  <a:srgbClr val="FF0000"/>
                </a:solidFill>
              </a:rPr>
              <a:t/>
            </a:r>
            <a:br>
              <a:rPr lang="ru-RU" sz="2000" dirty="0">
                <a:solidFill>
                  <a:srgbClr val="FF0000"/>
                </a:solidFill>
              </a:rPr>
            </a:br>
            <a:r>
              <a:rPr lang="ru-RU" sz="1600" b="1" dirty="0"/>
              <a:t>Задачи: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Наблюдать за физическим и психическим развитием учащихся.</a:t>
            </a:r>
            <a:br>
              <a:rPr lang="ru-RU" sz="1600" dirty="0"/>
            </a:br>
            <a:r>
              <a:rPr lang="ru-RU" sz="1600" dirty="0"/>
              <a:t>Сохранять и укреплять здоровье учащихся.</a:t>
            </a:r>
            <a:br>
              <a:rPr lang="ru-RU" sz="1600" dirty="0"/>
            </a:br>
            <a:r>
              <a:rPr lang="ru-RU" sz="1600" dirty="0"/>
              <a:t>Пропагандировать здоровый образ жизни.</a:t>
            </a:r>
            <a:br>
              <a:rPr lang="ru-RU" sz="1600" dirty="0"/>
            </a:br>
            <a:r>
              <a:rPr lang="ru-RU" sz="1600" dirty="0"/>
              <a:t>Организовывать спортивные соревнования, экскурсии. Работать в контакте с врачом.</a:t>
            </a:r>
            <a:br>
              <a:rPr lang="ru-RU" sz="1600" dirty="0"/>
            </a:br>
            <a:r>
              <a:rPr lang="ru-RU" sz="1600" b="1" dirty="0"/>
              <a:t>Формы работы: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Дни здоровья</a:t>
            </a:r>
            <a:br>
              <a:rPr lang="ru-RU" sz="1600" dirty="0"/>
            </a:br>
            <a:r>
              <a:rPr lang="ru-RU" sz="1600" dirty="0"/>
              <a:t>Встречи с врачом</a:t>
            </a:r>
            <a:br>
              <a:rPr lang="ru-RU" sz="1600" dirty="0"/>
            </a:br>
            <a:r>
              <a:rPr lang="ru-RU" sz="1600" dirty="0"/>
              <a:t>Соблюдение СГН</a:t>
            </a:r>
            <a:br>
              <a:rPr lang="ru-RU" sz="1600" dirty="0"/>
            </a:br>
            <a:r>
              <a:rPr lang="ru-RU" sz="1600" dirty="0"/>
              <a:t>Организация режима</a:t>
            </a:r>
            <a:br>
              <a:rPr lang="ru-RU" sz="1600" dirty="0"/>
            </a:br>
            <a:r>
              <a:rPr lang="ru-RU" sz="1600" dirty="0"/>
              <a:t>Походы</a:t>
            </a:r>
            <a:br>
              <a:rPr lang="ru-RU" sz="1600" dirty="0"/>
            </a:br>
            <a:r>
              <a:rPr lang="ru-RU" sz="1600" dirty="0" smtClean="0"/>
              <a:t>Секции </a:t>
            </a:r>
            <a:br>
              <a:rPr lang="ru-RU" sz="1600" dirty="0" smtClean="0"/>
            </a:br>
            <a:r>
              <a:rPr lang="ru-RU" sz="1600" dirty="0" smtClean="0"/>
              <a:t>      </a:t>
            </a:r>
            <a:r>
              <a:rPr lang="ru-RU" sz="1600" dirty="0"/>
              <a:t>Дежурство, генеральные уборки</a:t>
            </a:r>
            <a:br>
              <a:rPr lang="ru-RU" sz="1600" dirty="0"/>
            </a:br>
            <a:r>
              <a:rPr lang="ru-RU" sz="1600" dirty="0"/>
              <a:t>Рисунки</a:t>
            </a:r>
            <a:br>
              <a:rPr lang="ru-RU" sz="1600" dirty="0"/>
            </a:br>
            <a:r>
              <a:rPr lang="ru-RU" sz="1600" dirty="0"/>
              <a:t>Выставки</a:t>
            </a:r>
            <a:br>
              <a:rPr lang="ru-RU" sz="1600" dirty="0"/>
            </a:br>
            <a:r>
              <a:rPr lang="ru-RU" sz="1600" dirty="0"/>
              <a:t>Предупреждение травматизма</a:t>
            </a:r>
            <a:br>
              <a:rPr lang="ru-RU" sz="1600" dirty="0"/>
            </a:br>
            <a:r>
              <a:rPr lang="ru-RU" sz="1600" dirty="0"/>
              <a:t> физической культурой и спортом и ведение здорового образа жизни. </a:t>
            </a:r>
            <a:br>
              <a:rPr lang="ru-RU" sz="1600" dirty="0"/>
            </a:br>
            <a:r>
              <a:rPr lang="ru-RU" sz="1600" b="1" dirty="0"/>
              <a:t>Ожидаемый результат:</a:t>
            </a:r>
            <a:r>
              <a:rPr lang="ru-RU" sz="1600" b="1" i="1" dirty="0"/>
              <a:t/>
            </a:r>
            <a:br>
              <a:rPr lang="ru-RU" sz="1600" b="1" i="1" dirty="0"/>
            </a:br>
            <a:r>
              <a:rPr lang="ru-RU" sz="1600" dirty="0"/>
              <a:t>Развитие чувства необходимости охраны здоровья через </a:t>
            </a:r>
            <a:r>
              <a:rPr lang="ru-RU" sz="1600" dirty="0" smtClean="0"/>
              <a:t>занятия </a:t>
            </a:r>
            <a:r>
              <a:rPr lang="ru-RU" sz="1600" dirty="0"/>
              <a:t>физической культурой и спортом и ведение здорового образа жизни.</a:t>
            </a:r>
            <a:br>
              <a:rPr lang="ru-RU" sz="1600" dirty="0"/>
            </a:br>
            <a:r>
              <a:rPr lang="ru-RU" sz="1600" dirty="0"/>
              <a:t> </a:t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12301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848872" cy="4896544"/>
          </a:xfrm>
        </p:spPr>
        <p:txBody>
          <a:bodyPr>
            <a:normAutofit/>
          </a:bodyPr>
          <a:lstStyle/>
          <a:p>
            <a:r>
              <a:rPr lang="ru-RU" sz="1800" i="1" u="sng" dirty="0">
                <a:solidFill>
                  <a:srgbClr val="FF0000"/>
                </a:solidFill>
              </a:rPr>
              <a:t>Творческий труд .</a:t>
            </a:r>
            <a:r>
              <a:rPr lang="ru-RU" sz="1800" dirty="0">
                <a:solidFill>
                  <a:srgbClr val="FF0000"/>
                </a:solidFill>
              </a:rPr>
              <a:t/>
            </a:r>
            <a:br>
              <a:rPr lang="ru-RU" sz="1800" dirty="0">
                <a:solidFill>
                  <a:srgbClr val="FF0000"/>
                </a:solidFill>
              </a:rPr>
            </a:br>
            <a:r>
              <a:rPr lang="ru-RU" sz="1400" b="1" dirty="0"/>
              <a:t>Задачи: 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>Развитие творческого потенциала.</a:t>
            </a:r>
            <a:br>
              <a:rPr lang="ru-RU" sz="1400" dirty="0"/>
            </a:br>
            <a:r>
              <a:rPr lang="ru-RU" sz="1400" dirty="0"/>
              <a:t>Организовывать интересные творческие коллективные дела.</a:t>
            </a:r>
            <a:br>
              <a:rPr lang="ru-RU" sz="1400" dirty="0"/>
            </a:br>
            <a:r>
              <a:rPr lang="ru-RU" sz="1400" dirty="0"/>
              <a:t>Формирование потребностей в разумном досуге и организация их реализации.</a:t>
            </a:r>
            <a:br>
              <a:rPr lang="ru-RU" sz="1400" dirty="0"/>
            </a:br>
            <a:r>
              <a:rPr lang="ru-RU" sz="1400" dirty="0"/>
              <a:t>Привлечение учащихся к организации и проведению классных,  школьных и  районных мероприятий.</a:t>
            </a:r>
            <a:br>
              <a:rPr lang="ru-RU" sz="1400" dirty="0"/>
            </a:br>
            <a:r>
              <a:rPr lang="ru-RU" sz="1400" b="1" dirty="0"/>
              <a:t>Формы работы: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>КТД;</a:t>
            </a:r>
            <a:br>
              <a:rPr lang="ru-RU" sz="1400" dirty="0"/>
            </a:br>
            <a:r>
              <a:rPr lang="ru-RU" sz="1400" dirty="0"/>
              <a:t>классные часы;</a:t>
            </a:r>
            <a:br>
              <a:rPr lang="ru-RU" sz="1400" dirty="0"/>
            </a:br>
            <a:r>
              <a:rPr lang="ru-RU" sz="1400" dirty="0"/>
              <a:t>шоу;</a:t>
            </a:r>
            <a:br>
              <a:rPr lang="ru-RU" sz="1400" dirty="0"/>
            </a:br>
            <a:r>
              <a:rPr lang="ru-RU" sz="1400" dirty="0"/>
              <a:t>выставки;</a:t>
            </a:r>
            <a:br>
              <a:rPr lang="ru-RU" sz="1400" dirty="0"/>
            </a:br>
            <a:r>
              <a:rPr lang="ru-RU" sz="1400" dirty="0"/>
              <a:t>тематические комплексные мероприятия;</a:t>
            </a:r>
            <a:br>
              <a:rPr lang="ru-RU" sz="1400" dirty="0"/>
            </a:br>
            <a:r>
              <a:rPr lang="ru-RU" sz="1400" dirty="0"/>
              <a:t>создание и поддержка традиций школы, класса.</a:t>
            </a:r>
            <a:br>
              <a:rPr lang="ru-RU" sz="1400" dirty="0"/>
            </a:br>
            <a:r>
              <a:rPr lang="ru-RU" sz="1400" b="1" dirty="0"/>
              <a:t>Ожидаемый результат: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>Развитое чувство прекрасного, любовь и интерес к культуре Отечества.</a:t>
            </a:r>
            <a:br>
              <a:rPr lang="ru-RU" sz="1400" dirty="0"/>
            </a:br>
            <a:r>
              <a:rPr lang="ru-RU" sz="1400" dirty="0"/>
              <a:t>Умение найти свое место в творчестве.</a:t>
            </a:r>
            <a:br>
              <a:rPr lang="ru-RU" sz="1400" dirty="0"/>
            </a:br>
            <a:r>
              <a:rPr lang="ru-RU" sz="1400" dirty="0"/>
              <a:t>Массовое участие в КТД.</a:t>
            </a:r>
            <a:br>
              <a:rPr lang="ru-RU" sz="1400" dirty="0"/>
            </a:br>
            <a:r>
              <a:rPr lang="ru-RU" sz="1400" dirty="0"/>
              <a:t>Ребенок находит полезные дела в классе, школе и организует товарищей на творческий труд.</a:t>
            </a:r>
            <a:br>
              <a:rPr lang="ru-RU" sz="1400" dirty="0"/>
            </a:br>
            <a:r>
              <a:rPr lang="ru-RU" sz="1400" dirty="0"/>
              <a:t> </a:t>
            </a:r>
            <a:br>
              <a:rPr lang="ru-RU" sz="1400" dirty="0"/>
            </a:b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56301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848872" cy="5976664"/>
          </a:xfrm>
        </p:spPr>
        <p:txBody>
          <a:bodyPr>
            <a:normAutofit fontScale="90000"/>
          </a:bodyPr>
          <a:lstStyle/>
          <a:p>
            <a:pPr lvl="0"/>
            <a:r>
              <a:rPr lang="ru-RU" sz="2000" i="1" u="sng" dirty="0">
                <a:solidFill>
                  <a:srgbClr val="FF0000"/>
                </a:solidFill>
              </a:rPr>
              <a:t>Социально-психологическая поддержка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600" b="1" dirty="0"/>
              <a:t>Задачи: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Систематически организовывать психолого-педагогическую консультацию   родителей. </a:t>
            </a:r>
            <a:br>
              <a:rPr lang="ru-RU" sz="1600" dirty="0"/>
            </a:br>
            <a:r>
              <a:rPr lang="ru-RU" sz="1600" dirty="0"/>
              <a:t>Проводить входные и выходные диагностики психологических процессов.</a:t>
            </a:r>
            <a:br>
              <a:rPr lang="ru-RU" sz="1600" dirty="0"/>
            </a:br>
            <a:r>
              <a:rPr lang="ru-RU" sz="1600" dirty="0"/>
              <a:t>Выявление психологических причин тех или иных проблем, трудностей в обучении и воспитании отдельных учащихся.</a:t>
            </a:r>
            <a:br>
              <a:rPr lang="ru-RU" sz="1600" dirty="0"/>
            </a:br>
            <a:r>
              <a:rPr lang="ru-RU" sz="1600" dirty="0"/>
              <a:t>Наблюдать за адаптацией учащихся к требованиям школы.</a:t>
            </a:r>
            <a:br>
              <a:rPr lang="ru-RU" sz="1600" dirty="0"/>
            </a:br>
            <a:r>
              <a:rPr lang="ru-RU" sz="1600" dirty="0"/>
              <a:t>Составление психолого-педагогических характеристик ребенка и всего детского коллектива, делать сравнительный анализ. </a:t>
            </a:r>
            <a:br>
              <a:rPr lang="ru-RU" sz="1600" dirty="0"/>
            </a:br>
            <a:r>
              <a:rPr lang="ru-RU" sz="1600" dirty="0"/>
              <a:t>Своевременно выявлять особенности ребенка.</a:t>
            </a:r>
            <a:br>
              <a:rPr lang="ru-RU" sz="1600" dirty="0"/>
            </a:br>
            <a:r>
              <a:rPr lang="ru-RU" sz="1600" dirty="0"/>
              <a:t>Развивать способности ребенка.</a:t>
            </a:r>
            <a:br>
              <a:rPr lang="ru-RU" sz="1600" dirty="0"/>
            </a:br>
            <a:r>
              <a:rPr lang="ru-RU" sz="1600" dirty="0"/>
              <a:t>Проводить с детьми и родителями психологическое просвещение.</a:t>
            </a:r>
            <a:br>
              <a:rPr lang="ru-RU" sz="1600" dirty="0"/>
            </a:br>
            <a:r>
              <a:rPr lang="ru-RU" sz="1600" b="1" dirty="0"/>
              <a:t>Формы работы: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консультации;</a:t>
            </a:r>
            <a:br>
              <a:rPr lang="ru-RU" sz="1600" dirty="0"/>
            </a:br>
            <a:r>
              <a:rPr lang="ru-RU" sz="1600" dirty="0"/>
              <a:t>беседы;</a:t>
            </a:r>
            <a:br>
              <a:rPr lang="ru-RU" sz="1600" dirty="0"/>
            </a:br>
            <a:r>
              <a:rPr lang="ru-RU" sz="1600" dirty="0"/>
              <a:t>анкетирование, тестирование, диагностика;</a:t>
            </a:r>
            <a:br>
              <a:rPr lang="ru-RU" sz="1600" dirty="0"/>
            </a:br>
            <a:r>
              <a:rPr lang="ru-RU" sz="1600" dirty="0"/>
              <a:t>род. собрания, встречи, беседы, лекции;</a:t>
            </a:r>
            <a:br>
              <a:rPr lang="ru-RU" sz="1600" dirty="0"/>
            </a:br>
            <a:r>
              <a:rPr lang="ru-RU" sz="1600" dirty="0"/>
              <a:t>контроль, коррекция успеваемости;</a:t>
            </a:r>
            <a:br>
              <a:rPr lang="ru-RU" sz="1600" dirty="0"/>
            </a:br>
            <a:r>
              <a:rPr lang="ru-RU" sz="1600" dirty="0"/>
              <a:t>составление индивидуальной психолого-педагогической карты;</a:t>
            </a:r>
            <a:br>
              <a:rPr lang="ru-RU" sz="1600" dirty="0"/>
            </a:br>
            <a:r>
              <a:rPr lang="ru-RU" sz="1600" dirty="0"/>
              <a:t>мониторинги развития личности.</a:t>
            </a:r>
            <a:br>
              <a:rPr lang="ru-RU" sz="1600" dirty="0"/>
            </a:br>
            <a:r>
              <a:rPr lang="ru-RU" sz="1600" b="1" dirty="0"/>
              <a:t>Ожидаемый результат: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Стремление учащихся к саморазвитию и самореализации.</a:t>
            </a:r>
            <a:br>
              <a:rPr lang="ru-RU" sz="1600" dirty="0"/>
            </a:br>
            <a:r>
              <a:rPr lang="ru-RU" sz="1600" dirty="0"/>
              <a:t>Развитие внимания, мышления, памяти, речи детей.</a:t>
            </a:r>
            <a:br>
              <a:rPr lang="ru-RU" sz="1600" dirty="0"/>
            </a:br>
            <a:r>
              <a:rPr lang="ru-RU" sz="1600" dirty="0"/>
              <a:t>Воспитание уважения к себе.</a:t>
            </a:r>
            <a:br>
              <a:rPr lang="ru-RU" sz="1600" dirty="0"/>
            </a:br>
            <a:r>
              <a:rPr lang="ru-RU" sz="1600" dirty="0"/>
              <a:t>Обеспечение контроля за динамикой психологического развития учащихся. Определение программ развития работы с коллективом.</a:t>
            </a:r>
            <a:br>
              <a:rPr lang="ru-RU" sz="1600" dirty="0"/>
            </a:br>
            <a:r>
              <a:rPr lang="ru-RU" sz="1600" dirty="0"/>
              <a:t>Предупреждение возможного неблагополучия в психическом и личностном развитии ребенка.</a:t>
            </a:r>
            <a:br>
              <a:rPr lang="ru-RU" sz="1600" dirty="0"/>
            </a:b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17469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920880" cy="6048672"/>
          </a:xfrm>
        </p:spPr>
        <p:txBody>
          <a:bodyPr>
            <a:normAutofit fontScale="90000"/>
          </a:bodyPr>
          <a:lstStyle/>
          <a:p>
            <a:r>
              <a:rPr lang="ru-RU" sz="2000" i="1" u="sng" dirty="0">
                <a:solidFill>
                  <a:srgbClr val="FF0000"/>
                </a:solidFill>
              </a:rPr>
              <a:t>Работа с семьей</a:t>
            </a:r>
            <a:r>
              <a:rPr lang="ru-RU" sz="1400" u="sng" dirty="0"/>
              <a:t/>
            </a:r>
            <a:br>
              <a:rPr lang="ru-RU" sz="1400" u="sng" dirty="0"/>
            </a:br>
            <a:r>
              <a:rPr lang="ru-RU" sz="1400" b="1" dirty="0"/>
              <a:t>Задачи: 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>Поддерживать постоянный контроль за благополучием школьников в семье, характером их семейных отношений.</a:t>
            </a:r>
            <a:br>
              <a:rPr lang="ru-RU" sz="1400" dirty="0"/>
            </a:br>
            <a:r>
              <a:rPr lang="ru-RU" sz="1400" dirty="0"/>
              <a:t>Наблюдение за поведением ребят в неформальной обстановке умением их работать и общаться в домашнем кругу.</a:t>
            </a:r>
            <a:br>
              <a:rPr lang="ru-RU" sz="1400" dirty="0"/>
            </a:br>
            <a:r>
              <a:rPr lang="ru-RU" sz="1400" dirty="0"/>
              <a:t>Планировать совместные работы (учитель + ученики + родители).</a:t>
            </a:r>
            <a:br>
              <a:rPr lang="ru-RU" sz="1400" dirty="0"/>
            </a:br>
            <a:r>
              <a:rPr lang="ru-RU" sz="1400" dirty="0"/>
              <a:t>Вести индивидуальную работу с родителями.</a:t>
            </a:r>
            <a:br>
              <a:rPr lang="ru-RU" sz="1400" dirty="0"/>
            </a:br>
            <a:r>
              <a:rPr lang="ru-RU" sz="1400" dirty="0"/>
              <a:t>Привлечение родителей в грамотный процесс воспитания по развитию личности ребенка.</a:t>
            </a:r>
            <a:br>
              <a:rPr lang="ru-RU" sz="1400" dirty="0"/>
            </a:br>
            <a:r>
              <a:rPr lang="ru-RU" sz="1400" dirty="0"/>
              <a:t>Изучить образ жизни семьи, выяснить особенности семейного воспитания.</a:t>
            </a:r>
            <a:br>
              <a:rPr lang="ru-RU" sz="1400" dirty="0"/>
            </a:br>
            <a:r>
              <a:rPr lang="ru-RU" sz="1400" dirty="0"/>
              <a:t>Установить неиспользованный резерв семейного воспитания.</a:t>
            </a:r>
            <a:br>
              <a:rPr lang="ru-RU" sz="1400" dirty="0"/>
            </a:br>
            <a:r>
              <a:rPr lang="ru-RU" sz="1400" dirty="0"/>
              <a:t>Оказывать психологическую помощь и поддержку родителям в стрессовых ситуациях.</a:t>
            </a:r>
            <a:br>
              <a:rPr lang="ru-RU" sz="1400" dirty="0"/>
            </a:br>
            <a:r>
              <a:rPr lang="ru-RU" sz="1400" dirty="0"/>
              <a:t>Предупреждать и разрешать конфликтные ситуации.</a:t>
            </a:r>
            <a:br>
              <a:rPr lang="ru-RU" sz="1400" dirty="0"/>
            </a:br>
            <a:r>
              <a:rPr lang="ru-RU" sz="1400" dirty="0"/>
              <a:t>Пропагандировать здоровый образ жизни.</a:t>
            </a:r>
            <a:br>
              <a:rPr lang="ru-RU" sz="1400" dirty="0"/>
            </a:br>
            <a:r>
              <a:rPr lang="ru-RU" sz="1400" b="1" dirty="0"/>
              <a:t>Формы работы: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>Организация родительских собрания, родительских комитетов, творческих групп.</a:t>
            </a:r>
            <a:br>
              <a:rPr lang="ru-RU" sz="1400" dirty="0"/>
            </a:br>
            <a:r>
              <a:rPr lang="ru-RU" sz="1400" dirty="0"/>
              <a:t>Консультации, беседы, </a:t>
            </a:r>
            <a:r>
              <a:rPr lang="ru-RU" sz="1400" dirty="0" smtClean="0"/>
              <a:t>лектории</a:t>
            </a:r>
            <a:r>
              <a:rPr lang="ru-RU" sz="1400" dirty="0"/>
              <a:t>,</a:t>
            </a:r>
            <a:r>
              <a:rPr lang="ru-RU" sz="1400" dirty="0" smtClean="0"/>
              <a:t> КТД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>Организация летнего отдыха.</a:t>
            </a:r>
            <a:br>
              <a:rPr lang="ru-RU" sz="1400" dirty="0"/>
            </a:br>
            <a:r>
              <a:rPr lang="ru-RU" sz="1400" dirty="0"/>
              <a:t>Анкетирование, диагностирование, тестирование.</a:t>
            </a:r>
            <a:br>
              <a:rPr lang="ru-RU" sz="1400" dirty="0"/>
            </a:br>
            <a:r>
              <a:rPr lang="ru-RU" sz="1400" dirty="0"/>
              <a:t>Содействие в материально-техническом оснащении класса</a:t>
            </a:r>
            <a:r>
              <a:rPr lang="ru-RU" sz="1400" dirty="0" smtClean="0"/>
              <a:t>.</a:t>
            </a:r>
            <a:r>
              <a:rPr lang="ru-RU" sz="1400" dirty="0"/>
              <a:t> Посещение семей на дому</a:t>
            </a:r>
            <a:r>
              <a:rPr lang="ru-RU" sz="1400" dirty="0" smtClean="0"/>
              <a:t>.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b="1" dirty="0" smtClean="0"/>
              <a:t>Ожидаемый </a:t>
            </a:r>
            <a:r>
              <a:rPr lang="ru-RU" sz="1400" b="1" dirty="0"/>
              <a:t>результат: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>Получение характеристики микроклимата семьи, что облегчит поиск взаимодействия школы и семьи, необходимого для быстрого нахождения средств квалификационной помощи.</a:t>
            </a:r>
            <a:br>
              <a:rPr lang="ru-RU" sz="1400" dirty="0"/>
            </a:br>
            <a:r>
              <a:rPr lang="ru-RU" sz="1400" dirty="0"/>
              <a:t>Создание приоритета родительского воспитания.</a:t>
            </a:r>
            <a:br>
              <a:rPr lang="ru-RU" sz="1400" dirty="0"/>
            </a:br>
            <a:r>
              <a:rPr lang="ru-RU" sz="1400" dirty="0"/>
              <a:t>Организация психолого-педагогического просвещения родителей.</a:t>
            </a:r>
            <a:br>
              <a:rPr lang="ru-RU" sz="1400" dirty="0"/>
            </a:br>
            <a:r>
              <a:rPr lang="ru-RU" sz="1400" dirty="0"/>
              <a:t>Обеспечение родителями возможности получения профессиональной помощи в деле воспитания детей.</a:t>
            </a:r>
            <a:br>
              <a:rPr lang="ru-RU" sz="1400" dirty="0"/>
            </a:br>
            <a:r>
              <a:rPr lang="ru-RU" sz="1400" dirty="0"/>
              <a:t>Построение демократической системы отношений детей и взрослых.</a:t>
            </a:r>
            <a:br>
              <a:rPr lang="ru-RU" sz="1400" dirty="0"/>
            </a:br>
            <a:r>
              <a:rPr lang="ru-RU" sz="1400" dirty="0"/>
              <a:t>Укрепление связи семьи и школы в интересах развития ребенка.</a:t>
            </a:r>
            <a:br>
              <a:rPr lang="ru-RU" sz="1400" dirty="0"/>
            </a:br>
            <a:r>
              <a:rPr lang="ru-RU" sz="1400" dirty="0"/>
              <a:t> </a:t>
            </a:r>
            <a:br>
              <a:rPr lang="ru-RU" sz="1400" dirty="0"/>
            </a:b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28460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3744416"/>
          </a:xfrm>
        </p:spPr>
        <p:txBody>
          <a:bodyPr>
            <a:normAutofit fontScale="90000"/>
          </a:bodyPr>
          <a:lstStyle/>
          <a:p>
            <a:r>
              <a:rPr lang="ru-RU" sz="2000" i="1" u="sng" dirty="0">
                <a:solidFill>
                  <a:srgbClr val="FF0000"/>
                </a:solidFill>
              </a:rPr>
              <a:t>Развитие самоуправления</a:t>
            </a:r>
            <a:r>
              <a:rPr lang="ru-RU" sz="1400" u="sng" dirty="0"/>
              <a:t/>
            </a:r>
            <a:br>
              <a:rPr lang="ru-RU" sz="1400" u="sng" dirty="0"/>
            </a:br>
            <a:r>
              <a:rPr lang="ru-RU" sz="1400" b="1" dirty="0"/>
              <a:t>Задачи: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>Привлекать учащихся к планированию работы, организации и проведения дела</a:t>
            </a:r>
            <a:r>
              <a:rPr lang="ru-RU" sz="1400" dirty="0" smtClean="0"/>
              <a:t>.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en-US" sz="1400" b="1" dirty="0" err="1"/>
              <a:t>Содержание</a:t>
            </a:r>
            <a:r>
              <a:rPr lang="en-US" sz="1400" b="1" dirty="0"/>
              <a:t>, </a:t>
            </a:r>
            <a:r>
              <a:rPr lang="en-US" sz="1400" b="1" dirty="0" err="1"/>
              <a:t>формы</a:t>
            </a:r>
            <a:r>
              <a:rPr lang="en-US" sz="1400" b="1" dirty="0"/>
              <a:t> </a:t>
            </a:r>
            <a:r>
              <a:rPr lang="en-US" sz="1400" b="1" dirty="0" err="1"/>
              <a:t>работы</a:t>
            </a:r>
            <a:r>
              <a:rPr lang="en-US" sz="1400" b="1" dirty="0"/>
              <a:t>: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en-US" sz="1400" dirty="0" err="1"/>
              <a:t>генеральные</a:t>
            </a:r>
            <a:r>
              <a:rPr lang="en-US" sz="1400" dirty="0"/>
              <a:t> </a:t>
            </a:r>
            <a:r>
              <a:rPr lang="en-US" sz="1400" dirty="0" err="1"/>
              <a:t>уборки</a:t>
            </a:r>
            <a:r>
              <a:rPr lang="en-US" sz="1400" dirty="0"/>
              <a:t>;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en-US" sz="1400" dirty="0" err="1"/>
              <a:t>дежурство</a:t>
            </a:r>
            <a:r>
              <a:rPr lang="en-US" sz="1400" dirty="0"/>
              <a:t>;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en-US" sz="1400" dirty="0" err="1"/>
              <a:t>анкетирование</a:t>
            </a:r>
            <a:r>
              <a:rPr lang="en-US" sz="1400" dirty="0"/>
              <a:t>;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>составление плана работы и участие в его осуществлении;</a:t>
            </a:r>
            <a:br>
              <a:rPr lang="ru-RU" sz="1400" dirty="0"/>
            </a:br>
            <a:r>
              <a:rPr lang="en-US" sz="1400" dirty="0" err="1"/>
              <a:t>актив</a:t>
            </a:r>
            <a:r>
              <a:rPr lang="en-US" sz="1400" dirty="0"/>
              <a:t> </a:t>
            </a:r>
            <a:r>
              <a:rPr lang="en-US" sz="1400" dirty="0" err="1"/>
              <a:t>класса</a:t>
            </a:r>
            <a:r>
              <a:rPr lang="en-US" sz="1400" dirty="0"/>
              <a:t>.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b="1" dirty="0"/>
              <a:t>Ожидаемый результат: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>Участие в делах класса.</a:t>
            </a:r>
            <a:br>
              <a:rPr lang="ru-RU" sz="1400" dirty="0"/>
            </a:br>
            <a:r>
              <a:rPr lang="ru-RU" sz="1400" dirty="0"/>
              <a:t>Выполнение поручений.</a:t>
            </a:r>
            <a:br>
              <a:rPr lang="ru-RU" sz="1400" dirty="0"/>
            </a:br>
            <a:r>
              <a:rPr lang="ru-RU" sz="1400" dirty="0"/>
              <a:t>Развитие организованности, самостоятельности, творчества, стремление реализовывать себя, инициативность, бережное отношение к результатам труда.</a:t>
            </a:r>
            <a:br>
              <a:rPr lang="ru-RU" sz="1400" dirty="0"/>
            </a:br>
            <a:r>
              <a:rPr lang="ru-RU" sz="1400" dirty="0"/>
              <a:t>Осознание значимости труда, саморазвитие.</a:t>
            </a:r>
            <a:br>
              <a:rPr lang="ru-RU" sz="1400" dirty="0"/>
            </a:br>
            <a:r>
              <a:rPr lang="ru-RU" sz="1400" dirty="0"/>
              <a:t> </a:t>
            </a:r>
            <a:br>
              <a:rPr lang="ru-RU" sz="1400" dirty="0"/>
            </a:br>
            <a:endParaRPr lang="ru-RU" sz="1400" dirty="0"/>
          </a:p>
        </p:txBody>
      </p:sp>
      <p:pic>
        <p:nvPicPr>
          <p:cNvPr id="4" name="Рисунок 3" descr="C:\Сохраненные данные\Танина папка\телефон\телефон\Other files\мамуся и все все\мамин класс\IMG_181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005064"/>
            <a:ext cx="3323459" cy="23350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0009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476673"/>
            <a:ext cx="5688633" cy="3744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077072"/>
            <a:ext cx="3635102" cy="2362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848872" cy="2448272"/>
          </a:xfrm>
        </p:spPr>
        <p:txBody>
          <a:bodyPr>
            <a:normAutofit/>
          </a:bodyPr>
          <a:lstStyle/>
          <a:p>
            <a:r>
              <a:rPr lang="ru-RU" sz="1400" b="1" dirty="0"/>
              <a:t>План работы с родителями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b="1" dirty="0"/>
              <a:t>             </a:t>
            </a:r>
            <a:r>
              <a:rPr lang="ru-RU" sz="1400" b="1" u="sng" dirty="0"/>
              <a:t>Содержание сотрудничества классного руководителя с родителями</a:t>
            </a:r>
            <a:r>
              <a:rPr lang="ru-RU" sz="1400" b="1" dirty="0"/>
              <a:t> </a:t>
            </a:r>
            <a:r>
              <a:rPr lang="ru-RU" sz="1400" dirty="0"/>
              <a:t>включает три  основных направления: </a:t>
            </a:r>
            <a:br>
              <a:rPr lang="ru-RU" sz="1400" dirty="0"/>
            </a:br>
            <a:r>
              <a:rPr lang="ru-RU" sz="1400" dirty="0"/>
              <a:t>психолого-педагогическое просвещение родителей; </a:t>
            </a:r>
            <a:br>
              <a:rPr lang="ru-RU" sz="1400" dirty="0"/>
            </a:br>
            <a:r>
              <a:rPr lang="ru-RU" sz="1400" dirty="0"/>
              <a:t>вовлечение родителей в учебно-воспитательный процесс; </a:t>
            </a:r>
            <a:br>
              <a:rPr lang="ru-RU" sz="1400" dirty="0"/>
            </a:br>
            <a:r>
              <a:rPr lang="ru-RU" sz="1400" dirty="0"/>
              <a:t>участие в управлении учебно-воспитательным процессом. </a:t>
            </a:r>
            <a:br>
              <a:rPr lang="ru-RU" sz="1400" dirty="0"/>
            </a:br>
            <a:r>
              <a:rPr lang="ru-RU" sz="1400" dirty="0"/>
              <a:t>Формы работы с семьёй по данным направлениям содержатся в предлагаемой ниже таблице, которые предполагают создание условий для организации взаимодействия и сотрудничества с родителями в соответствии с запросами и уровнем просвещённости конкретного родительского коллектива.</a:t>
            </a:r>
            <a:br>
              <a:rPr lang="ru-RU" sz="1400" dirty="0"/>
            </a:br>
            <a:endParaRPr lang="ru-RU" sz="1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3" y="2708920"/>
            <a:ext cx="5400600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43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5688632"/>
          </a:xfrm>
        </p:spPr>
        <p:txBody>
          <a:bodyPr>
            <a:normAutofit/>
          </a:bodyPr>
          <a:lstStyle/>
          <a:p>
            <a:r>
              <a:rPr lang="ru-RU" sz="1800" b="1" dirty="0"/>
              <a:t>План работы родительского комитета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400" dirty="0"/>
              <a:t> Сентябрь - Помощь в проведении экскурсии.</a:t>
            </a:r>
            <a:br>
              <a:rPr lang="ru-RU" sz="1400" dirty="0"/>
            </a:br>
            <a:r>
              <a:rPr lang="ru-RU" sz="1400" dirty="0"/>
              <a:t>                    Выявление малообеспеченных семей.</a:t>
            </a:r>
            <a:br>
              <a:rPr lang="ru-RU" sz="1400" dirty="0"/>
            </a:br>
            <a:r>
              <a:rPr lang="ru-RU" sz="1400" dirty="0"/>
              <a:t> Октябрь   - Помощь в проведении «Праздника осени».</a:t>
            </a:r>
            <a:br>
              <a:rPr lang="ru-RU" sz="1400" dirty="0"/>
            </a:br>
            <a:r>
              <a:rPr lang="ru-RU" sz="1400" dirty="0"/>
              <a:t> Ноябрь    - Организация поездки в кинотеатр                     </a:t>
            </a:r>
            <a:br>
              <a:rPr lang="ru-RU" sz="1400" dirty="0"/>
            </a:br>
            <a:r>
              <a:rPr lang="ru-RU" sz="1400" dirty="0"/>
              <a:t> Декабрь   - Изготовление игрушек к Новому году.</a:t>
            </a:r>
            <a:br>
              <a:rPr lang="ru-RU" sz="1400" dirty="0"/>
            </a:br>
            <a:r>
              <a:rPr lang="ru-RU" sz="1400" dirty="0"/>
              <a:t> Январь  - Помощь в организации праздника здоровья «Папа, мама, я – спортивная семья».</a:t>
            </a:r>
            <a:br>
              <a:rPr lang="ru-RU" sz="1400" dirty="0"/>
            </a:br>
            <a:r>
              <a:rPr lang="ru-RU" sz="1400" dirty="0"/>
              <a:t> Февраль  - Помощь в организации и проведении экскурсии в музей. </a:t>
            </a:r>
            <a:br>
              <a:rPr lang="ru-RU" sz="1400" dirty="0"/>
            </a:br>
            <a:r>
              <a:rPr lang="ru-RU" sz="1400" dirty="0"/>
              <a:t> Март        - Участие в общешкольной  выставке «Мир семейных увлечений».	</a:t>
            </a:r>
            <a:br>
              <a:rPr lang="ru-RU" sz="1400" dirty="0"/>
            </a:br>
            <a:r>
              <a:rPr lang="ru-RU" sz="1400" dirty="0"/>
              <a:t> Апрель   -  Организация субботника на территории школы.</a:t>
            </a:r>
            <a:br>
              <a:rPr lang="ru-RU" sz="1400" dirty="0"/>
            </a:br>
            <a:r>
              <a:rPr lang="ru-RU" sz="1400" dirty="0"/>
              <a:t>Май         -  Чтение книг о войне.</a:t>
            </a:r>
            <a:br>
              <a:rPr lang="ru-RU" sz="1400" dirty="0"/>
            </a:br>
            <a:r>
              <a:rPr lang="ru-RU" sz="1400" dirty="0"/>
              <a:t>	</a:t>
            </a:r>
            <a:br>
              <a:rPr lang="ru-RU" sz="1400" dirty="0"/>
            </a:br>
            <a:r>
              <a:rPr lang="ru-RU" sz="1400" dirty="0"/>
              <a:t> </a:t>
            </a:r>
            <a:br>
              <a:rPr lang="ru-RU" sz="1400" dirty="0"/>
            </a:br>
            <a:r>
              <a:rPr lang="ru-RU" sz="1800" b="1" dirty="0"/>
              <a:t>Ожидаемые результаты: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400" dirty="0"/>
              <a:t>- Развитие в детях нравственных качеств: доброта, честность, справедливость, сострадание другому человеку.</a:t>
            </a:r>
            <a:br>
              <a:rPr lang="ru-RU" sz="1400" dirty="0"/>
            </a:br>
            <a:r>
              <a:rPr lang="ru-RU" sz="1400" dirty="0"/>
              <a:t>- Привитие навыков коллективистских отношений, активной жизненной позиции. </a:t>
            </a:r>
            <a:br>
              <a:rPr lang="ru-RU" sz="1400" dirty="0"/>
            </a:br>
            <a:r>
              <a:rPr lang="ru-RU" sz="1400" dirty="0"/>
              <a:t>- Привитие здоровье сберегающих навыков.</a:t>
            </a:r>
            <a:br>
              <a:rPr lang="ru-RU" sz="1400" dirty="0"/>
            </a:br>
            <a:r>
              <a:rPr lang="ru-RU" sz="1400" dirty="0"/>
              <a:t>- Формирование патриотического сознания,   уважительного отношения к старшему поколению, любви к родному краю.</a:t>
            </a:r>
            <a:br>
              <a:rPr lang="ru-RU" sz="1400" dirty="0"/>
            </a:br>
            <a:r>
              <a:rPr lang="ru-RU" sz="1400" dirty="0"/>
              <a:t>- Формирование уважительного, ценностного отношения к труду,</a:t>
            </a:r>
            <a:br>
              <a:rPr lang="ru-RU" sz="1400" dirty="0"/>
            </a:br>
            <a:r>
              <a:rPr lang="ru-RU" sz="1400" dirty="0"/>
              <a:t>- формирование </a:t>
            </a:r>
            <a:r>
              <a:rPr lang="ru-RU" sz="1400" dirty="0" err="1"/>
              <a:t>общетрудовых</a:t>
            </a:r>
            <a:r>
              <a:rPr lang="ru-RU" sz="1400" dirty="0"/>
              <a:t> навыков,  потребности в труде.</a:t>
            </a:r>
            <a:br>
              <a:rPr lang="ru-RU" sz="1400" dirty="0"/>
            </a:br>
            <a:r>
              <a:rPr lang="ru-RU" sz="1400" b="1" dirty="0"/>
              <a:t> 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> </a:t>
            </a:r>
            <a:br>
              <a:rPr lang="ru-RU" sz="1400" dirty="0"/>
            </a:b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36015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4752528"/>
          </a:xfrm>
        </p:spPr>
        <p:txBody>
          <a:bodyPr>
            <a:normAutofit/>
          </a:bodyPr>
          <a:lstStyle/>
          <a:p>
            <a:r>
              <a:rPr lang="ru-RU" sz="1800" b="1" dirty="0"/>
              <a:t>Критерии оценивания результатов реализации программы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>- динамика развития творческих способностей учащихся,  личностных качеств учащихся;</a:t>
            </a:r>
            <a:br>
              <a:rPr lang="ru-RU" sz="1400" dirty="0"/>
            </a:br>
            <a:r>
              <a:rPr lang="ru-RU" sz="1400" dirty="0"/>
              <a:t>- личностные достижения учащихся, выраженные в новых знаниях, умениях, навыках;</a:t>
            </a:r>
            <a:br>
              <a:rPr lang="ru-RU" sz="1400" dirty="0"/>
            </a:br>
            <a:r>
              <a:rPr lang="ru-RU" sz="1400" dirty="0"/>
              <a:t>- участие в различного рода конкурсах и соревнованиях;</a:t>
            </a:r>
            <a:br>
              <a:rPr lang="ru-RU" sz="1400" dirty="0"/>
            </a:br>
            <a:r>
              <a:rPr lang="ru-RU" sz="1400" dirty="0"/>
              <a:t>- динамика в развитии умения конструктивного взаимодействия со сверстниками и взрослыми;</a:t>
            </a:r>
            <a:br>
              <a:rPr lang="ru-RU" sz="1400" dirty="0"/>
            </a:br>
            <a:r>
              <a:rPr lang="ru-RU" sz="1400" dirty="0"/>
              <a:t>- наличие законов, традиций класса;</a:t>
            </a:r>
            <a:br>
              <a:rPr lang="ru-RU" sz="1400" dirty="0"/>
            </a:br>
            <a:r>
              <a:rPr lang="ru-RU" sz="1400" dirty="0"/>
              <a:t>- наличие фото, видеоматериала;</a:t>
            </a:r>
            <a:br>
              <a:rPr lang="ru-RU" sz="1400" dirty="0"/>
            </a:br>
            <a:r>
              <a:rPr lang="ru-RU" sz="1400" dirty="0"/>
              <a:t>- продукты творческой деятельности (газеты,  плакаты, сценарии);</a:t>
            </a:r>
            <a:br>
              <a:rPr lang="ru-RU" sz="1400" dirty="0"/>
            </a:br>
            <a:r>
              <a:rPr lang="ru-RU" sz="1400" dirty="0"/>
              <a:t>- удовлетворенность детей, родителей организацией работы учителя.</a:t>
            </a:r>
            <a:br>
              <a:rPr lang="ru-RU" sz="1400" dirty="0"/>
            </a:br>
            <a:r>
              <a:rPr lang="ru-RU" sz="1400" b="1" dirty="0"/>
              <a:t> 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800" b="1" dirty="0"/>
              <a:t>Оценка эффективности реализации программы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b="1" i="1" dirty="0"/>
              <a:t> 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400" dirty="0"/>
              <a:t>через анкетирование</a:t>
            </a:r>
            <a:br>
              <a:rPr lang="ru-RU" sz="1400" dirty="0"/>
            </a:br>
            <a:r>
              <a:rPr lang="ru-RU" sz="1400" dirty="0"/>
              <a:t>диагностику уровня воспитанности</a:t>
            </a:r>
            <a:br>
              <a:rPr lang="ru-RU" sz="1400" dirty="0"/>
            </a:br>
            <a:r>
              <a:rPr lang="ru-RU" sz="1400" dirty="0"/>
              <a:t>собеседование</a:t>
            </a:r>
            <a:br>
              <a:rPr lang="ru-RU" sz="1400" dirty="0"/>
            </a:br>
            <a:r>
              <a:rPr lang="ru-RU" sz="1400" dirty="0"/>
              <a:t>тестирование</a:t>
            </a:r>
            <a:br>
              <a:rPr lang="ru-RU" sz="1400" dirty="0"/>
            </a:b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8333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39552" y="404664"/>
            <a:ext cx="8064896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Интернет – ресурсы: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1124744"/>
            <a:ext cx="7704856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hlinkClick r:id="rId2"/>
              </a:rPr>
              <a:t>http://img-fotki.yandex.ru/get/6202/28257045.955/0_82f38_c3c8d96f_XL.png</a:t>
            </a:r>
            <a:r>
              <a:rPr lang="ru-RU" dirty="0" smtClean="0"/>
              <a:t>  </a:t>
            </a:r>
            <a:r>
              <a:rPr lang="ru-RU" sz="2400" i="1" dirty="0" smtClean="0"/>
              <a:t>свиток</a:t>
            </a:r>
          </a:p>
          <a:p>
            <a:pPr algn="ctr"/>
            <a:endParaRPr lang="ru-RU" sz="800" dirty="0" smtClean="0"/>
          </a:p>
          <a:p>
            <a:pPr lvl="0" algn="ctr"/>
            <a:r>
              <a:rPr lang="ru-RU" u="sng" dirty="0" smtClean="0">
                <a:hlinkClick r:id="rId3"/>
              </a:rPr>
              <a:t>http://img-fotki.yandex.ru/get/4706/28257045.5ec/0_6f5cf_5329c14_XL.png</a:t>
            </a:r>
            <a:r>
              <a:rPr lang="ru-RU" u="sng" dirty="0" smtClean="0"/>
              <a:t> </a:t>
            </a:r>
          </a:p>
          <a:p>
            <a:pPr algn="ctr"/>
            <a:r>
              <a:rPr lang="ru-RU" sz="2400" i="1" dirty="0" smtClean="0"/>
              <a:t>фон</a:t>
            </a:r>
          </a:p>
          <a:p>
            <a:pPr algn="ctr"/>
            <a:endParaRPr lang="ru-RU" sz="700" dirty="0" smtClean="0"/>
          </a:p>
          <a:p>
            <a:pPr algn="ctr"/>
            <a:r>
              <a:rPr lang="ru-RU" u="sng" dirty="0" smtClean="0">
                <a:hlinkClick r:id="rId4"/>
              </a:rPr>
              <a:t>http://24.media.tumblr.com/tumblr_lce2h9bo3s1qc05pbo1_500.jpg </a:t>
            </a:r>
            <a:endParaRPr lang="ru-RU" u="sng" dirty="0" smtClean="0"/>
          </a:p>
          <a:p>
            <a:pPr algn="ctr"/>
            <a:r>
              <a:rPr lang="ru-RU" sz="2400" i="1" dirty="0" smtClean="0"/>
              <a:t>чернильница</a:t>
            </a:r>
          </a:p>
          <a:p>
            <a:pPr algn="ctr"/>
            <a:endParaRPr lang="ru-RU" sz="800" i="1" dirty="0" smtClean="0"/>
          </a:p>
          <a:p>
            <a:pPr algn="ctr"/>
            <a:r>
              <a:rPr lang="en-US" sz="1400" u="sng" dirty="0" smtClean="0">
                <a:hlinkClick r:id="rId5"/>
              </a:rPr>
              <a:t>http</a:t>
            </a:r>
            <a:r>
              <a:rPr lang="ru-RU" sz="1400" u="sng" dirty="0" smtClean="0">
                <a:hlinkClick r:id="rId5"/>
              </a:rPr>
              <a:t>://</a:t>
            </a:r>
            <a:r>
              <a:rPr lang="en-US" sz="1400" u="sng" dirty="0" smtClean="0">
                <a:hlinkClick r:id="rId5"/>
              </a:rPr>
              <a:t>www</a:t>
            </a:r>
            <a:r>
              <a:rPr lang="ru-RU" sz="1400" u="sng" dirty="0" smtClean="0">
                <a:hlinkClick r:id="rId5"/>
              </a:rPr>
              <a:t>.</a:t>
            </a:r>
            <a:r>
              <a:rPr lang="en-US" sz="1400" u="sng" dirty="0" err="1" smtClean="0">
                <a:hlinkClick r:id="rId5"/>
              </a:rPr>
              <a:t>gasi</a:t>
            </a:r>
            <a:r>
              <a:rPr lang="ru-RU" sz="1400" u="sng" dirty="0" smtClean="0">
                <a:hlinkClick r:id="rId5"/>
              </a:rPr>
              <a:t>.</a:t>
            </a:r>
            <a:r>
              <a:rPr lang="en-US" sz="1400" u="sng" dirty="0" smtClean="0">
                <a:hlinkClick r:id="rId5"/>
              </a:rPr>
              <a:t>archives</a:t>
            </a:r>
            <a:r>
              <a:rPr lang="ru-RU" sz="1400" u="sng" dirty="0" smtClean="0">
                <a:hlinkClick r:id="rId5"/>
              </a:rPr>
              <a:t>21.</a:t>
            </a:r>
            <a:r>
              <a:rPr lang="en-US" sz="1400" u="sng" dirty="0" err="1" smtClean="0">
                <a:hlinkClick r:id="rId5"/>
              </a:rPr>
              <a:t>ru</a:t>
            </a:r>
            <a:r>
              <a:rPr lang="ru-RU" sz="1400" u="sng" dirty="0" smtClean="0">
                <a:hlinkClick r:id="rId5"/>
              </a:rPr>
              <a:t>/</a:t>
            </a:r>
            <a:r>
              <a:rPr lang="en-US" sz="1400" u="sng" dirty="0" err="1" smtClean="0">
                <a:hlinkClick r:id="rId5"/>
              </a:rPr>
              <a:t>pics</a:t>
            </a:r>
            <a:r>
              <a:rPr lang="ru-RU" sz="1400" u="sng" dirty="0" smtClean="0">
                <a:hlinkClick r:id="rId5"/>
              </a:rPr>
              <a:t>/</a:t>
            </a:r>
            <a:r>
              <a:rPr lang="en-US" sz="1400" u="sng" dirty="0" err="1" smtClean="0">
                <a:hlinkClick r:id="rId5"/>
              </a:rPr>
              <a:t>baneri</a:t>
            </a:r>
            <a:r>
              <a:rPr lang="ru-RU" sz="1400" u="sng" dirty="0" smtClean="0">
                <a:hlinkClick r:id="rId5"/>
              </a:rPr>
              <a:t>/%</a:t>
            </a:r>
            <a:r>
              <a:rPr lang="en-US" sz="1400" u="sng" dirty="0" smtClean="0">
                <a:hlinkClick r:id="rId5"/>
              </a:rPr>
              <a:t>D</a:t>
            </a:r>
            <a:r>
              <a:rPr lang="ru-RU" sz="1400" u="sng" dirty="0" smtClean="0">
                <a:hlinkClick r:id="rId5"/>
              </a:rPr>
              <a:t>0%</a:t>
            </a:r>
            <a:r>
              <a:rPr lang="en-US" sz="1400" u="sng" dirty="0" smtClean="0">
                <a:hlinkClick r:id="rId5"/>
              </a:rPr>
              <a:t>E</a:t>
            </a:r>
            <a:r>
              <a:rPr lang="ru-RU" sz="1400" u="sng" dirty="0" smtClean="0">
                <a:hlinkClick r:id="rId5"/>
              </a:rPr>
              <a:t>0%</a:t>
            </a:r>
            <a:r>
              <a:rPr lang="en-US" sz="1400" u="sng" dirty="0" smtClean="0">
                <a:hlinkClick r:id="rId5"/>
              </a:rPr>
              <a:t>E</a:t>
            </a:r>
            <a:r>
              <a:rPr lang="ru-RU" sz="1400" u="sng" dirty="0" smtClean="0">
                <a:hlinkClick r:id="rId5"/>
              </a:rPr>
              <a:t>4%</a:t>
            </a:r>
            <a:r>
              <a:rPr lang="en-US" sz="1400" u="sng" dirty="0" smtClean="0">
                <a:hlinkClick r:id="rId5"/>
              </a:rPr>
              <a:t>E</a:t>
            </a:r>
            <a:r>
              <a:rPr lang="ru-RU" sz="1400" u="sng" dirty="0" smtClean="0">
                <a:hlinkClick r:id="rId5"/>
              </a:rPr>
              <a:t>8%20%</a:t>
            </a:r>
            <a:r>
              <a:rPr lang="en-US" sz="1400" u="sng" dirty="0" smtClean="0">
                <a:hlinkClick r:id="rId5"/>
              </a:rPr>
              <a:t>E</a:t>
            </a:r>
            <a:r>
              <a:rPr lang="ru-RU" sz="1400" u="sng" dirty="0" smtClean="0">
                <a:hlinkClick r:id="rId5"/>
              </a:rPr>
              <a:t>6%</a:t>
            </a:r>
            <a:r>
              <a:rPr lang="en-US" sz="1400" u="sng" dirty="0" smtClean="0">
                <a:hlinkClick r:id="rId5"/>
              </a:rPr>
              <a:t>E</a:t>
            </a:r>
            <a:r>
              <a:rPr lang="ru-RU" sz="1400" u="sng" dirty="0" smtClean="0">
                <a:hlinkClick r:id="rId5"/>
              </a:rPr>
              <a:t>8%</a:t>
            </a:r>
            <a:r>
              <a:rPr lang="en-US" sz="1400" u="sng" dirty="0" smtClean="0">
                <a:hlinkClick r:id="rId5"/>
              </a:rPr>
              <a:t>E</a:t>
            </a:r>
            <a:r>
              <a:rPr lang="ru-RU" sz="1400" u="sng" dirty="0" smtClean="0">
                <a:hlinkClick r:id="rId5"/>
              </a:rPr>
              <a:t>7%</a:t>
            </a:r>
            <a:r>
              <a:rPr lang="en-US" sz="1400" u="sng" dirty="0" smtClean="0">
                <a:hlinkClick r:id="rId5"/>
              </a:rPr>
              <a:t>ED</a:t>
            </a:r>
            <a:r>
              <a:rPr lang="ru-RU" sz="1400" u="sng" dirty="0" smtClean="0">
                <a:hlinkClick r:id="rId5"/>
              </a:rPr>
              <a:t>%</a:t>
            </a:r>
            <a:r>
              <a:rPr lang="en-US" sz="1400" u="sng" dirty="0" smtClean="0">
                <a:hlinkClick r:id="rId5"/>
              </a:rPr>
              <a:t>E</a:t>
            </a:r>
            <a:r>
              <a:rPr lang="ru-RU" sz="1400" u="sng" dirty="0" smtClean="0">
                <a:hlinkClick r:id="rId5"/>
              </a:rPr>
              <a:t>8%20%</a:t>
            </a:r>
            <a:r>
              <a:rPr lang="en-US" sz="1400" u="sng" dirty="0" smtClean="0">
                <a:hlinkClick r:id="rId5"/>
              </a:rPr>
              <a:t>ED</a:t>
            </a:r>
            <a:r>
              <a:rPr lang="ru-RU" sz="1400" u="sng" dirty="0" smtClean="0">
                <a:hlinkClick r:id="rId5"/>
              </a:rPr>
              <a:t>%</a:t>
            </a:r>
            <a:r>
              <a:rPr lang="en-US" sz="1400" u="sng" dirty="0" smtClean="0">
                <a:hlinkClick r:id="rId5"/>
              </a:rPr>
              <a:t>E</a:t>
            </a:r>
            <a:r>
              <a:rPr lang="ru-RU" sz="1400" u="sng" dirty="0" smtClean="0">
                <a:hlinkClick r:id="rId5"/>
              </a:rPr>
              <a:t>0%20%</a:t>
            </a:r>
            <a:r>
              <a:rPr lang="en-US" sz="1400" u="sng" dirty="0" smtClean="0">
                <a:hlinkClick r:id="rId5"/>
              </a:rPr>
              <a:t>E</a:t>
            </a:r>
            <a:r>
              <a:rPr lang="ru-RU" sz="1400" u="sng" dirty="0" smtClean="0">
                <a:hlinkClick r:id="rId5"/>
              </a:rPr>
              <a:t>7%</a:t>
            </a:r>
            <a:r>
              <a:rPr lang="en-US" sz="1400" u="sng" dirty="0" smtClean="0">
                <a:hlinkClick r:id="rId5"/>
              </a:rPr>
              <a:t>E</a:t>
            </a:r>
            <a:r>
              <a:rPr lang="ru-RU" sz="1400" u="sng" dirty="0" smtClean="0">
                <a:hlinkClick r:id="rId5"/>
              </a:rPr>
              <a:t>5%</a:t>
            </a:r>
            <a:r>
              <a:rPr lang="en-US" sz="1400" u="sng" dirty="0" smtClean="0">
                <a:hlinkClick r:id="rId5"/>
              </a:rPr>
              <a:t>EC</a:t>
            </a:r>
            <a:r>
              <a:rPr lang="ru-RU" sz="1400" u="sng" dirty="0" smtClean="0">
                <a:hlinkClick r:id="rId5"/>
              </a:rPr>
              <a:t>%</a:t>
            </a:r>
            <a:r>
              <a:rPr lang="en-US" sz="1400" u="sng" dirty="0" smtClean="0">
                <a:hlinkClick r:id="rId5"/>
              </a:rPr>
              <a:t>EB</a:t>
            </a:r>
            <a:r>
              <a:rPr lang="ru-RU" sz="1400" u="sng" dirty="0" smtClean="0">
                <a:hlinkClick r:id="rId5"/>
              </a:rPr>
              <a:t>%</a:t>
            </a:r>
            <a:r>
              <a:rPr lang="en-US" sz="1400" u="sng" dirty="0" smtClean="0">
                <a:hlinkClick r:id="rId5"/>
              </a:rPr>
              <a:t>E</a:t>
            </a:r>
            <a:r>
              <a:rPr lang="ru-RU" sz="1400" u="sng" dirty="0" smtClean="0">
                <a:hlinkClick r:id="rId5"/>
              </a:rPr>
              <a:t>5/</a:t>
            </a:r>
            <a:r>
              <a:rPr lang="en-US" sz="1400" u="sng" dirty="0" smtClean="0">
                <a:hlinkClick r:id="rId5"/>
              </a:rPr>
              <a:t>CD</a:t>
            </a:r>
            <a:r>
              <a:rPr lang="ru-RU" sz="1400" u="sng" dirty="0" smtClean="0">
                <a:hlinkClick r:id="rId5"/>
              </a:rPr>
              <a:t>_</a:t>
            </a:r>
            <a:r>
              <a:rPr lang="en-US" sz="1400" u="sng" dirty="0" err="1" smtClean="0">
                <a:hlinkClick r:id="rId5"/>
              </a:rPr>
              <a:t>kalend</a:t>
            </a:r>
            <a:r>
              <a:rPr lang="ru-RU" sz="1400" u="sng" dirty="0" smtClean="0">
                <a:hlinkClick r:id="rId5"/>
              </a:rPr>
              <a:t>/</a:t>
            </a:r>
            <a:r>
              <a:rPr lang="en-US" sz="1400" u="sng" dirty="0" smtClean="0">
                <a:hlinkClick r:id="rId5"/>
              </a:rPr>
              <a:t>images</a:t>
            </a:r>
            <a:r>
              <a:rPr lang="ru-RU" sz="1400" u="sng" dirty="0" smtClean="0">
                <a:hlinkClick r:id="rId5"/>
              </a:rPr>
              <a:t>/%</a:t>
            </a:r>
            <a:r>
              <a:rPr lang="en-US" sz="1400" u="sng" dirty="0" smtClean="0">
                <a:hlinkClick r:id="rId5"/>
              </a:rPr>
              <a:t>C</a:t>
            </a:r>
            <a:r>
              <a:rPr lang="ru-RU" sz="1400" u="sng" dirty="0" smtClean="0">
                <a:hlinkClick r:id="rId5"/>
              </a:rPr>
              <a:t>2%</a:t>
            </a:r>
            <a:r>
              <a:rPr lang="en-US" sz="1400" u="sng" dirty="0" smtClean="0">
                <a:hlinkClick r:id="rId5"/>
              </a:rPr>
              <a:t>EE</a:t>
            </a:r>
            <a:r>
              <a:rPr lang="ru-RU" sz="1400" u="sng" dirty="0" smtClean="0">
                <a:hlinkClick r:id="rId5"/>
              </a:rPr>
              <a:t>%</a:t>
            </a:r>
            <a:r>
              <a:rPr lang="en-US" sz="1400" u="sng" dirty="0" smtClean="0">
                <a:hlinkClick r:id="rId5"/>
              </a:rPr>
              <a:t>F</a:t>
            </a:r>
            <a:r>
              <a:rPr lang="ru-RU" sz="1400" u="sng" dirty="0" smtClean="0">
                <a:hlinkClick r:id="rId5"/>
              </a:rPr>
              <a:t>1%</a:t>
            </a:r>
            <a:r>
              <a:rPr lang="en-US" sz="1400" u="sng" dirty="0" smtClean="0">
                <a:hlinkClick r:id="rId5"/>
              </a:rPr>
              <a:t>EF</a:t>
            </a:r>
            <a:r>
              <a:rPr lang="ru-RU" sz="1400" u="sng" dirty="0" smtClean="0">
                <a:hlinkClick r:id="rId5"/>
              </a:rPr>
              <a:t>%</a:t>
            </a:r>
            <a:r>
              <a:rPr lang="en-US" sz="1400" u="sng" dirty="0" smtClean="0">
                <a:hlinkClick r:id="rId5"/>
              </a:rPr>
              <a:t>EE</a:t>
            </a:r>
            <a:r>
              <a:rPr lang="ru-RU" sz="1400" u="sng" dirty="0" smtClean="0">
                <a:hlinkClick r:id="rId5"/>
              </a:rPr>
              <a:t>%</a:t>
            </a:r>
            <a:r>
              <a:rPr lang="en-US" sz="1400" u="sng" dirty="0" smtClean="0">
                <a:hlinkClick r:id="rId5"/>
              </a:rPr>
              <a:t>EC</a:t>
            </a:r>
            <a:r>
              <a:rPr lang="ru-RU" sz="1400" u="sng" dirty="0" smtClean="0">
                <a:hlinkClick r:id="rId5"/>
              </a:rPr>
              <a:t>%</a:t>
            </a:r>
            <a:r>
              <a:rPr lang="en-US" sz="1400" u="sng" dirty="0" smtClean="0">
                <a:hlinkClick r:id="rId5"/>
              </a:rPr>
              <a:t>E</a:t>
            </a:r>
            <a:r>
              <a:rPr lang="ru-RU" sz="1400" u="sng" dirty="0" smtClean="0">
                <a:hlinkClick r:id="rId5"/>
              </a:rPr>
              <a:t>8%</a:t>
            </a:r>
            <a:r>
              <a:rPr lang="en-US" sz="1400" u="sng" dirty="0" smtClean="0">
                <a:hlinkClick r:id="rId5"/>
              </a:rPr>
              <a:t>ED</a:t>
            </a:r>
            <a:r>
              <a:rPr lang="ru-RU" sz="1400" u="sng" dirty="0" smtClean="0">
                <a:hlinkClick r:id="rId5"/>
              </a:rPr>
              <a:t>%</a:t>
            </a:r>
            <a:r>
              <a:rPr lang="en-US" sz="1400" u="sng" dirty="0" smtClean="0">
                <a:hlinkClick r:id="rId5"/>
              </a:rPr>
              <a:t>E</a:t>
            </a:r>
            <a:r>
              <a:rPr lang="ru-RU" sz="1400" u="sng" dirty="0" smtClean="0">
                <a:hlinkClick r:id="rId5"/>
              </a:rPr>
              <a:t>0%</a:t>
            </a:r>
            <a:r>
              <a:rPr lang="en-US" sz="1400" u="sng" dirty="0" smtClean="0">
                <a:hlinkClick r:id="rId5"/>
              </a:rPr>
              <a:t>ED</a:t>
            </a:r>
            <a:r>
              <a:rPr lang="ru-RU" sz="1400" u="sng" dirty="0" smtClean="0">
                <a:hlinkClick r:id="rId5"/>
              </a:rPr>
              <a:t>%</a:t>
            </a:r>
            <a:r>
              <a:rPr lang="en-US" sz="1400" u="sng" dirty="0" smtClean="0">
                <a:hlinkClick r:id="rId5"/>
              </a:rPr>
              <a:t>E</a:t>
            </a:r>
            <a:r>
              <a:rPr lang="ru-RU" sz="1400" u="sng" dirty="0" smtClean="0">
                <a:hlinkClick r:id="rId5"/>
              </a:rPr>
              <a:t>8%</a:t>
            </a:r>
            <a:r>
              <a:rPr lang="en-US" sz="1400" u="sng" dirty="0" smtClean="0">
                <a:hlinkClick r:id="rId5"/>
              </a:rPr>
              <a:t>E</a:t>
            </a:r>
            <a:r>
              <a:rPr lang="ru-RU" sz="1400" u="sng" dirty="0" smtClean="0">
                <a:hlinkClick r:id="rId5"/>
              </a:rPr>
              <a:t>50.</a:t>
            </a:r>
            <a:r>
              <a:rPr lang="en-US" sz="1400" u="sng" dirty="0" smtClean="0">
                <a:hlinkClick r:id="rId5"/>
              </a:rPr>
              <a:t>jpg </a:t>
            </a:r>
            <a:endParaRPr lang="ru-RU" sz="1400" u="sng" dirty="0" smtClean="0"/>
          </a:p>
          <a:p>
            <a:pPr algn="ctr"/>
            <a:r>
              <a:rPr lang="ru-RU" sz="2400" i="1" dirty="0" smtClean="0"/>
              <a:t>перо</a:t>
            </a:r>
          </a:p>
          <a:p>
            <a:pPr algn="ctr"/>
            <a:endParaRPr lang="ru-RU" sz="800" i="1" dirty="0" smtClean="0"/>
          </a:p>
          <a:p>
            <a:pPr algn="ctr"/>
            <a:r>
              <a:rPr lang="ru-RU" dirty="0" smtClean="0">
                <a:hlinkClick r:id="rId6"/>
              </a:rPr>
              <a:t>http://img-fotki.yandex.ru/get/4703/66124276.3c/0_69b95_7caac33a_L.png</a:t>
            </a:r>
            <a:r>
              <a:rPr lang="ru-RU" dirty="0" smtClean="0"/>
              <a:t>  </a:t>
            </a:r>
            <a:r>
              <a:rPr lang="ru-RU" sz="2400" i="1" dirty="0" smtClean="0"/>
              <a:t>книга</a:t>
            </a:r>
          </a:p>
          <a:p>
            <a:pPr algn="ctr"/>
            <a:endParaRPr lang="ru-RU" sz="800" i="1" dirty="0" smtClean="0"/>
          </a:p>
          <a:p>
            <a:pPr algn="ctr"/>
            <a:r>
              <a:rPr lang="ru-RU" u="sng" dirty="0" smtClean="0">
                <a:hlinkClick r:id="rId7"/>
              </a:rPr>
              <a:t>http://s3.uploads.ru/5o8gm.png</a:t>
            </a:r>
            <a:endParaRPr lang="ru-RU" u="sng" dirty="0" smtClean="0"/>
          </a:p>
          <a:p>
            <a:pPr algn="ctr"/>
            <a:r>
              <a:rPr lang="ru-RU" sz="2400" i="1" dirty="0" smtClean="0"/>
              <a:t>рамка</a:t>
            </a:r>
          </a:p>
          <a:p>
            <a:r>
              <a:rPr lang="ru-RU" sz="2400" dirty="0" smtClean="0">
                <a:solidFill>
                  <a:srgbClr val="C00000"/>
                </a:solidFill>
              </a:rPr>
              <a:t>              http</a:t>
            </a:r>
            <a:r>
              <a:rPr lang="ru-RU" sz="2400" dirty="0">
                <a:solidFill>
                  <a:srgbClr val="C00000"/>
                </a:solidFill>
              </a:rPr>
              <a:t>://www.proshkolu.ru/user/reg/from/ignatyuck66/</a:t>
            </a:r>
          </a:p>
          <a:p>
            <a:r>
              <a:rPr lang="ru-RU" sz="2400" i="1" dirty="0" smtClean="0"/>
              <a:t>                                 программа</a:t>
            </a:r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96752"/>
            <a:ext cx="8157592" cy="4536504"/>
          </a:xfrm>
        </p:spPr>
        <p:txBody>
          <a:bodyPr>
            <a:normAutofit fontScale="90000"/>
          </a:bodyPr>
          <a:lstStyle/>
          <a:p>
            <a:r>
              <a:rPr lang="ru-RU" sz="2000" b="1" i="1" u="sng" dirty="0" smtClean="0"/>
              <a:t>Основная идея</a:t>
            </a:r>
            <a:r>
              <a:rPr lang="ru-RU" sz="1600" dirty="0" smtClean="0"/>
              <a:t>- качество воспитания определяется не </a:t>
            </a:r>
            <a:r>
              <a:rPr lang="ru-RU" sz="1600" dirty="0"/>
              <a:t>объёмом проведённых мероприятий, а </a:t>
            </a:r>
            <a:r>
              <a:rPr lang="ru-RU" sz="1600" dirty="0" smtClean="0"/>
              <a:t>качеством </a:t>
            </a:r>
            <a:r>
              <a:rPr lang="ru-RU" sz="1600" dirty="0"/>
              <a:t>отношений между детьми и окружающими их </a:t>
            </a:r>
            <a:r>
              <a:rPr lang="ru-RU" sz="1600" dirty="0" smtClean="0"/>
              <a:t>взрослыми.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2000" dirty="0"/>
              <a:t> </a:t>
            </a:r>
            <a:r>
              <a:rPr lang="ru-RU" sz="2000" b="1" i="1" u="sng" dirty="0"/>
              <a:t>Актуальность</a:t>
            </a:r>
            <a:r>
              <a:rPr lang="ru-RU" sz="2000" dirty="0"/>
              <a:t> </a:t>
            </a:r>
            <a:r>
              <a:rPr lang="ru-RU" sz="1400" dirty="0"/>
              <a:t>программы заключается в том, что в процессе её реализации создаются условия для понимания ребёнком того, что жизнь человека, его ум и здоровье - это превеликая ценность на земле, и, что счастье его самого, родных, близких и окружающих людей в первую очередь зависит от желания постоянно работать над собой, стать образованным, духовно - воспитанным и трудолюбивым. Данная программа адаптирована для каждодневной учебно-воспитательной деятельности, причём все материалы соотнесены с актуальными требованиями общества и школы, с реалиями сегодняшнего дня</a:t>
            </a:r>
            <a:r>
              <a:rPr lang="ru-RU" sz="1400" dirty="0" smtClean="0"/>
              <a:t>.</a:t>
            </a:r>
            <a:br>
              <a:rPr lang="ru-RU" sz="1400" dirty="0" smtClean="0"/>
            </a:br>
            <a:r>
              <a:rPr lang="ru-RU" sz="1400" dirty="0" smtClean="0"/>
              <a:t> 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2000" dirty="0"/>
              <a:t> </a:t>
            </a:r>
            <a:r>
              <a:rPr lang="ru-RU" sz="2000" b="1" i="1" u="sng" dirty="0"/>
              <a:t>Основная цель программы: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1400" dirty="0"/>
              <a:t>Свободное развитие личности, создание условий для самовыражения, самоутверждения, самореализация каждого учащегося</a:t>
            </a:r>
            <a:r>
              <a:rPr lang="ru-RU" sz="1400" dirty="0" smtClean="0"/>
              <a:t>.</a:t>
            </a:r>
            <a:br>
              <a:rPr lang="ru-RU" sz="1400" dirty="0" smtClean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2000" b="1" i="1" u="sng" dirty="0"/>
              <a:t>Задачи: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>- Добиваться высокого уровня знаний, развивать эрудицию, формировать потребности в самообразовании, воспитывать бережное отношение к школьному имуществу.</a:t>
            </a:r>
            <a:br>
              <a:rPr lang="ru-RU" sz="1400" dirty="0"/>
            </a:br>
            <a:r>
              <a:rPr lang="ru-RU" sz="1400" dirty="0"/>
              <a:t>- Воспитывать, присваивать навыки культурного поведения в школе, дома, на улице.</a:t>
            </a:r>
            <a:br>
              <a:rPr lang="ru-RU" sz="1400" dirty="0"/>
            </a:br>
            <a:r>
              <a:rPr lang="ru-RU" sz="1400" dirty="0"/>
              <a:t>- Приобщение к общечеловеческим ценностям, освоение и присвоение этих ценностей (воспитание доброжелательности друг к другу, уважение к старшим, любовь к младшим).</a:t>
            </a:r>
            <a:br>
              <a:rPr lang="ru-RU" sz="1400" dirty="0"/>
            </a:br>
            <a:r>
              <a:rPr lang="ru-RU" sz="1400" dirty="0"/>
              <a:t>- Уделять внимание экологическому воспитанию младших школьников.</a:t>
            </a:r>
            <a:br>
              <a:rPr lang="ru-RU" sz="1400" dirty="0"/>
            </a:br>
            <a:r>
              <a:rPr lang="ru-RU" sz="1400" dirty="0"/>
              <a:t>- Развивать художественные интересы, творческие способности. </a:t>
            </a:r>
            <a:br>
              <a:rPr lang="ru-RU" sz="1400" dirty="0"/>
            </a:br>
            <a:r>
              <a:rPr lang="ru-RU" sz="1400" dirty="0"/>
              <a:t>- Способствовать физическому развитию и укреплению здоровья, формирование представления о здоровом образе жизни как основе существования человека на Земле</a:t>
            </a:r>
            <a:r>
              <a:rPr lang="ru-RU" sz="1400" dirty="0" smtClean="0"/>
              <a:t>.</a:t>
            </a:r>
            <a:br>
              <a:rPr lang="ru-RU" sz="1400" dirty="0" smtClean="0"/>
            </a:br>
            <a:r>
              <a:rPr lang="ru-RU" sz="1400" dirty="0"/>
              <a:t>- Формирование самостоятельности учащихся.</a:t>
            </a:r>
            <a:br>
              <a:rPr lang="ru-RU" sz="1400" dirty="0"/>
            </a:br>
            <a:r>
              <a:rPr lang="ru-RU" sz="1400" dirty="0"/>
              <a:t>- Формирование желания активно преобразовать действительность.</a:t>
            </a:r>
            <a:br>
              <a:rPr lang="ru-RU" sz="1400" dirty="0"/>
            </a:br>
            <a:r>
              <a:rPr lang="ru-RU" sz="1600" dirty="0"/>
              <a:t/>
            </a:r>
            <a:br>
              <a:rPr lang="ru-RU" sz="1600" dirty="0"/>
            </a:br>
            <a:endParaRPr lang="ru-RU" sz="16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8013576" cy="6048672"/>
          </a:xfrm>
        </p:spPr>
        <p:txBody>
          <a:bodyPr>
            <a:normAutofit fontScale="90000"/>
          </a:bodyPr>
          <a:lstStyle/>
          <a:p>
            <a:r>
              <a:rPr lang="ru-RU" sz="1800" b="1" i="1" u="sng" dirty="0"/>
              <a:t>Правовая база программы</a:t>
            </a:r>
            <a:r>
              <a:rPr lang="ru-RU" sz="2000" i="1" u="sng" dirty="0"/>
              <a:t>: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 Закон «Об образовании»</a:t>
            </a:r>
            <a:br>
              <a:rPr lang="ru-RU" sz="1600" dirty="0"/>
            </a:br>
            <a:r>
              <a:rPr lang="ru-RU" sz="1600" dirty="0"/>
              <a:t> Конвенция ООН о правах ребёнка</a:t>
            </a:r>
            <a:br>
              <a:rPr lang="ru-RU" sz="1600" dirty="0"/>
            </a:br>
            <a:r>
              <a:rPr lang="ru-RU" sz="1600" dirty="0"/>
              <a:t>Методические рекомендации Министерства образования РФ </a:t>
            </a:r>
            <a:br>
              <a:rPr lang="ru-RU" sz="1600" dirty="0"/>
            </a:br>
            <a:r>
              <a:rPr lang="ru-RU" sz="1600" dirty="0"/>
              <a:t>о взаимодействии ОУ с семьёй</a:t>
            </a:r>
            <a:br>
              <a:rPr lang="ru-RU" sz="1600" dirty="0"/>
            </a:br>
            <a:r>
              <a:rPr lang="ru-RU" sz="1600" dirty="0"/>
              <a:t>Концепция духовно – нравственного развития и </a:t>
            </a:r>
            <a:br>
              <a:rPr lang="ru-RU" sz="1600" dirty="0"/>
            </a:br>
            <a:r>
              <a:rPr lang="ru-RU" sz="1600" dirty="0"/>
              <a:t>воспитания личности гражданина России</a:t>
            </a:r>
            <a:br>
              <a:rPr lang="ru-RU" sz="1600" dirty="0"/>
            </a:br>
            <a:r>
              <a:rPr lang="ru-RU" sz="1600" dirty="0" smtClean="0"/>
              <a:t>Федеральный </a:t>
            </a:r>
            <a:r>
              <a:rPr lang="ru-RU" sz="1600" dirty="0"/>
              <a:t>закон «Об основных гарантиях прав </a:t>
            </a:r>
            <a:br>
              <a:rPr lang="ru-RU" sz="1600" dirty="0"/>
            </a:br>
            <a:r>
              <a:rPr lang="ru-RU" sz="1600" dirty="0"/>
              <a:t>ребёнка в РФ»</a:t>
            </a:r>
            <a:br>
              <a:rPr lang="ru-RU" sz="1600" dirty="0"/>
            </a:br>
            <a:r>
              <a:rPr lang="ru-RU" sz="1600" dirty="0"/>
              <a:t> Устав школы</a:t>
            </a:r>
            <a:br>
              <a:rPr lang="ru-RU" sz="1600" dirty="0"/>
            </a:br>
            <a:r>
              <a:rPr lang="ru-RU" sz="1800" b="1" i="1" u="sng" dirty="0" smtClean="0"/>
              <a:t>Основные </a:t>
            </a:r>
            <a:r>
              <a:rPr lang="ru-RU" sz="1800" b="1" i="1" u="sng" dirty="0"/>
              <a:t>принципы и подходы к реализации программы</a:t>
            </a:r>
            <a:r>
              <a:rPr lang="ru-RU" sz="1800" b="1" dirty="0"/>
              <a:t>.</a:t>
            </a:r>
            <a:r>
              <a:rPr lang="ru-RU" sz="1800" b="1" i="1" dirty="0"/>
              <a:t/>
            </a:r>
            <a:br>
              <a:rPr lang="ru-RU" sz="1800" b="1" i="1" dirty="0"/>
            </a:br>
            <a:r>
              <a:rPr lang="ru-RU" sz="1600" dirty="0"/>
              <a:t>Содержание воспитания и его организационные формы разрабатываются на основе принципов и заповедей, позволяющих воспитать социально активную, образованную, нравственно и физически здоровую личность</a:t>
            </a:r>
            <a:r>
              <a:rPr lang="ru-RU" sz="1600" dirty="0" smtClean="0"/>
              <a:t>: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i="1" dirty="0">
                <a:solidFill>
                  <a:srgbClr val="C00000"/>
                </a:solidFill>
              </a:rPr>
              <a:t> Принцип открытости</a:t>
            </a:r>
            <a:r>
              <a:rPr lang="ru-RU" sz="1600" i="1" dirty="0"/>
              <a:t>.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Младшие школьники планируют жизнь в классе совместно с классным руководителем, вносят коррективы и предложения взрослого с учетом своих интересов, потребностей и желаний. Классный руководитель должен быть очень убедителен, предлагая учащимся те или иные мероприятия и чутко прислушиваться к мнению детей</a:t>
            </a:r>
            <a:r>
              <a:rPr lang="ru-RU" sz="1600" dirty="0" smtClean="0"/>
              <a:t>.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400" i="1" dirty="0">
                <a:solidFill>
                  <a:srgbClr val="C00000"/>
                </a:solidFill>
              </a:rPr>
              <a:t>Принцип привлекательности будущего дела. 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600" dirty="0"/>
              <a:t>Классный руководитель должен увлечь учащихся конечным ре­зультатом выполняемого дела. Младшим школьникам присуща конкретность типа: "Что будет, если...", им не интересны абстракт­ные и расплывчатые цели.</a:t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68985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7776864" cy="6048672"/>
          </a:xfrm>
        </p:spPr>
        <p:txBody>
          <a:bodyPr>
            <a:normAutofit fontScale="90000"/>
          </a:bodyPr>
          <a:lstStyle/>
          <a:p>
            <a:r>
              <a:rPr lang="ru-RU" sz="1600" i="1" dirty="0">
                <a:solidFill>
                  <a:srgbClr val="C00000"/>
                </a:solidFill>
              </a:rPr>
              <a:t>Принцип деятельности.</a:t>
            </a:r>
            <a:r>
              <a:rPr lang="ru-RU" sz="1600" dirty="0">
                <a:solidFill>
                  <a:srgbClr val="C00000"/>
                </a:solidFill>
              </a:rPr>
              <a:t/>
            </a:r>
            <a:br>
              <a:rPr lang="ru-RU" sz="1600" dirty="0">
                <a:solidFill>
                  <a:srgbClr val="C00000"/>
                </a:solidFill>
              </a:rPr>
            </a:br>
            <a:r>
              <a:rPr lang="ru-RU" sz="1600" dirty="0" smtClean="0"/>
              <a:t>Младшие </a:t>
            </a:r>
            <a:r>
              <a:rPr lang="ru-RU" sz="1600" dirty="0"/>
              <a:t>школьники - это учащиеся, которые, придя в школу, переживают бум деятельности. Им хочется активно участвовать </a:t>
            </a:r>
            <a:r>
              <a:rPr lang="ru-RU" sz="1600" dirty="0" smtClean="0"/>
              <a:t> </a:t>
            </a:r>
            <a:r>
              <a:rPr lang="ru-RU" sz="1600" dirty="0"/>
              <a:t>всех мероприятиях, которые проводятся в школе, ими движет же­лание получить похвалу, выглядеть успешным в глазах учителя и своих родителей. Ребятам интересны конкурсы, праздники, сорев­нования, театрализация и т.д. Все это будет способствовать лично­стному развитию и притягательности школы в глазах ребенка</a:t>
            </a:r>
            <a:r>
              <a:rPr lang="ru-RU" sz="1400" dirty="0" smtClean="0"/>
              <a:t>.</a:t>
            </a:r>
            <a:br>
              <a:rPr lang="ru-RU" sz="1400" dirty="0" smtClean="0"/>
            </a:br>
            <a:r>
              <a:rPr lang="ru-RU" sz="1400" i="1" dirty="0">
                <a:solidFill>
                  <a:srgbClr val="C00000"/>
                </a:solidFill>
              </a:rPr>
              <a:t>Принцип свободы участия</a:t>
            </a:r>
            <a:r>
              <a:rPr lang="ru-RU" sz="1400" i="1" dirty="0"/>
              <a:t>. 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600" dirty="0"/>
              <a:t>Предлагая ребятам участие во внеклассном мероприятии, не­обходимо учитывать их мнение. Это может быть выражено в пре­доставлении возможности выбора задания с учетом своих интере­сов, личных качеств и возможностей. Такой подход классного ру­ководителя учит ребенка уже в младшем школьном возрасте ответ­ственности за выполнение </a:t>
            </a:r>
            <a:r>
              <a:rPr lang="ru-RU" sz="1600" dirty="0" smtClean="0"/>
              <a:t>порученного дела </a:t>
            </a:r>
            <a:r>
              <a:rPr lang="ru-RU" sz="1600" dirty="0"/>
              <a:t>и соизмерению своих возможностей с прошлыми возможностями.</a:t>
            </a:r>
            <a:r>
              <a:rPr lang="ru-RU" sz="1600" dirty="0" smtClean="0"/>
              <a:t>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400" i="1" dirty="0">
                <a:solidFill>
                  <a:srgbClr val="C00000"/>
                </a:solidFill>
              </a:rPr>
              <a:t>Принцип обратной связи.</a:t>
            </a:r>
            <a:r>
              <a:rPr lang="ru-RU" sz="1400" dirty="0">
                <a:solidFill>
                  <a:srgbClr val="C00000"/>
                </a:solidFill>
              </a:rPr>
              <a:t/>
            </a:r>
            <a:br>
              <a:rPr lang="ru-RU" sz="1400" dirty="0">
                <a:solidFill>
                  <a:srgbClr val="C00000"/>
                </a:solidFill>
              </a:rPr>
            </a:br>
            <a:r>
              <a:rPr lang="ru-RU" sz="1600" dirty="0"/>
              <a:t>Каждое внеклассное мероприятие, большое или маленькое, должно заканчиваться рефлексией. Совместно с учащимися необ­ходимо обсудить, что получилось, и что не получилось, изучить их мнение, определить их настроение и перспективу участия в буду­щих делах класса. Необходимо дать возможность самому педагога участвовать в проводимом мероприятии. Это изменяет отношение учащихся к роли взрослого в выполненном деле, позволяет увидеть его значимость и необходимость в жизни учащихся.</a:t>
            </a:r>
            <a:br>
              <a:rPr lang="ru-RU" sz="1600" dirty="0"/>
            </a:br>
            <a:r>
              <a:rPr lang="ru-RU" sz="1600" i="1" dirty="0">
                <a:solidFill>
                  <a:srgbClr val="C00000"/>
                </a:solidFill>
              </a:rPr>
              <a:t>Принцип сотворчества</a:t>
            </a:r>
            <a:r>
              <a:rPr lang="ru-RU" sz="1600" i="1" dirty="0"/>
              <a:t>.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В этом принципе соединяется два слова: сотрудничество и творчество. Работая с младшими школьниками, педагог должен предоставлять учащимся право выбора партнера по выполняемому делу. Это повышает результативность выполняемой учащимися работы,  стимулирует ее успешность. Организуя сотрудничество детей друг с другом, ни в коем случае нельзя поступать с позиции  силы, настойчивость взрослого должна быть аргументирована и оправдана.</a:t>
            </a:r>
            <a:br>
              <a:rPr lang="ru-RU" sz="1600" dirty="0"/>
            </a:b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5414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7920880" cy="5832648"/>
          </a:xfrm>
        </p:spPr>
        <p:txBody>
          <a:bodyPr>
            <a:normAutofit fontScale="90000"/>
          </a:bodyPr>
          <a:lstStyle/>
          <a:p>
            <a:pPr lvl="0"/>
            <a:r>
              <a:rPr lang="ru-RU" sz="1400" i="1" dirty="0" smtClean="0">
                <a:solidFill>
                  <a:srgbClr val="C00000"/>
                </a:solidFill>
              </a:rPr>
              <a:t>Принцип  </a:t>
            </a:r>
            <a:r>
              <a:rPr lang="ru-RU" sz="1400" i="1" dirty="0">
                <a:solidFill>
                  <a:srgbClr val="C00000"/>
                </a:solidFill>
              </a:rPr>
              <a:t>успешности 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>И взрослому, и ребенку необходимо быть значимым и успешным. Степень успешности определяет самочувствие человека, его отношение к окружающим его людям, окружающему миру.</a:t>
            </a:r>
            <a:br>
              <a:rPr lang="ru-RU" sz="1400" dirty="0"/>
            </a:br>
            <a:r>
              <a:rPr lang="ru-RU" sz="1400" dirty="0"/>
              <a:t>Класс­ный руководитель должен видеть участие каждого ребенка во вне­классной работе и по достоинству ее оценить. Если ученик будет видеть, что его вклад в общее дело оценен, то в последующих делах он будет еще более активен и успешен. Инструментом оценки успешности учащихся может служить слово педагога, его жесты, ми­мика, интонация. Очень важно, чтобы оценка успешности ученика была искренней и неформальной, она должна отмечать реальный успех и реальное достижение.</a:t>
            </a:r>
            <a:br>
              <a:rPr lang="ru-RU" sz="1400" dirty="0"/>
            </a:br>
            <a:r>
              <a:rPr lang="ru-RU" sz="1400" i="1" dirty="0" smtClean="0">
                <a:solidFill>
                  <a:srgbClr val="C00000"/>
                </a:solidFill>
              </a:rPr>
              <a:t>Принцип  </a:t>
            </a:r>
            <a:r>
              <a:rPr lang="ru-RU" sz="1400" i="1" dirty="0">
                <a:solidFill>
                  <a:srgbClr val="C00000"/>
                </a:solidFill>
              </a:rPr>
              <a:t>системности</a:t>
            </a:r>
            <a:r>
              <a:rPr lang="ru-RU" sz="1400" i="1" dirty="0"/>
              <a:t>. 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>            Только через системный подход к организации жизнедеятельности школы возможно обеспечить целостность становления личности воспитанника</a:t>
            </a:r>
            <a:r>
              <a:rPr lang="ru-RU" sz="1400" dirty="0" smtClean="0"/>
              <a:t>.</a:t>
            </a:r>
            <a:br>
              <a:rPr lang="ru-RU" sz="1400" dirty="0" smtClean="0"/>
            </a:br>
            <a:r>
              <a:rPr lang="ru-RU" sz="1800" b="1" i="1" u="sng" dirty="0" smtClean="0"/>
              <a:t/>
            </a:r>
            <a:br>
              <a:rPr lang="ru-RU" sz="1800" b="1" i="1" u="sng" dirty="0" smtClean="0"/>
            </a:br>
            <a:r>
              <a:rPr lang="ru-RU" sz="1800" b="1" i="1" u="sng" dirty="0"/>
              <a:t>Программа направлена</a:t>
            </a:r>
            <a:r>
              <a:rPr lang="ru-RU" sz="1800" dirty="0"/>
              <a:t> </a:t>
            </a:r>
            <a:r>
              <a:rPr lang="ru-RU" sz="1400" dirty="0"/>
              <a:t>на развитие и совершенствование положительных качеств личности ребёнка. Разработана по циклическому принципу </a:t>
            </a:r>
            <a:r>
              <a:rPr lang="ru-RU" sz="1400" b="1" dirty="0"/>
              <a:t>для обучающихся в начальной школе и рассчитана на четыре года</a:t>
            </a:r>
            <a:r>
              <a:rPr lang="ru-RU" sz="1400" b="1" dirty="0" smtClean="0"/>
              <a:t>.</a:t>
            </a:r>
            <a:br>
              <a:rPr lang="ru-RU" sz="1400" b="1" dirty="0" smtClean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400" b="1" u="sng" dirty="0"/>
              <a:t>1 класс</a:t>
            </a:r>
            <a:r>
              <a:rPr lang="ru-RU" sz="1400" b="1" dirty="0"/>
              <a:t> 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>успешная адаптация к школьной жизни; </a:t>
            </a:r>
            <a:br>
              <a:rPr lang="ru-RU" sz="1400" dirty="0"/>
            </a:br>
            <a:r>
              <a:rPr lang="ru-RU" sz="1400" dirty="0"/>
              <a:t>эмоциональная устойчивость обучающихся; </a:t>
            </a:r>
            <a:br>
              <a:rPr lang="ru-RU" sz="1400" dirty="0"/>
            </a:br>
            <a:r>
              <a:rPr lang="ru-RU" sz="1400" dirty="0"/>
              <a:t>создание предпосылок для формирования классного коллектива; </a:t>
            </a:r>
            <a:br>
              <a:rPr lang="ru-RU" sz="1400" dirty="0"/>
            </a:br>
            <a:r>
              <a:rPr lang="ru-RU" sz="1400" dirty="0"/>
              <a:t>активное участие родителей в жизни класса, школы</a:t>
            </a:r>
            <a:r>
              <a:rPr lang="ru-RU" sz="1400" dirty="0" smtClean="0"/>
              <a:t>.</a:t>
            </a:r>
            <a:br>
              <a:rPr lang="ru-RU" sz="1400" dirty="0" smtClean="0"/>
            </a:br>
            <a:r>
              <a:rPr lang="ru-RU" sz="1400" dirty="0" smtClean="0"/>
              <a:t> 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b="1" u="sng" dirty="0"/>
              <a:t>2 класс</a:t>
            </a:r>
            <a:r>
              <a:rPr lang="ru-RU" sz="1400" b="1" dirty="0"/>
              <a:t> 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>устойчивые положительные результаты обучения; </a:t>
            </a:r>
            <a:br>
              <a:rPr lang="ru-RU" sz="1400" dirty="0"/>
            </a:br>
            <a:r>
              <a:rPr lang="ru-RU" sz="1400" dirty="0"/>
              <a:t>активное участие детей в жизни класса, школы, микрорайона; </a:t>
            </a:r>
            <a:br>
              <a:rPr lang="ru-RU" sz="1400" dirty="0"/>
            </a:br>
            <a:r>
              <a:rPr lang="ru-RU" sz="1400" dirty="0"/>
              <a:t>негативное отношение к вредным привычкам; </a:t>
            </a:r>
            <a:br>
              <a:rPr lang="ru-RU" sz="1400" dirty="0"/>
            </a:br>
            <a:r>
              <a:rPr lang="ru-RU" sz="1400" dirty="0"/>
              <a:t>создание органов классного самоуправления. </a:t>
            </a:r>
            <a:br>
              <a:rPr lang="ru-RU" sz="1400" dirty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 smtClean="0"/>
              <a:t> </a:t>
            </a:r>
            <a:r>
              <a:rPr lang="ru-RU" sz="1400" dirty="0"/>
              <a:t/>
            </a:r>
            <a:br>
              <a:rPr lang="ru-RU" sz="1400" dirty="0"/>
            </a:b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65897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3456384"/>
          </a:xfrm>
        </p:spPr>
        <p:txBody>
          <a:bodyPr>
            <a:normAutofit/>
          </a:bodyPr>
          <a:lstStyle/>
          <a:p>
            <a:pPr lvl="0"/>
            <a:r>
              <a:rPr lang="ru-RU" sz="1400" b="1" u="sng" dirty="0"/>
              <a:t>3 класс</a:t>
            </a:r>
            <a:r>
              <a:rPr lang="ru-RU" sz="1400" b="1" dirty="0"/>
              <a:t> 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>проявление интеллектуальных способностей на уровне Республики, России; </a:t>
            </a:r>
            <a:br>
              <a:rPr lang="ru-RU" sz="1400" dirty="0"/>
            </a:br>
            <a:r>
              <a:rPr lang="ru-RU" sz="1400" dirty="0"/>
              <a:t>знание истории своей семьи, школы, достопримечательностей города; </a:t>
            </a:r>
            <a:br>
              <a:rPr lang="ru-RU" sz="1400" dirty="0"/>
            </a:br>
            <a:r>
              <a:rPr lang="ru-RU" sz="1400" dirty="0"/>
              <a:t>умение организовывать под руководством учителя внеклассные мероприятия; </a:t>
            </a:r>
            <a:br>
              <a:rPr lang="ru-RU" sz="1400" dirty="0"/>
            </a:br>
            <a:r>
              <a:rPr lang="ru-RU" sz="1400" dirty="0"/>
              <a:t>ощущение ответственности за совершаемые поступки. </a:t>
            </a:r>
            <a:br>
              <a:rPr lang="ru-RU" sz="1400" dirty="0"/>
            </a:br>
            <a:r>
              <a:rPr lang="ru-RU" sz="1400" b="1" u="sng" dirty="0"/>
              <a:t>4 класс</a:t>
            </a:r>
            <a:r>
              <a:rPr lang="ru-RU" sz="1400" b="1" dirty="0"/>
              <a:t> 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>овладение методами самовоспитания, самоконтроля; </a:t>
            </a:r>
            <a:br>
              <a:rPr lang="ru-RU" sz="1400" dirty="0"/>
            </a:br>
            <a:r>
              <a:rPr lang="ru-RU" sz="1400" dirty="0"/>
              <a:t>проявление самостоятельной творческой активности; </a:t>
            </a:r>
            <a:br>
              <a:rPr lang="ru-RU" sz="1400" dirty="0"/>
            </a:br>
            <a:r>
              <a:rPr lang="ru-RU" sz="1400" dirty="0"/>
              <a:t>умение самостоятельно организовывать и проводить мероприятия разной направленности; </a:t>
            </a:r>
            <a:br>
              <a:rPr lang="ru-RU" sz="1400" dirty="0"/>
            </a:br>
            <a:r>
              <a:rPr lang="ru-RU" sz="1400" dirty="0"/>
              <a:t>готовность к самоопределению в социуме. </a:t>
            </a:r>
            <a:br>
              <a:rPr lang="ru-RU" sz="1400" dirty="0"/>
            </a:br>
            <a:r>
              <a:rPr lang="ru-RU" sz="1400" dirty="0"/>
              <a:t>создание благоприятных условий и возможностей для полноценной работы над реализацией программы со стороны администрации школы, педагогического коллектива и коллектива обучающихся; </a:t>
            </a:r>
            <a:br>
              <a:rPr lang="ru-RU" sz="1400" dirty="0"/>
            </a:br>
            <a:r>
              <a:rPr lang="ru-RU" sz="1400" dirty="0"/>
              <a:t>обеспечение гармонии взаимоотношений семьи и школы; </a:t>
            </a:r>
            <a:br>
              <a:rPr lang="ru-RU" sz="1400" dirty="0"/>
            </a:br>
            <a:r>
              <a:rPr lang="ru-RU" sz="1400" dirty="0" err="1"/>
              <a:t>мотивированность</a:t>
            </a:r>
            <a:r>
              <a:rPr lang="ru-RU" sz="1400" dirty="0"/>
              <a:t> субъектов воспитания на совместную деятельность. </a:t>
            </a:r>
          </a:p>
        </p:txBody>
      </p:sp>
    </p:spTree>
    <p:extLst>
      <p:ext uri="{BB962C8B-B14F-4D97-AF65-F5344CB8AC3E}">
        <p14:creationId xmlns:p14="http://schemas.microsoft.com/office/powerpoint/2010/main" val="31622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941568" cy="5976664"/>
          </a:xfrm>
        </p:spPr>
        <p:txBody>
          <a:bodyPr>
            <a:normAutofit fontScale="90000"/>
          </a:bodyPr>
          <a:lstStyle/>
          <a:p>
            <a:r>
              <a:rPr lang="ru-RU" sz="2200" b="1" i="1" dirty="0"/>
              <a:t>Основные направления воспитания:</a:t>
            </a:r>
            <a:br>
              <a:rPr lang="ru-RU" sz="2200" b="1" i="1" dirty="0"/>
            </a:br>
            <a:r>
              <a:rPr lang="ru-RU" sz="1400" dirty="0"/>
              <a:t> </a:t>
            </a:r>
            <a:br>
              <a:rPr lang="ru-RU" sz="1400" dirty="0"/>
            </a:br>
            <a:r>
              <a:rPr lang="ru-RU" sz="2000" i="1" u="sng" dirty="0">
                <a:solidFill>
                  <a:srgbClr val="FF0000"/>
                </a:solidFill>
              </a:rPr>
              <a:t>Духовно-нравственное воспитание</a:t>
            </a:r>
            <a:r>
              <a:rPr lang="ru-RU" sz="1400" u="sng" dirty="0">
                <a:solidFill>
                  <a:srgbClr val="FF0000"/>
                </a:solidFill>
              </a:rPr>
              <a:t>.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600" b="1" dirty="0"/>
              <a:t>Задачи</a:t>
            </a:r>
            <a:r>
              <a:rPr lang="ru-RU" sz="1600" dirty="0"/>
              <a:t>:</a:t>
            </a:r>
            <a:br>
              <a:rPr lang="ru-RU" sz="1600" dirty="0"/>
            </a:br>
            <a:r>
              <a:rPr lang="ru-RU" sz="1600" dirty="0"/>
              <a:t>- формирование основ морали; </a:t>
            </a:r>
            <a:br>
              <a:rPr lang="ru-RU" sz="1600" dirty="0"/>
            </a:br>
            <a:r>
              <a:rPr lang="ru-RU" sz="1600" dirty="0"/>
              <a:t>- формирование эстетических потребностей, ценностей и чувств;</a:t>
            </a:r>
            <a:br>
              <a:rPr lang="ru-RU" sz="1600" dirty="0"/>
            </a:br>
            <a:r>
              <a:rPr lang="ru-RU" sz="1600" dirty="0"/>
              <a:t>- формирование способности открыто выражать и отстаивать свою нравственно оправданную позицию, проявлять критичность к собственным намерениям, мыслям и поступкам;</a:t>
            </a:r>
            <a:br>
              <a:rPr lang="ru-RU" sz="1600" dirty="0"/>
            </a:br>
            <a:r>
              <a:rPr lang="ru-RU" sz="1600" dirty="0"/>
              <a:t>- формирование способности к самостоятельным поступкам и действиям, совершаемым на основе морального выбора, к принятию ответственности за их результаты;</a:t>
            </a:r>
            <a:br>
              <a:rPr lang="ru-RU" sz="1600" dirty="0"/>
            </a:br>
            <a:r>
              <a:rPr lang="ru-RU" sz="1600" dirty="0"/>
              <a:t>- развитие трудолюбия, способности к преодолению трудностей, целеустремлённости и настойчивости в достижении результата.</a:t>
            </a:r>
            <a:br>
              <a:rPr lang="ru-RU" sz="1600" dirty="0"/>
            </a:br>
            <a:r>
              <a:rPr lang="ru-RU" sz="1600" b="1" dirty="0"/>
              <a:t>Формы работы: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- КТД;</a:t>
            </a:r>
            <a:br>
              <a:rPr lang="ru-RU" sz="1600" dirty="0"/>
            </a:br>
            <a:r>
              <a:rPr lang="ru-RU" sz="1600" dirty="0"/>
              <a:t>- беседы;</a:t>
            </a:r>
            <a:br>
              <a:rPr lang="ru-RU" sz="1600" dirty="0"/>
            </a:br>
            <a:r>
              <a:rPr lang="ru-RU" sz="1600" dirty="0"/>
              <a:t>- классные часы;</a:t>
            </a:r>
            <a:br>
              <a:rPr lang="ru-RU" sz="1600" dirty="0"/>
            </a:br>
            <a:r>
              <a:rPr lang="ru-RU" sz="1600" dirty="0"/>
              <a:t>- экскурсии;</a:t>
            </a:r>
            <a:br>
              <a:rPr lang="ru-RU" sz="1600" dirty="0"/>
            </a:br>
            <a:r>
              <a:rPr lang="ru-RU" sz="1600" dirty="0"/>
              <a:t>- встречи с интересными людьми.</a:t>
            </a:r>
            <a:br>
              <a:rPr lang="ru-RU" sz="1600" dirty="0"/>
            </a:br>
            <a:r>
              <a:rPr lang="ru-RU" sz="1600" b="1" dirty="0"/>
              <a:t>Ожидаемый результат: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- приобретение школьником социальных знаний (об общественных нормах, устройстве общества, социально одобряемых и неодобряемых формах поведения в обществе), первичного понимания социальной реальности и повседневной жизни;</a:t>
            </a:r>
            <a:br>
              <a:rPr lang="ru-RU" sz="1600" dirty="0"/>
            </a:br>
            <a:r>
              <a:rPr lang="ru-RU" sz="1600" dirty="0"/>
              <a:t>- получения школьником опыта переживания и позитивного отношения к базовым ценностям общества, ценностного отношения к социальной  реальности в целом;</a:t>
            </a:r>
            <a:br>
              <a:rPr lang="ru-RU" sz="1600" dirty="0"/>
            </a:br>
            <a:r>
              <a:rPr lang="ru-RU" sz="1600" dirty="0"/>
              <a:t>- получения школьником опыта самостоятельного общественного действия.</a:t>
            </a:r>
            <a:br>
              <a:rPr lang="ru-RU" sz="1600" dirty="0"/>
            </a:b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89625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7848872" cy="5760640"/>
          </a:xfrm>
        </p:spPr>
        <p:txBody>
          <a:bodyPr>
            <a:normAutofit/>
          </a:bodyPr>
          <a:lstStyle/>
          <a:p>
            <a:r>
              <a:rPr lang="ru-RU" sz="1800" i="1" u="sng" dirty="0">
                <a:solidFill>
                  <a:srgbClr val="FF0000"/>
                </a:solidFill>
              </a:rPr>
              <a:t>Гражданско-патриотическое воспитание</a:t>
            </a:r>
            <a:r>
              <a:rPr lang="ru-RU" sz="1400" i="1" u="sng" dirty="0">
                <a:solidFill>
                  <a:srgbClr val="FF0000"/>
                </a:solidFill>
              </a:rPr>
              <a:t>.</a:t>
            </a:r>
            <a:r>
              <a:rPr lang="ru-RU" sz="1400" u="sng" dirty="0"/>
              <a:t/>
            </a:r>
            <a:br>
              <a:rPr lang="ru-RU" sz="1400" u="sng" dirty="0"/>
            </a:br>
            <a:r>
              <a:rPr lang="ru-RU" sz="1400" b="1" dirty="0"/>
              <a:t>Задачи: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>Воспитание понимания Отечества как непреходящей ценности, связи с предыдущими поколениями.</a:t>
            </a:r>
            <a:br>
              <a:rPr lang="ru-RU" sz="1400" dirty="0"/>
            </a:br>
            <a:r>
              <a:rPr lang="ru-RU" sz="1400" dirty="0"/>
              <a:t>Формирование сознания у учащихся, что им жить в новом тысячелетии и строить эту жизнь.</a:t>
            </a:r>
            <a:br>
              <a:rPr lang="ru-RU" sz="1400" dirty="0"/>
            </a:br>
            <a:r>
              <a:rPr lang="ru-RU" sz="1400" dirty="0"/>
              <a:t>Воспитание ответственности, гражданской активности, стремления к самореализации.</a:t>
            </a:r>
            <a:br>
              <a:rPr lang="ru-RU" sz="1400" dirty="0"/>
            </a:br>
            <a:r>
              <a:rPr lang="ru-RU" sz="1400" dirty="0"/>
              <a:t>Воспитание гордости за свою страну и уважение к её истории.</a:t>
            </a:r>
            <a:br>
              <a:rPr lang="ru-RU" sz="1400" dirty="0"/>
            </a:br>
            <a:r>
              <a:rPr lang="ru-RU" sz="1400" b="1" dirty="0"/>
              <a:t>Формы работы: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>уроки мужества</a:t>
            </a:r>
            <a:br>
              <a:rPr lang="ru-RU" sz="1400" dirty="0"/>
            </a:br>
            <a:r>
              <a:rPr lang="ru-RU" sz="1400" dirty="0"/>
              <a:t>классные часы</a:t>
            </a:r>
            <a:br>
              <a:rPr lang="ru-RU" sz="1400" dirty="0"/>
            </a:br>
            <a:r>
              <a:rPr lang="ru-RU" sz="1400" dirty="0"/>
              <a:t>беседы</a:t>
            </a:r>
            <a:br>
              <a:rPr lang="ru-RU" sz="1400" dirty="0"/>
            </a:br>
            <a:r>
              <a:rPr lang="ru-RU" sz="1400" dirty="0"/>
              <a:t>экскурсии</a:t>
            </a:r>
            <a:br>
              <a:rPr lang="ru-RU" sz="1400" dirty="0"/>
            </a:br>
            <a:r>
              <a:rPr lang="ru-RU" sz="1400" dirty="0"/>
              <a:t>встречи с ветеранами и интересными людьми</a:t>
            </a:r>
            <a:br>
              <a:rPr lang="ru-RU" sz="1400" dirty="0"/>
            </a:br>
            <a:r>
              <a:rPr lang="ru-RU" sz="1400" dirty="0"/>
              <a:t>акции добра и милосердия</a:t>
            </a:r>
            <a:br>
              <a:rPr lang="ru-RU" sz="1400" dirty="0"/>
            </a:br>
            <a:r>
              <a:rPr lang="en-US" sz="1400" b="1" dirty="0"/>
              <a:t>Ожидаемый </a:t>
            </a:r>
            <a:r>
              <a:rPr lang="en-US" sz="1400" b="1" dirty="0" err="1"/>
              <a:t>результат</a:t>
            </a:r>
            <a:r>
              <a:rPr lang="ru-RU" sz="1400" b="1" dirty="0"/>
              <a:t>:</a:t>
            </a:r>
            <a:r>
              <a:rPr lang="ru-RU" sz="1400" b="1" i="1" dirty="0"/>
              <a:t/>
            </a:r>
            <a:br>
              <a:rPr lang="ru-RU" sz="1400" b="1" i="1" dirty="0"/>
            </a:br>
            <a:r>
              <a:rPr lang="ru-RU" sz="1400" dirty="0"/>
              <a:t>Ребенок интересуется и гордиться историческим прошлым отечества, рассказывает об этом другим. Участвует в организации дел класса, школы и привлекает в этому других.</a:t>
            </a:r>
            <a:br>
              <a:rPr lang="ru-RU" sz="1400" dirty="0"/>
            </a:br>
            <a:r>
              <a:rPr lang="ru-RU" sz="1400" dirty="0"/>
              <a:t>Любит и бережет природу, побуждает к бережному отношению других.</a:t>
            </a:r>
            <a:br>
              <a:rPr lang="ru-RU" sz="1400" dirty="0"/>
            </a:br>
            <a:r>
              <a:rPr lang="ru-RU" sz="1400" dirty="0"/>
              <a:t>Уважает старших, не терпит неуважительного отношения к ним со стороны сверстников.</a:t>
            </a:r>
            <a:br>
              <a:rPr lang="ru-RU" sz="1400" dirty="0"/>
            </a:br>
            <a:r>
              <a:rPr lang="ru-RU" sz="1400" dirty="0"/>
              <a:t>Отзывчив к друзьям, близким, дружелюбен к сверстникам, осуждает грубость.</a:t>
            </a:r>
            <a:br>
              <a:rPr lang="ru-RU" sz="1400" dirty="0"/>
            </a:br>
            <a:r>
              <a:rPr lang="ru-RU" sz="1400" dirty="0"/>
              <a:t>Сочувствует и помогает слабым, больным, беспомощным и настраивает на это других.</a:t>
            </a:r>
            <a:br>
              <a:rPr lang="ru-RU" sz="1400" dirty="0"/>
            </a:br>
            <a:r>
              <a:rPr lang="ru-RU" sz="1400" dirty="0"/>
              <a:t>Честен, не терпит лжи и обмана со своей стороны и со стороны других.</a:t>
            </a:r>
            <a:br>
              <a:rPr lang="ru-RU" sz="1400" dirty="0"/>
            </a:b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65053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7776864" cy="4752528"/>
          </a:xfrm>
        </p:spPr>
        <p:txBody>
          <a:bodyPr>
            <a:normAutofit/>
          </a:bodyPr>
          <a:lstStyle/>
          <a:p>
            <a:r>
              <a:rPr lang="ru-RU" sz="1800" i="1" u="sng" dirty="0">
                <a:solidFill>
                  <a:srgbClr val="FF0000"/>
                </a:solidFill>
              </a:rPr>
              <a:t>Интеллектуальное развитие.</a:t>
            </a:r>
            <a:r>
              <a:rPr lang="ru-RU" sz="1800" dirty="0">
                <a:solidFill>
                  <a:srgbClr val="FF0000"/>
                </a:solidFill>
              </a:rPr>
              <a:t/>
            </a:r>
            <a:br>
              <a:rPr lang="ru-RU" sz="1800" dirty="0">
                <a:solidFill>
                  <a:srgbClr val="FF0000"/>
                </a:solidFill>
              </a:rPr>
            </a:br>
            <a:r>
              <a:rPr lang="ru-RU" sz="1400" b="1" dirty="0"/>
              <a:t>Задачи: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>Изучить индивидуальные способности учащихся. Контролировать успеваемость. Создать условия для развития познавательных интересов. Формировать учебную мотивацию.</a:t>
            </a:r>
            <a:br>
              <a:rPr lang="ru-RU" sz="1400" dirty="0"/>
            </a:br>
            <a:r>
              <a:rPr lang="ru-RU" sz="1400" b="1" dirty="0"/>
              <a:t>Формы работы: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>Контроль за успеваемостью</a:t>
            </a:r>
            <a:br>
              <a:rPr lang="ru-RU" sz="1400" dirty="0"/>
            </a:br>
            <a:r>
              <a:rPr lang="ru-RU" sz="1400" dirty="0"/>
              <a:t>Предметные олимпиады</a:t>
            </a:r>
            <a:br>
              <a:rPr lang="ru-RU" sz="1400" dirty="0"/>
            </a:br>
            <a:r>
              <a:rPr lang="ru-RU" sz="1400" dirty="0"/>
              <a:t>Контакт с учителями - предметниками</a:t>
            </a:r>
            <a:br>
              <a:rPr lang="ru-RU" sz="1400" dirty="0"/>
            </a:br>
            <a:r>
              <a:rPr lang="ru-RU" sz="1400" dirty="0"/>
              <a:t>Экскурсии</a:t>
            </a:r>
            <a:br>
              <a:rPr lang="ru-RU" sz="1400" dirty="0"/>
            </a:br>
            <a:r>
              <a:rPr lang="ru-RU" sz="1400" dirty="0"/>
              <a:t>Интеллектуальные игры, викторины, конкурсы, турниры</a:t>
            </a:r>
            <a:br>
              <a:rPr lang="ru-RU" sz="1400" dirty="0"/>
            </a:br>
            <a:r>
              <a:rPr lang="ru-RU" sz="1400" dirty="0"/>
              <a:t>Классные часы</a:t>
            </a:r>
            <a:br>
              <a:rPr lang="ru-RU" sz="1400" dirty="0"/>
            </a:br>
            <a:r>
              <a:rPr lang="ru-RU" sz="1400" dirty="0"/>
              <a:t>Беседы</a:t>
            </a:r>
            <a:br>
              <a:rPr lang="ru-RU" sz="1400" dirty="0"/>
            </a:br>
            <a:r>
              <a:rPr lang="ru-RU" sz="1400" b="1" dirty="0"/>
              <a:t>Ожидаемый </a:t>
            </a:r>
            <a:r>
              <a:rPr lang="ru-RU" sz="1400" b="1" dirty="0" smtClean="0"/>
              <a:t>результат:</a:t>
            </a:r>
            <a:r>
              <a:rPr lang="ru-RU" sz="1400" u="sng" dirty="0"/>
              <a:t/>
            </a:r>
            <a:br>
              <a:rPr lang="ru-RU" sz="1400" u="sng" dirty="0"/>
            </a:br>
            <a:r>
              <a:rPr lang="ru-RU" sz="1400" dirty="0"/>
              <a:t>Ребенок сам много читает, знает, обсуждает с друзьями узнанное.</a:t>
            </a:r>
            <a:br>
              <a:rPr lang="ru-RU" sz="1400" dirty="0"/>
            </a:br>
            <a:r>
              <a:rPr lang="ru-RU" sz="1400" dirty="0"/>
              <a:t>Стремится учиться как можно лучше, помогает другим.</a:t>
            </a:r>
            <a:br>
              <a:rPr lang="ru-RU" sz="1400" dirty="0"/>
            </a:br>
            <a:r>
              <a:rPr lang="ru-RU" sz="1400" dirty="0"/>
              <a:t>Есть любимое полезное увлечение, к которому привлекает товарищей.</a:t>
            </a:r>
            <a:br>
              <a:rPr lang="ru-RU" sz="1400" dirty="0"/>
            </a:br>
            <a:r>
              <a:rPr lang="ru-RU" sz="1400" dirty="0"/>
              <a:t>Работу на уроках и домашние задания выполняет внимательно, аккуратно.</a:t>
            </a:r>
            <a:br>
              <a:rPr lang="ru-RU" sz="1400" dirty="0"/>
            </a:br>
            <a:r>
              <a:rPr lang="ru-RU" sz="1400" dirty="0"/>
              <a:t> </a:t>
            </a:r>
            <a:br>
              <a:rPr lang="ru-RU" sz="1400" dirty="0"/>
            </a:br>
            <a:r>
              <a:rPr lang="ru-RU" sz="1400" dirty="0"/>
              <a:t> </a:t>
            </a:r>
            <a:br>
              <a:rPr lang="ru-RU" sz="1400" dirty="0"/>
            </a:b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30850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00000"/>
      </a:hlink>
      <a:folHlink>
        <a:srgbClr val="D9969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191</Words>
  <Application>Microsoft Office PowerPoint</Application>
  <PresentationFormat>Экран (4:3)</PresentationFormat>
  <Paragraphs>42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Презентация PowerPoint</vt:lpstr>
      <vt:lpstr>Основная идея- качество воспитания определяется не объёмом проведённых мероприятий, а качеством отношений между детьми и окружающими их взрослыми.   Актуальность программы заключается в том, что в процессе её реализации создаются условия для понимания ребёнком того, что жизнь человека, его ум и здоровье - это превеликая ценность на земле, и, что счастье его самого, родных, близких и окружающих людей в первую очередь зависит от желания постоянно работать над собой, стать образованным, духовно - воспитанным и трудолюбивым. Данная программа адаптирована для каждодневной учебно-воспитательной деятельности, причём все материалы соотнесены с актуальными требованиями общества и школы, с реалиями сегодняшнего дня.    Основная цель программы: Свободное развитие личности, создание условий для самовыражения, самоутверждения, самореализация каждого учащегося.  Задачи: - Добиваться высокого уровня знаний, развивать эрудицию, формировать потребности в самообразовании, воспитывать бережное отношение к школьному имуществу. - Воспитывать, присваивать навыки культурного поведения в школе, дома, на улице. - Приобщение к общечеловеческим ценностям, освоение и присвоение этих ценностей (воспитание доброжелательности друг к другу, уважение к старшим, любовь к младшим). - Уделять внимание экологическому воспитанию младших школьников. - Развивать художественные интересы, творческие способности.  - Способствовать физическому развитию и укреплению здоровья, формирование представления о здоровом образе жизни как основе существования человека на Земле. - Формирование самостоятельности учащихся. - Формирование желания активно преобразовать действительность.  </vt:lpstr>
      <vt:lpstr>Правовая база программы:  Закон «Об образовании»  Конвенция ООН о правах ребёнка Методические рекомендации Министерства образования РФ  о взаимодействии ОУ с семьёй Концепция духовно – нравственного развития и  воспитания личности гражданина России Федеральный закон «Об основных гарантиях прав  ребёнка в РФ»  Устав школы Основные принципы и подходы к реализации программы. Содержание воспитания и его организационные формы разрабатываются на основе принципов и заповедей, позволяющих воспитать социально активную, образованную, нравственно и физически здоровую личность:   Принцип открытости.  Младшие школьники планируют жизнь в классе совместно с классным руководителем, вносят коррективы и предложения взрослого с учетом своих интересов, потребностей и желаний. Классный руководитель должен быть очень убедителен, предлагая учащимся те или иные мероприятия и чутко прислушиваться к мнению детей.  Принцип привлекательности будущего дела.  Классный руководитель должен увлечь учащихся конечным ре­зультатом выполняемого дела. Младшим школьникам присуща конкретность типа: "Что будет, если...", им не интересны абстракт­ные и расплывчатые цели.   </vt:lpstr>
      <vt:lpstr>Принцип деятельности. Младшие школьники - это учащиеся, которые, придя в школу, переживают бум деятельности. Им хочется активно участвовать  всех мероприятиях, которые проводятся в школе, ими движет же­лание получить похвалу, выглядеть успешным в глазах учителя и своих родителей. Ребятам интересны конкурсы, праздники, сорев­нования, театрализация и т.д. Все это будет способствовать лично­стному развитию и притягательности школы в глазах ребенка. Принцип свободы участия.  Предлагая ребятам участие во внеклассном мероприятии, не­обходимо учитывать их мнение. Это может быть выражено в пре­доставлении возможности выбора задания с учетом своих интере­сов, личных качеств и возможностей. Такой подход классного ру­ководителя учит ребенка уже в младшем школьном возрасте ответ­ственности за выполнение порученного дела и соизмерению своих возможностей с прошлыми возможностями.  Принцип обратной связи. Каждое внеклассное мероприятие, большое или маленькое, должно заканчиваться рефлексией. Совместно с учащимися необ­ходимо обсудить, что получилось, и что не получилось, изучить их мнение, определить их настроение и перспективу участия в буду­щих делах класса. Необходимо дать возможность самому педагога участвовать в проводимом мероприятии. Это изменяет отношение учащихся к роли взрослого в выполненном деле, позволяет увидеть его значимость и необходимость в жизни учащихся. Принцип сотворчества. В этом принципе соединяется два слова: сотрудничество и творчество. Работая с младшими школьниками, педагог должен предоставлять учащимся право выбора партнера по выполняемому делу. Это повышает результативность выполняемой учащимися работы,  стимулирует ее успешность. Организуя сотрудничество детей друг с другом, ни в коем случае нельзя поступать с позиции  силы, настойчивость взрослого должна быть аргументирована и оправдана. </vt:lpstr>
      <vt:lpstr>Принцип  успешности  И взрослому, и ребенку необходимо быть значимым и успешным. Степень успешности определяет самочувствие человека, его отношение к окружающим его людям, окружающему миру. Класс­ный руководитель должен видеть участие каждого ребенка во вне­классной работе и по достоинству ее оценить. Если ученик будет видеть, что его вклад в общее дело оценен, то в последующих делах он будет еще более активен и успешен. Инструментом оценки успешности учащихся может служить слово педагога, его жесты, ми­мика, интонация. Очень важно, чтобы оценка успешности ученика была искренней и неформальной, она должна отмечать реальный успех и реальное достижение. Принцип  системности.              Только через системный подход к организации жизнедеятельности школы возможно обеспечить целостность становления личности воспитанника.  Программа направлена на развитие и совершенствование положительных качеств личности ребёнка. Разработана по циклическому принципу для обучающихся в начальной школе и рассчитана на четыре года.  1 класс  успешная адаптация к школьной жизни;  эмоциональная устойчивость обучающихся;  создание предпосылок для формирования классного коллектива;  активное участие родителей в жизни класса, школы.   2 класс  устойчивые положительные результаты обучения;  активное участие детей в жизни класса, школы, микрорайона;  негативное отношение к вредным привычкам;  создание органов классного самоуправления.     </vt:lpstr>
      <vt:lpstr>3 класс  проявление интеллектуальных способностей на уровне Республики, России;  знание истории своей семьи, школы, достопримечательностей города;  умение организовывать под руководством учителя внеклассные мероприятия;  ощущение ответственности за совершаемые поступки.  4 класс  овладение методами самовоспитания, самоконтроля;  проявление самостоятельной творческой активности;  умение самостоятельно организовывать и проводить мероприятия разной направленности;  готовность к самоопределению в социуме.  создание благоприятных условий и возможностей для полноценной работы над реализацией программы со стороны администрации школы, педагогического коллектива и коллектива обучающихся;  обеспечение гармонии взаимоотношений семьи и школы;  мотивированность субъектов воспитания на совместную деятельность. </vt:lpstr>
      <vt:lpstr>Основные направления воспитания:   Духовно-нравственное воспитание. Задачи: - формирование основ морали;  - формирование эстетических потребностей, ценностей и чувств; - формирование способности открыто выражать и отстаивать свою нравственно оправданную позицию, проявлять критичность к собственным намерениям, мыслям и поступкам; - формирование способности к самостоятельным поступкам и действиям, совершаемым на основе морального выбора, к принятию ответственности за их результаты; - развитие трудолюбия, способности к преодолению трудностей, целеустремлённости и настойчивости в достижении результата. Формы работы: - КТД; - беседы; - классные часы; - экскурсии; - встречи с интересными людьми. Ожидаемый результат: - приобретение школьником социальных знаний (об общественных нормах, устройстве общества, социально одобряемых и неодобряемых формах поведения в обществе), первичного понимания социальной реальности и повседневной жизни; - получения школьником опыта переживания и позитивного отношения к базовым ценностям общества, ценностного отношения к социальной  реальности в целом; - получения школьником опыта самостоятельного общественного действия. </vt:lpstr>
      <vt:lpstr>Гражданско-патриотическое воспитание. Задачи: Воспитание понимания Отечества как непреходящей ценности, связи с предыдущими поколениями. Формирование сознания у учащихся, что им жить в новом тысячелетии и строить эту жизнь. Воспитание ответственности, гражданской активности, стремления к самореализации. Воспитание гордости за свою страну и уважение к её истории. Формы работы: уроки мужества классные часы беседы экскурсии встречи с ветеранами и интересными людьми акции добра и милосердия Ожидаемый результат: Ребенок интересуется и гордиться историческим прошлым отечества, рассказывает об этом другим. Участвует в организации дел класса, школы и привлекает в этому других. Любит и бережет природу, побуждает к бережному отношению других. Уважает старших, не терпит неуважительного отношения к ним со стороны сверстников. Отзывчив к друзьям, близким, дружелюбен к сверстникам, осуждает грубость. Сочувствует и помогает слабым, больным, беспомощным и настраивает на это других. Честен, не терпит лжи и обмана со своей стороны и со стороны других. </vt:lpstr>
      <vt:lpstr>Интеллектуальное развитие. Задачи: Изучить индивидуальные способности учащихся. Контролировать успеваемость. Создать условия для развития познавательных интересов. Формировать учебную мотивацию. Формы работы: Контроль за успеваемостью Предметные олимпиады Контакт с учителями - предметниками Экскурсии Интеллектуальные игры, викторины, конкурсы, турниры Классные часы Беседы Ожидаемый результат: Ребенок сам много читает, знает, обсуждает с друзьями узнанное. Стремится учиться как можно лучше, помогает другим. Есть любимое полезное увлечение, к которому привлекает товарищей. Работу на уроках и домашние задания выполняет внимательно, аккуратно.     </vt:lpstr>
      <vt:lpstr>Спортивно-оздоровительное воспитание Задачи: Наблюдать за физическим и психическим развитием учащихся. Сохранять и укреплять здоровье учащихся. Пропагандировать здоровый образ жизни. Организовывать спортивные соревнования, экскурсии. Работать в контакте с врачом. Формы работы: Дни здоровья Встречи с врачом Соблюдение СГН Организация режима Походы Секции        Дежурство, генеральные уборки Рисунки Выставки Предупреждение травматизма  физической культурой и спортом и ведение здорового образа жизни.  Ожидаемый результат: Развитие чувства необходимости охраны здоровья через занятия физической культурой и спортом и ведение здорового образа жизни.    </vt:lpstr>
      <vt:lpstr>Творческий труд . Задачи:  Развитие творческого потенциала. Организовывать интересные творческие коллективные дела. Формирование потребностей в разумном досуге и организация их реализации. Привлечение учащихся к организации и проведению классных,  школьных и  районных мероприятий. Формы работы: КТД; классные часы; шоу; выставки; тематические комплексные мероприятия; создание и поддержка традиций школы, класса. Ожидаемый результат: Развитое чувство прекрасного, любовь и интерес к культуре Отечества. Умение найти свое место в творчестве. Массовое участие в КТД. Ребенок находит полезные дела в классе, школе и организует товарищей на творческий труд.   </vt:lpstr>
      <vt:lpstr>Социально-психологическая поддержка Задачи: Систематически организовывать психолого-педагогическую консультацию   родителей.  Проводить входные и выходные диагностики психологических процессов. Выявление психологических причин тех или иных проблем, трудностей в обучении и воспитании отдельных учащихся. Наблюдать за адаптацией учащихся к требованиям школы. Составление психолого-педагогических характеристик ребенка и всего детского коллектива, делать сравнительный анализ.  Своевременно выявлять особенности ребенка. Развивать способности ребенка. Проводить с детьми и родителями психологическое просвещение. Формы работы: консультации; беседы; анкетирование, тестирование, диагностика; род. собрания, встречи, беседы, лекции; контроль, коррекция успеваемости; составление индивидуальной психолого-педагогической карты; мониторинги развития личности. Ожидаемый результат: Стремление учащихся к саморазвитию и самореализации. Развитие внимания, мышления, памяти, речи детей. Воспитание уважения к себе. Обеспечение контроля за динамикой психологического развития учащихся. Определение программ развития работы с коллективом. Предупреждение возможного неблагополучия в психическом и личностном развитии ребенка. </vt:lpstr>
      <vt:lpstr>Работа с семьей Задачи:  Поддерживать постоянный контроль за благополучием школьников в семье, характером их семейных отношений. Наблюдение за поведением ребят в неформальной обстановке умением их работать и общаться в домашнем кругу. Планировать совместные работы (учитель + ученики + родители). Вести индивидуальную работу с родителями. Привлечение родителей в грамотный процесс воспитания по развитию личности ребенка. Изучить образ жизни семьи, выяснить особенности семейного воспитания. Установить неиспользованный резерв семейного воспитания. Оказывать психологическую помощь и поддержку родителям в стрессовых ситуациях. Предупреждать и разрешать конфликтные ситуации. Пропагандировать здоровый образ жизни. Формы работы: Организация родительских собрания, родительских комитетов, творческих групп. Консультации, беседы, лектории, КТД Организация летнего отдыха. Анкетирование, диагностирование, тестирование. Содействие в материально-техническом оснащении класса. Посещение семей на дому. Ожидаемый результат: Получение характеристики микроклимата семьи, что облегчит поиск взаимодействия школы и семьи, необходимого для быстрого нахождения средств квалификационной помощи. Создание приоритета родительского воспитания. Организация психолого-педагогического просвещения родителей. Обеспечение родителями возможности получения профессиональной помощи в деле воспитания детей. Построение демократической системы отношений детей и взрослых. Укрепление связи семьи и школы в интересах развития ребенка.   </vt:lpstr>
      <vt:lpstr>Развитие самоуправления Задачи: Привлекать учащихся к планированию работы, организации и проведения дела. Содержание, формы работы: генеральные уборки; дежурство; анкетирование; составление плана работы и участие в его осуществлении; актив класса. Ожидаемый результат: Участие в делах класса. Выполнение поручений. Развитие организованности, самостоятельности, творчества, стремление реализовывать себя, инициативность, бережное отношение к результатам труда. Осознание значимости труда, саморазвитие.   </vt:lpstr>
      <vt:lpstr>Презентация PowerPoint</vt:lpstr>
      <vt:lpstr>План работы с родителями              Содержание сотрудничества классного руководителя с родителями включает три  основных направления:  психолого-педагогическое просвещение родителей;  вовлечение родителей в учебно-воспитательный процесс;  участие в управлении учебно-воспитательным процессом.  Формы работы с семьёй по данным направлениям содержатся в предлагаемой ниже таблице, которые предполагают создание условий для организации взаимодействия и сотрудничества с родителями в соответствии с запросами и уровнем просвещённости конкретного родительского коллектива. </vt:lpstr>
      <vt:lpstr>План работы родительского комитета  Сентябрь - Помощь в проведении экскурсии.                     Выявление малообеспеченных семей.  Октябрь   - Помощь в проведении «Праздника осени».  Ноябрь    - Организация поездки в кинотеатр                       Декабрь   - Изготовление игрушек к Новому году.  Январь  - Помощь в организации праздника здоровья «Папа, мама, я – спортивная семья».  Февраль  - Помощь в организации и проведении экскурсии в музей.   Март        - Участие в общешкольной  выставке «Мир семейных увлечений».   Апрель   -  Организация субботника на территории школы. Май         -  Чтение книг о войне.     Ожидаемые результаты: - Развитие в детях нравственных качеств: доброта, честность, справедливость, сострадание другому человеку. - Привитие навыков коллективистских отношений, активной жизненной позиции.  - Привитие здоровье сберегающих навыков. - Формирование патриотического сознания,   уважительного отношения к старшему поколению, любви к родному краю. - Формирование уважительного, ценностного отношения к труду, - формирование общетрудовых навыков,  потребности в труде.     </vt:lpstr>
      <vt:lpstr>Критерии оценивания результатов реализации программы - динамика развития творческих способностей учащихся,  личностных качеств учащихся; - личностные достижения учащихся, выраженные в новых знаниях, умениях, навыках; - участие в различного рода конкурсах и соревнованиях; - динамика в развитии умения конструктивного взаимодействия со сверстниками и взрослыми; - наличие законов, традиций класса; - наличие фото, видеоматериала; - продукты творческой деятельности (газеты,  плакаты, сценарии); - удовлетворенность детей, родителей организацией работы учителя.   Оценка эффективности реализации программы   через анкетирование диагностику уровня воспитанности собеседование тестирование 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Елена</dc:creator>
  <cp:lastModifiedBy>Танечка</cp:lastModifiedBy>
  <cp:revision>30</cp:revision>
  <dcterms:created xsi:type="dcterms:W3CDTF">2013-07-29T17:42:42Z</dcterms:created>
  <dcterms:modified xsi:type="dcterms:W3CDTF">2015-07-28T08:33:06Z</dcterms:modified>
</cp:coreProperties>
</file>