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88" r:id="rId5"/>
    <p:sldId id="289" r:id="rId6"/>
    <p:sldId id="290" r:id="rId7"/>
    <p:sldId id="292" r:id="rId8"/>
    <p:sldId id="259" r:id="rId9"/>
    <p:sldId id="291" r:id="rId10"/>
    <p:sldId id="262" r:id="rId11"/>
    <p:sldId id="286" r:id="rId12"/>
    <p:sldId id="272" r:id="rId13"/>
    <p:sldId id="265" r:id="rId14"/>
    <p:sldId id="278" r:id="rId15"/>
    <p:sldId id="287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FF00"/>
    <a:srgbClr val="ADBFF1"/>
    <a:srgbClr val="996633"/>
    <a:srgbClr val="3399FF"/>
    <a:srgbClr val="99CC00"/>
    <a:srgbClr val="FF000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08119-07A9-44A6-96B8-FB2854F6A0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16E96-8A2E-4977-9BEE-B19F917BEC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3A98C-C9F3-4846-A586-1D06E08F6A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2B43A-147D-4C07-9483-D688C68347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738C0-A09A-482D-8A95-30CB866CA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55D4-EF9E-478A-B664-C371195130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87F3C-0A67-485E-BECA-32980FB194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8AF79-C9FE-4086-9BD0-CE95981E2B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829B2-948B-4505-8CC2-981052C308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D08A4-E86E-4549-B841-660C5906FA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68A8D-EFE4-4B41-8632-29FF0172BE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8716783-6BAE-449F-A150-D272F0EE87D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png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72;&#1090;&#1100;&#1103;&#1085;&#1072;\Desktop\&#1082;%20&#1086;&#1090;&#1082;&#1088;&#1099;&#1090;&#1086;&#1084;&#1091;%20&#1091;&#1088;&#1086;&#1082;&#1091;\Gruppa-SPEYSkosmos-S&#1048;NEVA-(muzofon.com).mp3" TargetMode="Externa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00024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5715016"/>
            <a:ext cx="3500462" cy="1000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математики в 1 «В» классе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6600CC"/>
                </a:solidFill>
                <a:latin typeface="Comic Sans MS" pitchFamily="66" charset="0"/>
              </a:rPr>
              <a:t>Сравнение чисел. </a:t>
            </a:r>
            <a:endParaRPr lang="ru-RU" sz="4000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1268413"/>
            <a:ext cx="5040312" cy="5256212"/>
          </a:xfrm>
          <a:solidFill>
            <a:srgbClr val="ACEBEA"/>
          </a:solidFill>
          <a:ln w="38100">
            <a:solidFill>
              <a:srgbClr val="33CCCC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	</a:t>
            </a:r>
            <a:r>
              <a:rPr lang="ru-RU" sz="4400" dirty="0" smtClean="0"/>
              <a:t>10 </a:t>
            </a:r>
            <a:r>
              <a:rPr lang="en-US" sz="4400" dirty="0" smtClean="0"/>
              <a:t>&lt;</a:t>
            </a:r>
            <a:r>
              <a:rPr lang="ru-RU" sz="4400" dirty="0" smtClean="0"/>
              <a:t>  12</a:t>
            </a:r>
            <a:endParaRPr lang="en-US" sz="4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4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4400" dirty="0" smtClean="0"/>
              <a:t>  12 &gt;</a:t>
            </a:r>
            <a:r>
              <a:rPr lang="ru-RU" sz="4400" dirty="0" smtClean="0"/>
              <a:t>  10</a:t>
            </a:r>
            <a:endParaRPr lang="en-US" sz="4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4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4400" dirty="0" smtClean="0"/>
              <a:t>  20 =</a:t>
            </a:r>
            <a:r>
              <a:rPr lang="ru-RU" sz="4400" dirty="0" smtClean="0"/>
              <a:t>  20</a:t>
            </a:r>
            <a:endParaRPr lang="en-US" sz="4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4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   10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12       20  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16" name="Picture 4" descr="Спутни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575"/>
            <a:ext cx="3600450" cy="29511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1285860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786058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4214818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357826"/>
            <a:ext cx="8572560" cy="128588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Выполните задание в учебнике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стр.65 номер 6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8713787" cy="6553200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3379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468313" y="4581525"/>
            <a:ext cx="8218487" cy="2087563"/>
          </a:xfrm>
          <a:solidFill>
            <a:srgbClr val="DDDDDD"/>
          </a:solidFill>
          <a:ln w="38100">
            <a:solidFill>
              <a:schemeClr val="bg2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2800" dirty="0"/>
              <a:t>	</a:t>
            </a:r>
            <a:r>
              <a:rPr lang="ru-RU" sz="2800" dirty="0" smtClean="0"/>
              <a:t> Первое звено  - на 2 см меньше, чем второе, второе звено - 5 см, третье звено - на 3 см больше, чем первое.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3797" name="Picture 5" descr="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052513"/>
            <a:ext cx="3313112" cy="322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</a:t>
            </a:r>
            <a:endParaRPr lang="ru-RU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0298" y="2714620"/>
            <a:ext cx="4429156" cy="2428892"/>
          </a:xfrm>
          <a:solidFill>
            <a:srgbClr val="DFDA00"/>
          </a:solidFill>
          <a:ln w="38100">
            <a:solidFill>
              <a:srgbClr val="CC6600"/>
            </a:solidFill>
          </a:ln>
        </p:spPr>
        <p:txBody>
          <a:bodyPr/>
          <a:lstStyle/>
          <a:p>
            <a:pPr>
              <a:lnSpc>
                <a:spcPct val="200000"/>
              </a:lnSpc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Петя – 9 с.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Вася - ?, на 3 с. м.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78684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Петя увидел в телескоп 9 созвездий, а Вася – на 3 меньше. Сколько созвездий увидел Вася?</a:t>
            </a:r>
            <a:endParaRPr lang="ru-RU" dirty="0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6200000" flipV="1">
            <a:off x="5322099" y="3250405"/>
            <a:ext cx="928694" cy="857256"/>
          </a:xfrm>
          <a:prstGeom prst="bentConnector3">
            <a:avLst>
              <a:gd name="adj1" fmla="val 99988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57620" y="4357694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5429264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9 - 3 = 6 (с.)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Задача 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2714620"/>
            <a:ext cx="7143800" cy="3557588"/>
          </a:xfrm>
          <a:solidFill>
            <a:srgbClr val="CCECFF"/>
          </a:solidFill>
          <a:ln w="38100">
            <a:solidFill>
              <a:schemeClr val="bg2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3600" dirty="0" smtClean="0">
                <a:latin typeface="Comic Sans MS" pitchFamily="66" charset="0"/>
              </a:rPr>
              <a:t>10 + 4 = 14 (к.)</a:t>
            </a:r>
          </a:p>
          <a:p>
            <a:pPr>
              <a:buFontTx/>
              <a:buNone/>
            </a:pPr>
            <a:r>
              <a:rPr lang="ru-RU" sz="3600" dirty="0" smtClean="0">
                <a:latin typeface="Comic Sans MS" pitchFamily="66" charset="0"/>
              </a:rPr>
              <a:t>Ответ: всего 14 космонавтов.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85860"/>
            <a:ext cx="835824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На планету </a:t>
            </a:r>
            <a:r>
              <a:rPr lang="ru-RU" b="1" dirty="0" err="1" smtClean="0"/>
              <a:t>Алокш</a:t>
            </a:r>
            <a:r>
              <a:rPr lang="ru-RU" b="1" dirty="0" smtClean="0"/>
              <a:t> высадились10 космонавтов. Затем – ещё 4. Сколько всего космонавтов высадилось на планету?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6911975" cy="1152525"/>
          </a:xfrm>
        </p:spPr>
        <p:txBody>
          <a:bodyPr/>
          <a:lstStyle/>
          <a:p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916238" y="1268413"/>
            <a:ext cx="471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ru-RU" sz="1800" b="0">
              <a:effectLst/>
              <a:latin typeface="Arial" charset="0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6516688" y="549275"/>
            <a:ext cx="647700" cy="576263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5782" name="Picture 6" descr="r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89432">
            <a:off x="3203575" y="2997200"/>
            <a:ext cx="2663825" cy="1066800"/>
          </a:xfrm>
          <a:prstGeom prst="rect">
            <a:avLst/>
          </a:prstGeom>
          <a:noFill/>
        </p:spPr>
      </p:pic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2843213" y="5300663"/>
            <a:ext cx="647700" cy="5762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7" name="AutoShape 11"/>
          <p:cNvSpPr>
            <a:spLocks noChangeArrowheads="1"/>
          </p:cNvSpPr>
          <p:nvPr/>
        </p:nvSpPr>
        <p:spPr bwMode="auto">
          <a:xfrm>
            <a:off x="7524750" y="3644900"/>
            <a:ext cx="647700" cy="576263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8" name="AutoShape 12"/>
          <p:cNvSpPr>
            <a:spLocks noChangeArrowheads="1"/>
          </p:cNvSpPr>
          <p:nvPr/>
        </p:nvSpPr>
        <p:spPr bwMode="auto">
          <a:xfrm>
            <a:off x="539750" y="1412875"/>
            <a:ext cx="647700" cy="576263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Gruppa-SPEYSkosmos-SИNEVA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8677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13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А Л О К Ш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5429264"/>
            <a:ext cx="8229600" cy="900106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dirty="0" smtClean="0">
                <a:solidFill>
                  <a:srgbClr val="663300"/>
                </a:solidFill>
                <a:latin typeface="Monotype Corsiva" pitchFamily="66" charset="0"/>
              </a:rPr>
              <a:t>Спасибо за урок !</a:t>
            </a:r>
            <a:endParaRPr lang="ru-RU" sz="4000" dirty="0">
              <a:solidFill>
                <a:srgbClr val="663300"/>
              </a:solidFill>
              <a:latin typeface="Monotype Corsiva" pitchFamily="66" charset="0"/>
            </a:endParaRPr>
          </a:p>
          <a:p>
            <a:pPr>
              <a:buFontTx/>
              <a:buNone/>
            </a:pPr>
            <a:endParaRPr lang="ru-RU" dirty="0">
              <a:solidFill>
                <a:srgbClr val="663300"/>
              </a:solidFill>
            </a:endParaRPr>
          </a:p>
          <a:p>
            <a:pPr algn="ctr">
              <a:buFontTx/>
              <a:buNone/>
            </a:pPr>
            <a:endParaRPr lang="ru-RU" dirty="0">
              <a:solidFill>
                <a:srgbClr val="292929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5720" y="21429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Ш К О Л А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050" name="Picture 2" descr="C:\Users\Татьяна\Desktop\kinderen-zaten-op-de-aarde-vector-materiaal_15-2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142984"/>
            <a:ext cx="3738572" cy="454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4" grpId="1"/>
      <p:bldP spid="59395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500042"/>
            <a:ext cx="8320117" cy="4802207"/>
          </a:xfrm>
          <a:solidFill>
            <a:srgbClr val="ADBFF1"/>
          </a:solidFill>
          <a:ln w="38100">
            <a:solidFill>
              <a:srgbClr val="3399FF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Каждый год 12 апреля в нашей</a:t>
            </a:r>
          </a:p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стране отмечается </a:t>
            </a:r>
          </a:p>
          <a:p>
            <a:pPr algn="r">
              <a:buFontTx/>
              <a:buNone/>
            </a:pPr>
            <a:r>
              <a:rPr lang="ru-RU" u="sng" dirty="0">
                <a:solidFill>
                  <a:srgbClr val="FF0000"/>
                </a:solidFill>
                <a:latin typeface="Comic Sans MS" pitchFamily="66" charset="0"/>
              </a:rPr>
              <a:t>День космонавтики</a:t>
            </a:r>
            <a:r>
              <a:rPr lang="ru-RU" dirty="0">
                <a:latin typeface="Comic Sans MS" pitchFamily="66" charset="0"/>
              </a:rPr>
              <a:t> </a:t>
            </a:r>
          </a:p>
          <a:p>
            <a:pPr algn="r">
              <a:buFontTx/>
              <a:buNone/>
            </a:pPr>
            <a:r>
              <a:rPr lang="ru-RU" dirty="0">
                <a:latin typeface="Comic Sans MS" pitchFamily="66" charset="0"/>
              </a:rPr>
              <a:t>в </a:t>
            </a:r>
            <a:r>
              <a:rPr lang="ru-RU" dirty="0" smtClean="0">
                <a:latin typeface="Comic Sans MS" pitchFamily="66" charset="0"/>
              </a:rPr>
              <a:t>ознаменование</a:t>
            </a:r>
          </a:p>
          <a:p>
            <a:pPr algn="r">
              <a:buFontTx/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первого полёта </a:t>
            </a:r>
          </a:p>
          <a:p>
            <a:pPr algn="r">
              <a:buFontTx/>
              <a:buNone/>
            </a:pPr>
            <a:r>
              <a:rPr lang="ru-RU" dirty="0">
                <a:latin typeface="Comic Sans MS" pitchFamily="66" charset="0"/>
              </a:rPr>
              <a:t>человека в космос.</a:t>
            </a:r>
          </a:p>
        </p:txBody>
      </p:sp>
      <p:pic>
        <p:nvPicPr>
          <p:cNvPr id="1026" name="Picture 2" descr="C:\Users\Татьяна\Desktop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4381504" cy="3500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dirty="0" smtClean="0"/>
              <a:t>Назови пропущенные числа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3357562"/>
            <a:ext cx="8229600" cy="1584325"/>
          </a:xfrm>
          <a:solidFill>
            <a:srgbClr val="FFFF00"/>
          </a:solidFill>
          <a:ln w="38100">
            <a:solidFill>
              <a:srgbClr val="808000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20,…,18,17,…,…,…,13,…,11,…,9,…,…,6,…,…,…,…,1</a:t>
            </a:r>
            <a:endParaRPr lang="ru-RU" dirty="0"/>
          </a:p>
        </p:txBody>
      </p: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714348" y="1285860"/>
            <a:ext cx="7939088" cy="1622425"/>
            <a:chOff x="340" y="300"/>
            <a:chExt cx="5001" cy="1022"/>
          </a:xfrm>
        </p:grpSpPr>
        <p:pic>
          <p:nvPicPr>
            <p:cNvPr id="3077" name="Picture 5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345"/>
              <a:ext cx="1305" cy="977"/>
            </a:xfrm>
            <a:prstGeom prst="rect">
              <a:avLst/>
            </a:prstGeom>
            <a:noFill/>
          </p:spPr>
        </p:pic>
        <p:pic>
          <p:nvPicPr>
            <p:cNvPr id="3080" name="Picture 8" descr="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95" y="390"/>
              <a:ext cx="1446" cy="850"/>
            </a:xfrm>
            <a:prstGeom prst="rect">
              <a:avLst/>
            </a:prstGeom>
            <a:noFill/>
          </p:spPr>
        </p:pic>
        <p:pic>
          <p:nvPicPr>
            <p:cNvPr id="3081" name="Picture 9" descr="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00"/>
              <a:ext cx="1669" cy="4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Цель урока: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3571876"/>
            <a:ext cx="8229600" cy="1214446"/>
          </a:xfrm>
          <a:solidFill>
            <a:srgbClr val="FFFF00"/>
          </a:solidFill>
          <a:ln w="38100">
            <a:solidFill>
              <a:srgbClr val="808000"/>
            </a:solidFill>
          </a:ln>
        </p:spPr>
        <p:txBody>
          <a:bodyPr/>
          <a:lstStyle/>
          <a:p>
            <a:pPr algn="ctr">
              <a:buNone/>
            </a:pPr>
            <a:r>
              <a:rPr lang="ru-RU" dirty="0" smtClean="0"/>
              <a:t>Закреплять знания об изученных числах от 0 до 20.</a:t>
            </a:r>
            <a:endParaRPr lang="ru-RU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4348" y="1285860"/>
            <a:ext cx="7939088" cy="1622425"/>
            <a:chOff x="340" y="300"/>
            <a:chExt cx="5001" cy="1022"/>
          </a:xfrm>
        </p:grpSpPr>
        <p:pic>
          <p:nvPicPr>
            <p:cNvPr id="3077" name="Picture 5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345"/>
              <a:ext cx="1305" cy="977"/>
            </a:xfrm>
            <a:prstGeom prst="rect">
              <a:avLst/>
            </a:prstGeom>
            <a:noFill/>
          </p:spPr>
        </p:pic>
        <p:pic>
          <p:nvPicPr>
            <p:cNvPr id="3080" name="Picture 8" descr="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95" y="390"/>
              <a:ext cx="1446" cy="850"/>
            </a:xfrm>
            <a:prstGeom prst="rect">
              <a:avLst/>
            </a:prstGeom>
            <a:noFill/>
          </p:spPr>
        </p:pic>
        <p:pic>
          <p:nvPicPr>
            <p:cNvPr id="3081" name="Picture 9" descr="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00"/>
              <a:ext cx="1669" cy="4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339975" y="1125538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 flipV="1">
            <a:off x="4625975" y="1125538"/>
            <a:ext cx="2438400" cy="2133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 flipH="1">
            <a:off x="4786313" y="1125538"/>
            <a:ext cx="2278061" cy="473235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Oval 7"/>
          <p:cNvSpPr>
            <a:spLocks noChangeArrowheads="1"/>
          </p:cNvSpPr>
          <p:nvPr/>
        </p:nvSpPr>
        <p:spPr bwMode="auto">
          <a:xfrm>
            <a:off x="4549775" y="3182938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2294" name="Oval 8"/>
          <p:cNvSpPr>
            <a:spLocks noChangeArrowheads="1"/>
          </p:cNvSpPr>
          <p:nvPr/>
        </p:nvSpPr>
        <p:spPr bwMode="auto">
          <a:xfrm>
            <a:off x="4714876" y="5715016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2295" name="Oval 9"/>
          <p:cNvSpPr>
            <a:spLocks noChangeArrowheads="1"/>
          </p:cNvSpPr>
          <p:nvPr/>
        </p:nvSpPr>
        <p:spPr bwMode="auto">
          <a:xfrm>
            <a:off x="6988175" y="1049338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3841750" y="1985963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2247901" y="3538522"/>
            <a:ext cx="4803775" cy="12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2290" idx="1"/>
            <a:endCxn id="12290" idx="3"/>
          </p:cNvCxnSpPr>
          <p:nvPr/>
        </p:nvCxnSpPr>
        <p:spPr>
          <a:xfrm rot="10800000" flipH="1">
            <a:off x="2339975" y="3487738"/>
            <a:ext cx="4724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938061" cy="1285883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428860" y="0"/>
            <a:ext cx="647225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Минутка чистописания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578E-6 L 0.26458 -0.316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8 -0.31684 L 0.01927 0.389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700338" y="1057275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6627" name="Line 5"/>
          <p:cNvSpPr>
            <a:spLocks noChangeShapeType="1"/>
          </p:cNvSpPr>
          <p:nvPr/>
        </p:nvSpPr>
        <p:spPr bwMode="auto">
          <a:xfrm flipH="1">
            <a:off x="5595938" y="1057275"/>
            <a:ext cx="30480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rc 6"/>
          <p:cNvSpPr>
            <a:spLocks/>
          </p:cNvSpPr>
          <p:nvPr/>
        </p:nvSpPr>
        <p:spPr bwMode="auto">
          <a:xfrm rot="6839051">
            <a:off x="6199982" y="338931"/>
            <a:ext cx="989012" cy="1368425"/>
          </a:xfrm>
          <a:custGeom>
            <a:avLst/>
            <a:gdLst>
              <a:gd name="T0" fmla="*/ 2147483647 w 21600"/>
              <a:gd name="T1" fmla="*/ 0 h 31221"/>
              <a:gd name="T2" fmla="*/ 2147483647 w 21600"/>
              <a:gd name="T3" fmla="*/ 2147483647 h 31221"/>
              <a:gd name="T4" fmla="*/ 0 w 21600"/>
              <a:gd name="T5" fmla="*/ 2147483647 h 31221"/>
              <a:gd name="T6" fmla="*/ 0 60000 65536"/>
              <a:gd name="T7" fmla="*/ 0 60000 65536"/>
              <a:gd name="T8" fmla="*/ 0 60000 65536"/>
              <a:gd name="T9" fmla="*/ 0 w 21600"/>
              <a:gd name="T10" fmla="*/ 0 h 31221"/>
              <a:gd name="T11" fmla="*/ 21600 w 21600"/>
              <a:gd name="T12" fmla="*/ 31221 h 31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29" name="Arc 7"/>
          <p:cNvSpPr>
            <a:spLocks/>
          </p:cNvSpPr>
          <p:nvPr/>
        </p:nvSpPr>
        <p:spPr bwMode="auto">
          <a:xfrm rot="615963">
            <a:off x="5008563" y="2439988"/>
            <a:ext cx="2338387" cy="3340100"/>
          </a:xfrm>
          <a:custGeom>
            <a:avLst/>
            <a:gdLst>
              <a:gd name="T0" fmla="*/ 2147483647 w 39056"/>
              <a:gd name="T1" fmla="*/ 2147483647 h 43200"/>
              <a:gd name="T2" fmla="*/ 0 w 39056"/>
              <a:gd name="T3" fmla="*/ 2147483647 h 43200"/>
              <a:gd name="T4" fmla="*/ 2147483647 w 39056"/>
              <a:gd name="T5" fmla="*/ 2147483647 h 43200"/>
              <a:gd name="T6" fmla="*/ 0 60000 65536"/>
              <a:gd name="T7" fmla="*/ 0 60000 65536"/>
              <a:gd name="T8" fmla="*/ 0 60000 65536"/>
              <a:gd name="T9" fmla="*/ 0 w 39056"/>
              <a:gd name="T10" fmla="*/ 0 h 43200"/>
              <a:gd name="T11" fmla="*/ 39056 w 3905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824538" y="981075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5040313" y="-215900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>
            <a:stCxn id="26626" idx="0"/>
            <a:endCxn id="26626" idx="2"/>
          </p:cNvCxnSpPr>
          <p:nvPr/>
        </p:nvCxnSpPr>
        <p:spPr>
          <a:xfrm rot="16200000" flipH="1">
            <a:off x="2700338" y="3419475"/>
            <a:ext cx="472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6626" idx="1"/>
            <a:endCxn id="26626" idx="3"/>
          </p:cNvCxnSpPr>
          <p:nvPr/>
        </p:nvCxnSpPr>
        <p:spPr>
          <a:xfrm rot="10800000" flipH="1">
            <a:off x="2700338" y="3419475"/>
            <a:ext cx="472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938061" cy="1285883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3334 0.22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202 C -0.02483 0.21624 -0.01615 0.21069 -0.00799 0.20699 C 0.00017 0.20329 0.00642 0.20028 0.01597 0.19959 C 0.02552 0.19889 0.04045 0.2012 0.04982 0.20329 C 0.0592 0.20537 0.06493 0.2086 0.07239 0.21277 C 0.07986 0.21693 0.08715 0.21994 0.09496 0.2278 C 0.10277 0.23566 0.11128 0.24723 0.11892 0.25971 C 0.12656 0.2722 0.13524 0.28307 0.14132 0.30273 C 0.14739 0.32239 0.15277 0.35384 0.15555 0.37789 C 0.15833 0.40194 0.16076 0.42114 0.15833 0.44727 C 0.1559 0.47341 0.15 0.50763 0.14132 0.53539 C 0.13264 0.56314 0.12152 0.59181 0.10625 0.61425 C 0.09097 0.63668 0.06632 0.65911 0.04982 0.67045 C 0.03333 0.68178 0.02187 0.68085 0.00764 0.68178 C -0.0066 0.6827 -0.02275 0.68247 -0.03611 0.67623 C -0.04948 0.66998 -0.06268 0.65611 -0.07275 0.64431 C -0.08282 0.63252 -0.08941 0.6191 -0.09671 0.60477 C -0.104 0.59043 -0.11302 0.56568 -0.11632 0.55782 " pathEditMode="relative" rAng="0" ptsTypes="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arth (17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94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285728"/>
            <a:ext cx="5757874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Числовые звездочки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8992" y="1357298"/>
            <a:ext cx="5122863" cy="4895850"/>
          </a:xfrm>
          <a:solidFill>
            <a:srgbClr val="FFCC66"/>
          </a:solidFill>
          <a:ln w="38100">
            <a:solidFill>
              <a:srgbClr val="669900"/>
            </a:solidFill>
          </a:ln>
        </p:spPr>
        <p:txBody>
          <a:bodyPr/>
          <a:lstStyle/>
          <a:p>
            <a:pPr>
              <a:buNone/>
            </a:pPr>
            <a:r>
              <a:rPr lang="ru-RU" sz="2800" dirty="0">
                <a:latin typeface="Comic Sans MS" pitchFamily="66" charset="0"/>
              </a:rPr>
              <a:t>	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39750" y="333375"/>
            <a:ext cx="2784475" cy="5976938"/>
            <a:chOff x="340" y="210"/>
            <a:chExt cx="1754" cy="3765"/>
          </a:xfrm>
        </p:grpSpPr>
        <p:pic>
          <p:nvPicPr>
            <p:cNvPr id="7172" name="Picture 4" descr="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210"/>
              <a:ext cx="1678" cy="1565"/>
            </a:xfrm>
            <a:prstGeom prst="rect">
              <a:avLst/>
            </a:prstGeom>
            <a:noFill/>
          </p:spPr>
        </p:pic>
        <p:pic>
          <p:nvPicPr>
            <p:cNvPr id="7174" name="Picture 6" descr="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1933"/>
              <a:ext cx="1754" cy="2042"/>
            </a:xfrm>
            <a:prstGeom prst="rect">
              <a:avLst/>
            </a:prstGeom>
            <a:noFill/>
            <a:ln w="28575">
              <a:solidFill>
                <a:srgbClr val="669900"/>
              </a:solidFill>
              <a:miter lim="800000"/>
              <a:headEnd/>
              <a:tailEnd/>
            </a:ln>
          </p:spPr>
        </p:pic>
      </p:grpSp>
      <p:sp>
        <p:nvSpPr>
          <p:cNvPr id="13" name="5-конечная звезда 12"/>
          <p:cNvSpPr/>
          <p:nvPr/>
        </p:nvSpPr>
        <p:spPr>
          <a:xfrm>
            <a:off x="3571868" y="2357430"/>
            <a:ext cx="1571636" cy="1143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072066" y="1428736"/>
            <a:ext cx="1571636" cy="1143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5072066" y="3143248"/>
            <a:ext cx="1571636" cy="1143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6429388" y="4214818"/>
            <a:ext cx="1571636" cy="1143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714744" y="4143380"/>
            <a:ext cx="1571636" cy="1143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6643702" y="2357430"/>
            <a:ext cx="1571636" cy="1143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arth (17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94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165</Words>
  <Application>Microsoft Office PowerPoint</Application>
  <PresentationFormat>Экран (4:3)</PresentationFormat>
  <Paragraphs>47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Слайд 2</vt:lpstr>
      <vt:lpstr>Назови пропущенные числа</vt:lpstr>
      <vt:lpstr>Цель урока:</vt:lpstr>
      <vt:lpstr>Слайд 5</vt:lpstr>
      <vt:lpstr>Слайд 6</vt:lpstr>
      <vt:lpstr>Слайд 7</vt:lpstr>
      <vt:lpstr>Числовые звездочки</vt:lpstr>
      <vt:lpstr>Слайд 9</vt:lpstr>
      <vt:lpstr>Сравнение чисел. </vt:lpstr>
      <vt:lpstr>Слайд 11</vt:lpstr>
      <vt:lpstr>Слайд 12</vt:lpstr>
      <vt:lpstr>Задача </vt:lpstr>
      <vt:lpstr>Задача </vt:lpstr>
      <vt:lpstr>Слайд 15</vt:lpstr>
      <vt:lpstr>А Л О К Ш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Татьяна</cp:lastModifiedBy>
  <cp:revision>31</cp:revision>
  <dcterms:created xsi:type="dcterms:W3CDTF">2011-03-10T14:10:58Z</dcterms:created>
  <dcterms:modified xsi:type="dcterms:W3CDTF">2015-04-12T09:21:33Z</dcterms:modified>
</cp:coreProperties>
</file>