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470025"/>
          </a:xfrm>
        </p:spPr>
        <p:txBody>
          <a:bodyPr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1857364"/>
            <a:ext cx="6400800" cy="6429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0B908-372D-4DAC-B07C-D598D487EF68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4C8AB-70C7-49B5-BB4F-A80E06A11F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9AE-4FC0-4614-8099-90B0A0665B78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864E-5B4C-4466-B131-C28658E08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7772400" cy="5714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9BB3C-A858-4BE8-A556-77AF2EC329EA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C06DA-16C2-4930-B1A2-5CF2940058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B3E0A-B8E6-4B70-BC7E-F6FBC119B087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FA827-2EED-4774-92AA-0AC32F31D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66CA-A410-4BEA-B91F-DAF01F9FAC3B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9115F-7EA9-41C5-A4D4-557E5B84F1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2A023-1F4B-47D2-A7D4-F7EECC12D810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F1F1B-0A9A-4ECF-AA29-ABA5E31BF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4D51-C4E8-4800-A464-27F5B19A5F09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7DB6-6FC7-4A3A-A218-13AA842D83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BA7EE-FE26-4C3E-9E2F-F0DBF186A181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A308-7555-4109-BDE0-3A3B263E5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478632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57356" y="285728"/>
            <a:ext cx="5486400" cy="45005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57356" y="535782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A0155-3DE9-47BC-9C8D-05D96ED55D9F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EE428-C371-4F23-8B06-2ACD76FBF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75" y="274638"/>
            <a:ext cx="6429375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1600200"/>
            <a:ext cx="8501063" cy="4686300"/>
          </a:xfrm>
          <a:prstGeom prst="roundRect">
            <a:avLst/>
          </a:prstGeom>
          <a:solidFill>
            <a:srgbClr val="FFFFFF">
              <a:alpha val="58824"/>
            </a:srgb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0A4619-31F9-47E8-A8BF-0F75741CA4A9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526A1F-9371-4233-93A4-66B11A7CFF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6363" y="79375"/>
            <a:ext cx="2286000" cy="1500188"/>
          </a:xfrm>
          <a:prstGeom prst="round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Рисунок 7" descr="0e1fbf936502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1500" y="142875"/>
            <a:ext cx="1500188" cy="14001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2" r:id="rId2"/>
    <p:sldLayoutId id="2147483668" r:id="rId3"/>
    <p:sldLayoutId id="2147483663" r:id="rId4"/>
    <p:sldLayoutId id="2147483664" r:id="rId5"/>
    <p:sldLayoutId id="2147483665" r:id="rId6"/>
    <p:sldLayoutId id="2147483666" r:id="rId7"/>
    <p:sldLayoutId id="2147483669" r:id="rId8"/>
    <p:sldLayoutId id="2147483670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60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Allegretto Script One" pitchFamily="66" charset="-52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6000" b="1">
          <a:solidFill>
            <a:schemeClr val="tx1"/>
          </a:solidFill>
          <a:latin typeface="Allegretto Script One" pitchFamily="66" charset="-5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0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F4F1E3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Adine Kirnberg" pitchFamily="2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F4F1E3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Adine Kirnberg" pitchFamily="2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0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F4F1E3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Adine Kirnberg" pitchFamily="2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40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F4F1E3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Adine Kirnberg" pitchFamily="2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4000" b="1" kern="1200">
          <a:ln w="12700">
            <a:solidFill>
              <a:schemeClr val="tx2">
                <a:satMod val="155000"/>
              </a:schemeClr>
            </a:solidFill>
            <a:prstDash val="solid"/>
          </a:ln>
          <a:solidFill>
            <a:srgbClr val="F4F1E3"/>
          </a:solidFill>
          <a:effectLst>
            <a:outerShdw blurRad="41275" dist="20320" dir="1800000" algn="tl" rotWithShape="0">
              <a:srgbClr val="000000">
                <a:alpha val="40000"/>
              </a:srgbClr>
            </a:outerShdw>
          </a:effectLst>
          <a:latin typeface="Adine Kirnberg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rokatkaret.ru/images/photo/big/9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www.slovaustareli.ru/wp-content/uploads/20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v01.twirpx.net/1249/1249643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libex.ru/img/x/24/3c/70f24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www.bolshoyvopros.ru/files/users/images/54/35/54355806592b5f840f23299eb3c249e0.j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357188"/>
            <a:ext cx="777240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>
                <a:latin typeface="Comic Sans MS" pitchFamily="66" charset="0"/>
              </a:rPr>
              <a:t>У </a:t>
            </a:r>
            <a:r>
              <a:rPr lang="ru-RU" sz="4400" dirty="0" smtClean="0">
                <a:latin typeface="Comic Sans MS" pitchFamily="66" charset="0"/>
              </a:rPr>
              <a:t>каждого – свое </a:t>
            </a:r>
            <a:r>
              <a:rPr lang="ru-RU" sz="4400" dirty="0" smtClean="0">
                <a:latin typeface="Comic Sans MS" pitchFamily="66" charset="0"/>
              </a:rPr>
              <a:t>место в природе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357430"/>
            <a:ext cx="5000660" cy="128588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0" dirty="0" smtClean="0">
                <a:effectLst/>
                <a:latin typeface="Arial" pitchFamily="34" charset="0"/>
                <a:cs typeface="Arial" pitchFamily="34" charset="0"/>
              </a:rPr>
              <a:t>Д. Мамин-Сибиряк «Медведко»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643306" y="142852"/>
            <a:ext cx="4429156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Домашнее задание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428868"/>
            <a:ext cx="8501090" cy="1355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400" b="1" i="1" dirty="0" smtClean="0">
                <a:solidFill>
                  <a:srgbClr val="C00000"/>
                </a:solidFill>
              </a:rPr>
              <a:t>С.77-81, подготовить пересказ от 3-го лица</a:t>
            </a:r>
          </a:p>
          <a:p>
            <a:pPr algn="ctr">
              <a:lnSpc>
                <a:spcPct val="114000"/>
              </a:lnSpc>
            </a:pPr>
            <a:r>
              <a:rPr lang="ru-RU" sz="2400" b="1" i="1" dirty="0" smtClean="0"/>
              <a:t>(от лица кучера Андрея, или кухарки, </a:t>
            </a:r>
          </a:p>
          <a:p>
            <a:pPr algn="ctr">
              <a:lnSpc>
                <a:spcPct val="114000"/>
              </a:lnSpc>
            </a:pPr>
            <a:r>
              <a:rPr lang="ru-RU" sz="2400" b="1" i="1" dirty="0" smtClean="0"/>
              <a:t>или одного из гимназистов)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428992" y="142852"/>
            <a:ext cx="5286412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Развитие читательских умений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7158" y="1785926"/>
            <a:ext cx="8501122" cy="114300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Мы все вздохнули свободно, когда наконец избавились от этого милого зверя и когда весь дом пришёл в прежний порядок.</a:t>
            </a:r>
            <a:endParaRPr lang="ru-RU" sz="22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390" y="714356"/>
            <a:ext cx="6786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rgbClr val="7030A0"/>
                </a:solidFill>
              </a:rPr>
              <a:t>Задание 1.</a:t>
            </a:r>
            <a:r>
              <a:rPr lang="ru-RU" sz="2200" b="1" i="1" dirty="0" smtClean="0"/>
              <a:t> Вычитать из этого предложения всю </a:t>
            </a:r>
            <a:r>
              <a:rPr lang="ru-RU" sz="2200" b="1" i="1" u="sng" dirty="0" smtClean="0"/>
              <a:t>фактуальную</a:t>
            </a:r>
            <a:r>
              <a:rPr lang="ru-RU" sz="2200" b="1" i="1" dirty="0" smtClean="0"/>
              <a:t> информацию.</a:t>
            </a:r>
            <a:endParaRPr lang="ru-RU" sz="2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9" y="3071810"/>
            <a:ext cx="8501122" cy="237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200" b="1" i="1" dirty="0" smtClean="0"/>
              <a:t>– речь идет о каком-то звере, который жил у людей в доме;</a:t>
            </a:r>
          </a:p>
          <a:p>
            <a:pPr>
              <a:lnSpc>
                <a:spcPct val="114000"/>
              </a:lnSpc>
            </a:pPr>
            <a:r>
              <a:rPr lang="ru-RU" sz="2200" b="1" i="1" dirty="0" smtClean="0"/>
              <a:t>– относились к нему хорошо, считали милым;</a:t>
            </a:r>
          </a:p>
          <a:p>
            <a:pPr>
              <a:lnSpc>
                <a:spcPct val="114000"/>
              </a:lnSpc>
            </a:pPr>
            <a:r>
              <a:rPr lang="ru-RU" sz="2200" b="1" i="1" dirty="0" smtClean="0"/>
              <a:t>– потом от зверя пришлось избавиться, причем это было нелегко;</a:t>
            </a:r>
          </a:p>
          <a:p>
            <a:pPr>
              <a:lnSpc>
                <a:spcPct val="114000"/>
              </a:lnSpc>
            </a:pPr>
            <a:r>
              <a:rPr lang="ru-RU" sz="2200" b="1" i="1" dirty="0" smtClean="0"/>
              <a:t>– живя в доме, зверь нарушал весь уклад (порядок) жизни.</a:t>
            </a:r>
            <a:endParaRPr lang="ru-RU" sz="22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357422" y="714356"/>
            <a:ext cx="6786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rgbClr val="7030A0"/>
                </a:solidFill>
              </a:rPr>
              <a:t>Задание 2.</a:t>
            </a:r>
            <a:r>
              <a:rPr lang="ru-RU" sz="2200" b="1" i="1" dirty="0" smtClean="0"/>
              <a:t> Вычитать из этого предложения всю </a:t>
            </a:r>
            <a:r>
              <a:rPr lang="ru-RU" sz="2200" b="1" i="1" u="sng" dirty="0" err="1" smtClean="0"/>
              <a:t>подтекстовую</a:t>
            </a:r>
            <a:r>
              <a:rPr lang="ru-RU" sz="2200" b="1" i="1" dirty="0" smtClean="0"/>
              <a:t> информацию.</a:t>
            </a:r>
            <a:endParaRPr lang="ru-RU" sz="22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57159" y="3071810"/>
            <a:ext cx="8501122" cy="2022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200" b="1" i="1" dirty="0" smtClean="0"/>
              <a:t>– зверь сначала людям нравился, но теперь «милым» его называют с иронией;</a:t>
            </a:r>
          </a:p>
          <a:p>
            <a:pPr>
              <a:lnSpc>
                <a:spcPct val="114000"/>
              </a:lnSpc>
            </a:pPr>
            <a:r>
              <a:rPr lang="ru-RU" sz="2200" b="1" i="1" dirty="0" smtClean="0"/>
              <a:t>– очевидно, он плохо вел себя, осложнял всем жизнь;</a:t>
            </a:r>
          </a:p>
          <a:p>
            <a:pPr>
              <a:lnSpc>
                <a:spcPct val="114000"/>
              </a:lnSpc>
            </a:pPr>
            <a:r>
              <a:rPr lang="ru-RU" sz="2200" b="1" i="1" dirty="0" smtClean="0"/>
              <a:t>– возможно, он был дикий, не приспособленный к жизни в доме, или плохо воспитанный.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71672" y="714356"/>
            <a:ext cx="657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i="1" dirty="0" smtClean="0">
                <a:solidFill>
                  <a:srgbClr val="7030A0"/>
                </a:solidFill>
              </a:rPr>
              <a:t>Задание 3.</a:t>
            </a:r>
            <a:r>
              <a:rPr lang="ru-RU" sz="2200" b="1" i="1" dirty="0" smtClean="0"/>
              <a:t> Составить рассказ с опорой на только что вычитанную информацию.</a:t>
            </a:r>
            <a:endParaRPr lang="ru-RU" sz="2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allAtOnce"/>
      <p:bldP spid="7" grpId="0"/>
      <p:bldP spid="7" grpId="1"/>
      <p:bldP spid="8" grpId="0" build="allAtOnce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428992" y="142852"/>
            <a:ext cx="5286412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Работа с текстом до чтения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714488"/>
            <a:ext cx="821537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Рассмотрите иллюстрацию (с.77), </a:t>
            </a:r>
          </a:p>
          <a:p>
            <a:pPr algn="ctr"/>
            <a:r>
              <a:rPr lang="ru-RU" sz="2400" b="1" i="1" dirty="0" smtClean="0"/>
              <a:t>прочитайте название рассказа. </a:t>
            </a:r>
          </a:p>
          <a:p>
            <a:pPr algn="ctr"/>
            <a:endParaRPr lang="ru-RU" sz="1400" b="1" i="1" dirty="0" smtClean="0"/>
          </a:p>
          <a:p>
            <a:pPr algn="ctr"/>
            <a:r>
              <a:rPr lang="ru-RU" sz="2400" b="1" i="1" dirty="0" smtClean="0"/>
              <a:t>Вы догадались, кого так зовут – Медведко? </a:t>
            </a:r>
            <a:endParaRPr lang="ru-RU" sz="2400" b="1" i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910"/>
          <a:stretch>
            <a:fillRect/>
          </a:stretch>
        </p:blipFill>
        <p:spPr bwMode="auto">
          <a:xfrm>
            <a:off x="5000628" y="2714620"/>
            <a:ext cx="2941494" cy="3643338"/>
          </a:xfrm>
          <a:prstGeom prst="round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57522" y="571480"/>
            <a:ext cx="57864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Дмитрий </a:t>
            </a:r>
            <a:r>
              <a:rPr lang="ru-RU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Наркисович</a:t>
            </a: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Мамин-Сибиряк</a:t>
            </a:r>
          </a:p>
          <a:p>
            <a:pPr algn="ctr"/>
            <a:r>
              <a:rPr lang="ru-RU" sz="3200" dirty="0" smtClean="0">
                <a:latin typeface="Monotype Corsiva" pitchFamily="66" charset="0"/>
              </a:rPr>
              <a:t>(1852 – 1912)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2714620"/>
            <a:ext cx="4500594" cy="3039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i="1" dirty="0" smtClean="0"/>
              <a:t>   Какие предположения о содержании рассказа вы можете высказать, если предложение, по которому мы составляли рассказ, взято именно из этого произведения?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28926" y="142852"/>
            <a:ext cx="5786478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Работа с текстом во время чтения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714356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часть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857364"/>
            <a:ext cx="285206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Барин</a:t>
            </a:r>
          </a:p>
          <a:p>
            <a:endParaRPr lang="ru-RU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Кучер</a:t>
            </a:r>
          </a:p>
          <a:p>
            <a:endParaRPr lang="ru-RU" sz="12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sz="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Уездный город</a:t>
            </a:r>
          </a:p>
          <a:p>
            <a:endParaRPr lang="ru-RU" sz="12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14480" y="2071678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– обращение к богатому, знатному человеку.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0" y="2714620"/>
            <a:ext cx="71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– человек, управляющий лошадьми, запряженными в экипаж.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http://www.prokatkaret.ru/images/photo/big/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643314"/>
            <a:ext cx="3540685" cy="2265242"/>
          </a:xfrm>
          <a:prstGeom prst="round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pic>
        <p:nvPicPr>
          <p:cNvPr id="20484" name="Picture 4" descr="http://www.slovaustareli.ru/wp-content/uploads/20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3" y="3571876"/>
            <a:ext cx="3445391" cy="2223668"/>
          </a:xfrm>
          <a:prstGeom prst="round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3286116" y="3786190"/>
            <a:ext cx="5857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– районный центр (небольшой город).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4612" y="1214422"/>
            <a:ext cx="62151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</a:rPr>
              <a:t>События происходят в конце </a:t>
            </a:r>
            <a:r>
              <a:rPr lang="en-US" sz="2200" b="1" dirty="0" smtClean="0">
                <a:solidFill>
                  <a:srgbClr val="7030A0"/>
                </a:solidFill>
              </a:rPr>
              <a:t>XIX – </a:t>
            </a:r>
            <a:r>
              <a:rPr lang="ru-RU" sz="2200" b="1" dirty="0" smtClean="0">
                <a:solidFill>
                  <a:srgbClr val="7030A0"/>
                </a:solidFill>
              </a:rPr>
              <a:t>самом начале </a:t>
            </a:r>
            <a:r>
              <a:rPr lang="en-US" sz="2200" b="1" dirty="0" smtClean="0">
                <a:solidFill>
                  <a:srgbClr val="7030A0"/>
                </a:solidFill>
              </a:rPr>
              <a:t>XX</a:t>
            </a:r>
            <a:r>
              <a:rPr lang="ru-RU" sz="2200" b="1" dirty="0" smtClean="0">
                <a:solidFill>
                  <a:srgbClr val="7030A0"/>
                </a:solidFill>
              </a:rPr>
              <a:t> века.</a:t>
            </a:r>
            <a:endParaRPr lang="ru-RU" sz="2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28926" y="142852"/>
            <a:ext cx="5786478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Работа с текстом во время чтения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714356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часть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857364"/>
            <a:ext cx="8143932" cy="3320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400" b="1" i="1" dirty="0" smtClean="0"/>
              <a:t>Изменилось ли отношение рассказчика к медвежонку? Докажите.</a:t>
            </a:r>
          </a:p>
          <a:p>
            <a:pPr algn="ctr">
              <a:lnSpc>
                <a:spcPct val="114000"/>
              </a:lnSpc>
            </a:pPr>
            <a:endParaRPr lang="ru-RU" sz="2000" b="1" i="1" dirty="0" smtClean="0"/>
          </a:p>
          <a:p>
            <a:pPr algn="ctr">
              <a:lnSpc>
                <a:spcPct val="114000"/>
              </a:lnSpc>
            </a:pPr>
            <a:r>
              <a:rPr lang="ru-RU" sz="2400" b="1" i="1" dirty="0" smtClean="0"/>
              <a:t>Как вы думаете, удастся ли ему выспаться этой ночью?</a:t>
            </a:r>
          </a:p>
          <a:p>
            <a:pPr algn="ctr">
              <a:lnSpc>
                <a:spcPct val="114000"/>
              </a:lnSpc>
            </a:pPr>
            <a:endParaRPr lang="ru-RU" sz="2000" b="1" i="1" dirty="0" smtClean="0"/>
          </a:p>
          <a:p>
            <a:pPr algn="ctr">
              <a:lnSpc>
                <a:spcPct val="114000"/>
              </a:lnSpc>
            </a:pPr>
            <a:r>
              <a:rPr lang="ru-RU" sz="2400" b="1" i="1" dirty="0" smtClean="0"/>
              <a:t>А Медведко приживется в доме?</a:t>
            </a:r>
            <a:endParaRPr lang="ru-RU" sz="2400" dirty="0" smtClean="0"/>
          </a:p>
          <a:p>
            <a:pPr algn="ctr">
              <a:lnSpc>
                <a:spcPct val="114000"/>
              </a:lnSpc>
            </a:pPr>
            <a:endParaRPr lang="ru-RU" sz="2400" b="1" i="1" dirty="0"/>
          </a:p>
        </p:txBody>
      </p:sp>
      <p:pic>
        <p:nvPicPr>
          <p:cNvPr id="4098" name="Picture 2" descr="http://cv01.twirpx.net/1249/124964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7769" r="4025" b="19374"/>
          <a:stretch>
            <a:fillRect/>
          </a:stretch>
        </p:blipFill>
        <p:spPr bwMode="auto">
          <a:xfrm flipH="1">
            <a:off x="3714744" y="4680394"/>
            <a:ext cx="1928826" cy="2177606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28926" y="142852"/>
            <a:ext cx="5786478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Работа с текстом во время чтения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714356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часть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928802"/>
            <a:ext cx="1588897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Кухарка</a:t>
            </a:r>
          </a:p>
          <a:p>
            <a:endParaRPr lang="ru-RU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Ларь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71670" y="214311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– прислуга на кухне, готовящая пищу.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285749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– большой деревянный ящик для муки.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www.libex.ru/img/x/24/3c/70f2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-5920" t="21778" r="-6075" b="10323"/>
          <a:stretch>
            <a:fillRect/>
          </a:stretch>
        </p:blipFill>
        <p:spPr bwMode="auto">
          <a:xfrm rot="20335766">
            <a:off x="5052398" y="3331594"/>
            <a:ext cx="4481665" cy="3505948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3074" name="Picture 2" descr="http://www.bolshoyvopros.ru/files/users/images/54/35/54355806592b5f840f23299eb3c249e0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 r="26829" b="-1504"/>
          <a:stretch>
            <a:fillRect/>
          </a:stretch>
        </p:blipFill>
        <p:spPr bwMode="auto">
          <a:xfrm>
            <a:off x="928662" y="3714752"/>
            <a:ext cx="2786082" cy="2893239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2714612" y="1214422"/>
            <a:ext cx="64293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7030A0"/>
                </a:solidFill>
              </a:rPr>
              <a:t>Как вы думаете, как теперь поступит рассказчик?</a:t>
            </a:r>
            <a:endParaRPr lang="ru-RU" sz="2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2928926" y="142852"/>
            <a:ext cx="5786478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Работа с текстом во время чтения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4876" y="714356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часть</a:t>
            </a:r>
            <a:endParaRPr lang="ru-RU" sz="2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928802"/>
            <a:ext cx="2517036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Раскаивался</a:t>
            </a:r>
          </a:p>
          <a:p>
            <a:endParaRPr lang="ru-RU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sz="2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Накуролесил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71736" y="2143116"/>
            <a:ext cx="67866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– признал свою вину, понял, что совершил ошибку.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3143248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– набезобразничал.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143248"/>
            <a:ext cx="8076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Знакомый рассказчика повторяет его ошибку. Какую?</a:t>
            </a:r>
            <a:endParaRPr lang="ru-RU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4214818"/>
            <a:ext cx="8076392" cy="1636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400" b="1" i="1" dirty="0" smtClean="0"/>
              <a:t>Вам понравился Медведко?</a:t>
            </a:r>
          </a:p>
          <a:p>
            <a:pPr algn="ctr">
              <a:lnSpc>
                <a:spcPct val="114000"/>
              </a:lnSpc>
            </a:pPr>
            <a:endParaRPr lang="ru-RU" sz="1600" b="1" i="1" dirty="0" smtClean="0"/>
          </a:p>
          <a:p>
            <a:pPr algn="ctr">
              <a:lnSpc>
                <a:spcPct val="114000"/>
              </a:lnSpc>
            </a:pPr>
            <a:r>
              <a:rPr lang="ru-RU" sz="2400" b="1" i="1" dirty="0" smtClean="0"/>
              <a:t>В какой момент вы догадались, что он не приживется в доме?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3643306" y="142852"/>
            <a:ext cx="4429156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Обобщающая беседа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4" y="714356"/>
            <a:ext cx="6143667" cy="831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200" b="1" i="1" dirty="0" smtClean="0"/>
              <a:t>Подчеркните в тексте слова, которыми называют медвежонка.</a:t>
            </a:r>
            <a:endParaRPr lang="ru-RU" sz="2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786050" y="1857364"/>
            <a:ext cx="3716017" cy="52521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ЗАБАВНЫЙ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ЖИВАЯ РУКАВИЦА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МИЛЫЙ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КАК МАЛЕНЬКИЙ РЕБЕНОК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МАЛЕНЬКИЙ УВАЛЕНЬ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УПРЯМЫЙ ЗВЕРЬ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МАЛЕНЬКИЙ ГОСТЬ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МАЛЕНЬКИЙ КВАРТИРАНТ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БЕСПОКОЙНЫЙ ГОСТЬ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РАЗБОЙНИК</a:t>
            </a:r>
          </a:p>
          <a:p>
            <a:pPr>
              <a:lnSpc>
                <a:spcPct val="130000"/>
              </a:lnSpc>
            </a:pPr>
            <a:r>
              <a:rPr lang="ru-RU" sz="2000" b="1" dirty="0" smtClean="0">
                <a:solidFill>
                  <a:srgbClr val="C00000"/>
                </a:solidFill>
              </a:rPr>
              <a:t>ПОГАНЫЙ ЗВЕРЬ</a:t>
            </a:r>
          </a:p>
          <a:p>
            <a:pPr>
              <a:lnSpc>
                <a:spcPct val="130000"/>
              </a:lnSpc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>
              <a:lnSpc>
                <a:spcPct val="130000"/>
              </a:lnSpc>
            </a:pP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714356"/>
            <a:ext cx="6715140" cy="831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200" b="1" i="1" dirty="0" smtClean="0"/>
              <a:t>Понаблюдайте, как меняется отношение к медвежонку.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43174" y="714356"/>
            <a:ext cx="6143667" cy="864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200" b="1" i="1" dirty="0" smtClean="0"/>
              <a:t>Когда становится понятно, что он не останется в доме?</a:t>
            </a:r>
            <a:endParaRPr lang="ru-RU" sz="2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3643306" y="142852"/>
            <a:ext cx="4429156" cy="428625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B3A2C7"/>
            </a:solidFill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>
              <a:defRPr/>
            </a:pPr>
            <a:r>
              <a:rPr lang="ru-RU" sz="2800" b="1" dirty="0" smtClean="0">
                <a:solidFill>
                  <a:srgbClr val="604A7B"/>
                </a:solidFill>
                <a:latin typeface="Calibri" pitchFamily="34" charset="0"/>
              </a:rPr>
              <a:t>Обобщающая беседа</a:t>
            </a:r>
            <a:endParaRPr lang="ru-RU" sz="2800" b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857364"/>
            <a:ext cx="8072494" cy="2267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200" b="1" i="1" dirty="0" smtClean="0"/>
              <a:t>Каким человеком вам представляется рассказчик?</a:t>
            </a:r>
          </a:p>
          <a:p>
            <a:pPr algn="ctr">
              <a:lnSpc>
                <a:spcPct val="114000"/>
              </a:lnSpc>
            </a:pPr>
            <a:endParaRPr lang="ru-RU" b="1" i="1" dirty="0" smtClean="0"/>
          </a:p>
          <a:p>
            <a:pPr algn="ctr">
              <a:lnSpc>
                <a:spcPct val="114000"/>
              </a:lnSpc>
            </a:pPr>
            <a:r>
              <a:rPr lang="ru-RU" sz="2200" b="1" i="1" dirty="0" smtClean="0"/>
              <a:t>Можно ли назвать его злым, жестоким по отношению к животным?</a:t>
            </a:r>
          </a:p>
          <a:p>
            <a:pPr algn="ctr">
              <a:lnSpc>
                <a:spcPct val="114000"/>
              </a:lnSpc>
            </a:pPr>
            <a:endParaRPr lang="ru-RU" b="1" i="1" dirty="0" smtClean="0"/>
          </a:p>
          <a:p>
            <a:pPr algn="ctr">
              <a:lnSpc>
                <a:spcPct val="114000"/>
              </a:lnSpc>
            </a:pPr>
            <a:r>
              <a:rPr lang="ru-RU" sz="2200" b="1" i="1" dirty="0" smtClean="0"/>
              <a:t>В чем он раскаивается?</a:t>
            </a:r>
            <a:endParaRPr lang="ru-RU" sz="22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714488"/>
            <a:ext cx="7643866" cy="478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200" b="1" i="1" dirty="0" smtClean="0"/>
              <a:t>Прочитайте формулировку темы нашего урока:</a:t>
            </a:r>
            <a:endParaRPr lang="ru-RU" sz="22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42976" y="2357430"/>
            <a:ext cx="6826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У КАЖДОГО – СВОЕ МЕСТО В ПРИРОДЕ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2571744"/>
            <a:ext cx="7643865" cy="1741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200" b="1" i="1" dirty="0" smtClean="0"/>
              <a:t>Вы согласны с этим утверждением?</a:t>
            </a:r>
          </a:p>
          <a:p>
            <a:pPr algn="ctr">
              <a:lnSpc>
                <a:spcPct val="114000"/>
              </a:lnSpc>
            </a:pPr>
            <a:endParaRPr lang="ru-RU" sz="1400" b="1" i="1" dirty="0" smtClean="0"/>
          </a:p>
          <a:p>
            <a:pPr algn="ctr">
              <a:lnSpc>
                <a:spcPct val="114000"/>
              </a:lnSpc>
            </a:pPr>
            <a:r>
              <a:rPr lang="ru-RU" sz="2200" b="1" i="1" dirty="0" smtClean="0"/>
              <a:t>А писатель Мамин-Сибиряк?</a:t>
            </a:r>
          </a:p>
          <a:p>
            <a:pPr algn="ctr">
              <a:lnSpc>
                <a:spcPct val="114000"/>
              </a:lnSpc>
            </a:pPr>
            <a:endParaRPr lang="ru-RU" sz="1400" b="1" i="1" dirty="0" smtClean="0"/>
          </a:p>
          <a:p>
            <a:pPr algn="ctr">
              <a:lnSpc>
                <a:spcPct val="114000"/>
              </a:lnSpc>
            </a:pPr>
            <a:r>
              <a:rPr lang="ru-RU" sz="2200" b="1" i="1" dirty="0" smtClean="0"/>
              <a:t>К какой мысли он приводит своих читателей?</a:t>
            </a:r>
            <a:endParaRPr lang="ru-RU" sz="2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 -0.06319 " pathEditMode="relative" ptsTypes="AA">
                                      <p:cBhvr>
                                        <p:cTn id="5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  <p:bldP spid="4" grpId="1"/>
      <p:bldP spid="5" grpId="0" build="allAtOnce"/>
    </p:bldLst>
  </p:timing>
</p:sld>
</file>

<file path=ppt/theme/theme1.xml><?xml version="1.0" encoding="utf-8"?>
<a:theme xmlns:a="http://schemas.openxmlformats.org/drawingml/2006/main" name="Медведь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Медведь</Template>
  <TotalTime>161</TotalTime>
  <Words>525</Words>
  <Application>Microsoft Office PowerPoint</Application>
  <PresentationFormat>Экран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Медведь</vt:lpstr>
      <vt:lpstr>У каждого – свое место в природе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 каждого свое место в природе</dc:title>
  <dc:creator>adon</dc:creator>
  <cp:lastModifiedBy>adon</cp:lastModifiedBy>
  <cp:revision>20</cp:revision>
  <dcterms:created xsi:type="dcterms:W3CDTF">2014-02-27T02:35:26Z</dcterms:created>
  <dcterms:modified xsi:type="dcterms:W3CDTF">2014-02-27T05:19:18Z</dcterms:modified>
</cp:coreProperties>
</file>