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63" r:id="rId4"/>
    <p:sldId id="259" r:id="rId5"/>
    <p:sldId id="260" r:id="rId6"/>
    <p:sldId id="266" r:id="rId7"/>
    <p:sldId id="274" r:id="rId8"/>
    <p:sldId id="271" r:id="rId9"/>
    <p:sldId id="275" r:id="rId10"/>
    <p:sldId id="267" r:id="rId11"/>
    <p:sldId id="269" r:id="rId12"/>
    <p:sldId id="270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D1E3E"/>
    <a:srgbClr val="FF6600"/>
    <a:srgbClr val="FF0066"/>
    <a:srgbClr val="FF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50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4862E1A-AC1B-4E73-ACD6-2C3669FA62AA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4587D4A-80FF-4715-A6B2-67BD3E231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385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C4039-A664-4EE5-A6D1-3F45524982E6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968E2-AFDC-418B-B852-AFFB29BF9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5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E460A-7F3C-4A61-9914-C00BA44E7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0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D1C6E-26E9-431B-B048-32C127356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7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F42BA-9E3C-4E01-AECA-3877E2013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0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FA938-7A5D-4B56-BC83-CFAF91DA2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14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B9D4A-8330-44EF-BFE9-D7D42406B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0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23D75-4715-4CEA-A3C9-54A275E13A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8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4C7A8-324E-47ED-9C1E-30E8E4084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4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99D4F-F583-47C3-9D38-ABC4968A0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167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83DFF-F96F-48AF-A1AC-DA6ADB899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8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FC1FA-8F2D-45F5-BD16-08385999D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60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537B044-BA04-4512-8A2F-82B543E41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%5bNS-RUS_1-04%5d_%5bIM_028%5d.sw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79;&#1072;&#1088;&#1103;&#1076;&#1082;&#1072;.wav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mtClean="0"/>
              <a:t>Текст.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smtClean="0"/>
              <a:t>Урок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9898" y="2420888"/>
            <a:ext cx="8072437" cy="95410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Несколько предложений, связанных между собою по смыслу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НАЗЫВАЮТСЯ  ТЕКСТОМ.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984614"/>
            <a:ext cx="8095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У нас получился рассказ или </a:t>
            </a:r>
            <a:r>
              <a:rPr lang="ru-RU" sz="3600" b="1" dirty="0">
                <a:solidFill>
                  <a:srgbClr val="FF0000"/>
                </a:solidFill>
              </a:rPr>
              <a:t>текст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о сороке.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395536" y="1294854"/>
            <a:ext cx="828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Каким словом можно заменить слово «сорока»? </a:t>
            </a:r>
          </a:p>
        </p:txBody>
      </p:sp>
      <p:pic>
        <p:nvPicPr>
          <p:cNvPr id="12291" name="Picture 2" descr="C:\Documents and Settings\Admin\Рабочий стол\сорок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09" y="2409770"/>
            <a:ext cx="28098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72822" y="2481208"/>
            <a:ext cx="20685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latin typeface="Times New Roman" pitchFamily="18" charset="0"/>
                <a:cs typeface="Times New Roman" pitchFamily="18" charset="0"/>
              </a:rPr>
              <a:t>сорока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2134" y="2338333"/>
            <a:ext cx="18589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latin typeface="Times New Roman" pitchFamily="18" charset="0"/>
                <a:cs typeface="Times New Roman" pitchFamily="18" charset="0"/>
              </a:rPr>
              <a:t>птица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29634" y="4267145"/>
            <a:ext cx="1154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latin typeface="Times New Roman" pitchFamily="18" charset="0"/>
                <a:cs typeface="Times New Roman" pitchFamily="18" charset="0"/>
              </a:rPr>
              <a:t>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Scan0007.tif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573088"/>
            <a:ext cx="7072312" cy="621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C:\Documents and Settings\Admin\Рабочий стол\сорок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14313"/>
            <a:ext cx="130968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28875" y="3429000"/>
            <a:ext cx="1285875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28875" y="3714750"/>
            <a:ext cx="1409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ПТИЦЫ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750" y="5214938"/>
            <a:ext cx="1285875" cy="1071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14488" y="542925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65368" y="1863277"/>
            <a:ext cx="8858250" cy="3244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alt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нового мы открыли сегодня на уроке? </a:t>
            </a:r>
            <a:endParaRPr lang="ru-RU" altLang="ru-RU" sz="2800" b="1" dirty="0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Как вы отличите текст от нескольких </a:t>
            </a:r>
            <a:r>
              <a:rPr lang="ru-RU" alt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предложений</a:t>
            </a:r>
            <a:r>
              <a:rPr lang="ru-RU" alt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altLang="ru-RU" sz="2800" b="1" dirty="0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Какие задания вам показались самыми легкими?</a:t>
            </a:r>
            <a:endParaRPr lang="ru-RU" altLang="ru-RU" sz="2800" b="1" dirty="0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ru-RU" alt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Довольны ли вы своей работой на уроке?</a:t>
            </a:r>
            <a:endParaRPr lang="ru-RU" altLang="ru-RU" sz="2800" b="1" dirty="0">
              <a:solidFill>
                <a:srgbClr val="006600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ru-RU" altLang="ru-RU" sz="2800" b="1" dirty="0">
              <a:solidFill>
                <a:srgbClr val="006600"/>
              </a:solidFill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928688" y="571500"/>
            <a:ext cx="7397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Составьте предложения по схемам</a:t>
            </a:r>
            <a:endParaRPr lang="ru-RU" altLang="ru-RU" sz="36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nitingkids.com/Pictures/1copybook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63550"/>
            <a:ext cx="27368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http://63.img.avito.st/1280x960/12742897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48640" b="53287"/>
          <a:stretch>
            <a:fillRect/>
          </a:stretch>
        </p:blipFill>
        <p:spPr bwMode="auto">
          <a:xfrm>
            <a:off x="1906588" y="2349500"/>
            <a:ext cx="6881812" cy="4192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471988" y="2781300"/>
            <a:ext cx="22383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580063" y="2792413"/>
            <a:ext cx="2222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40275" y="2530475"/>
            <a:ext cx="784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dirty="0">
                <a:solidFill>
                  <a:srgbClr val="FF0000"/>
                </a:solidFill>
              </a:rPr>
              <a:t>1  </a:t>
            </a:r>
            <a:r>
              <a:rPr lang="ru-RU" altLang="ru-RU" sz="2800" dirty="0" smtClean="0">
                <a:solidFill>
                  <a:srgbClr val="FF0000"/>
                </a:solidFill>
              </a:rPr>
              <a:t>4</a:t>
            </a:r>
            <a:endParaRPr lang="ru-RU" alt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95538" y="2863850"/>
            <a:ext cx="3984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0" y="2889250"/>
            <a:ext cx="396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71725" y="3513138"/>
            <a:ext cx="396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082" name="TextBox 3"/>
          <p:cNvSpPr txBox="1">
            <a:spLocks noChangeArrowheads="1"/>
          </p:cNvSpPr>
          <p:nvPr/>
        </p:nvSpPr>
        <p:spPr bwMode="auto">
          <a:xfrm>
            <a:off x="1892300" y="1489075"/>
            <a:ext cx="721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i="1">
                <a:solidFill>
                  <a:srgbClr val="006600"/>
                </a:solidFill>
              </a:rPr>
              <a:t>Доскажите словечко и постройте его схему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428625" y="333375"/>
            <a:ext cx="51847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Поздним летом в огород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Собирается народ.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Зрел всё лето урожай!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собрали? Отгадай!</a:t>
            </a:r>
          </a:p>
        </p:txBody>
      </p:sp>
      <p:pic>
        <p:nvPicPr>
          <p:cNvPr id="7" name="Picture 4" descr="C:\Documents and Settings\Admin\Рабочий стол\урожа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2878608" cy="2159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71463" y="2708275"/>
            <a:ext cx="6048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D1E3E"/>
                </a:solidFill>
                <a:latin typeface="Times New Roman" pitchFamily="18" charset="0"/>
                <a:cs typeface="Times New Roman" pitchFamily="18" charset="0"/>
              </a:rPr>
              <a:t>Здесь весною было пусто.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D1E3E"/>
                </a:solidFill>
                <a:latin typeface="Times New Roman" pitchFamily="18" charset="0"/>
                <a:cs typeface="Times New Roman" pitchFamily="18" charset="0"/>
              </a:rPr>
              <a:t>Летом выросла….</a:t>
            </a:r>
          </a:p>
        </p:txBody>
      </p:sp>
      <p:pic>
        <p:nvPicPr>
          <p:cNvPr id="16" name="Picture 2" descr="C:\Documents and Settings\Admin\Рабочий стол\капуст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r="8340"/>
          <a:stretch>
            <a:fillRect/>
          </a:stretch>
        </p:blipFill>
        <p:spPr bwMode="auto">
          <a:xfrm>
            <a:off x="5940425" y="2492375"/>
            <a:ext cx="18462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1463" y="4122738"/>
            <a:ext cx="5975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D1E3E"/>
                </a:solidFill>
                <a:latin typeface="Times New Roman" pitchFamily="18" charset="0"/>
                <a:cs typeface="Times New Roman" pitchFamily="18" charset="0"/>
              </a:rPr>
              <a:t>Собираем мы в лукошко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D1E3E"/>
                </a:solidFill>
                <a:latin typeface="Times New Roman" pitchFamily="18" charset="0"/>
                <a:cs typeface="Times New Roman" pitchFamily="18" charset="0"/>
              </a:rPr>
              <a:t>Очень крупную …</a:t>
            </a:r>
          </a:p>
        </p:txBody>
      </p:sp>
      <p:pic>
        <p:nvPicPr>
          <p:cNvPr id="3078" name="Picture 6" descr="http://xn--l1akm.xn--p1ai/wp-content/uploads/2014/10/201222815422703_50adb932429ddeca5d39745986885dee_1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7" t="9404" r="11903" b="11946"/>
          <a:stretch>
            <a:fillRect/>
          </a:stretch>
        </p:blipFill>
        <p:spPr bwMode="auto">
          <a:xfrm>
            <a:off x="5795963" y="4030663"/>
            <a:ext cx="136842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4638" y="5445125"/>
            <a:ext cx="6337300" cy="12001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3600" dirty="0" smtClean="0">
                <a:solidFill>
                  <a:srgbClr val="3D1E3E"/>
                </a:solidFill>
                <a:latin typeface="Times New Roman" pitchFamily="18" charset="0"/>
                <a:cs typeface="Times New Roman" pitchFamily="18" charset="0"/>
              </a:rPr>
              <a:t>От дождя земля намокла –</a:t>
            </a:r>
          </a:p>
          <a:p>
            <a:pPr eaLnBrk="1" hangingPunct="1">
              <a:defRPr/>
            </a:pPr>
            <a:r>
              <a:rPr lang="ru-RU" altLang="ru-RU" sz="3600" dirty="0" smtClean="0">
                <a:solidFill>
                  <a:srgbClr val="3D1E3E"/>
                </a:solidFill>
                <a:latin typeface="Times New Roman" pitchFamily="18" charset="0"/>
                <a:cs typeface="Times New Roman" pitchFamily="18" charset="0"/>
              </a:rPr>
              <a:t>Вылезай, толстушка …</a:t>
            </a:r>
          </a:p>
        </p:txBody>
      </p:sp>
      <p:pic>
        <p:nvPicPr>
          <p:cNvPr id="19" name="Picture 4" descr="C:\Documents and Settings\Admin\Рабочий стол\свёкл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121275"/>
            <a:ext cx="11112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63525" y="1028700"/>
            <a:ext cx="6697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D1E3E"/>
                </a:solidFill>
                <a:latin typeface="Times New Roman" pitchFamily="18" charset="0"/>
                <a:cs typeface="Times New Roman" pitchFamily="18" charset="0"/>
              </a:rPr>
              <a:t>Из земли – за чуб плутовку!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D1E3E"/>
                </a:solidFill>
                <a:latin typeface="Times New Roman" pitchFamily="18" charset="0"/>
                <a:cs typeface="Times New Roman" pitchFamily="18" charset="0"/>
              </a:rPr>
              <a:t>Тянем сочную …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8763" y="2524125"/>
            <a:ext cx="5976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D1E3E"/>
                </a:solidFill>
                <a:latin typeface="Times New Roman" pitchFamily="18" charset="0"/>
                <a:cs typeface="Times New Roman" pitchFamily="18" charset="0"/>
              </a:rPr>
              <a:t>Надо поклониться низко,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D1E3E"/>
                </a:solidFill>
                <a:latin typeface="Times New Roman" pitchFamily="18" charset="0"/>
                <a:cs typeface="Times New Roman" pitchFamily="18" charset="0"/>
              </a:rPr>
              <a:t>Чтобы вытащить 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0825" y="4221163"/>
            <a:ext cx="5616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D1E3E"/>
                </a:solidFill>
                <a:latin typeface="Times New Roman" pitchFamily="18" charset="0"/>
                <a:cs typeface="Times New Roman" pitchFamily="18" charset="0"/>
              </a:rPr>
              <a:t>Помогает деду внук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D1E3E"/>
                </a:solidFill>
                <a:latin typeface="Times New Roman" pitchFamily="18" charset="0"/>
                <a:cs typeface="Times New Roman" pitchFamily="18" charset="0"/>
              </a:rPr>
              <a:t>Собирает с грядки …</a:t>
            </a:r>
          </a:p>
        </p:txBody>
      </p:sp>
      <p:pic>
        <p:nvPicPr>
          <p:cNvPr id="4098" name="Picture 2" descr="C:\Documents and Settings\Admin\Рабочий стол\морковк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333375"/>
            <a:ext cx="278606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Documents and Settings\Admin\Рабочий стол\редиск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1628775"/>
            <a:ext cx="235267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Documents and Settings\Admin\Рабочий стол\лук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902075"/>
            <a:ext cx="211613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33375" y="846138"/>
            <a:ext cx="590391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D1E3E"/>
                </a:solidFill>
                <a:latin typeface="Times New Roman" pitchFamily="18" charset="0"/>
                <a:cs typeface="Times New Roman" pitchFamily="18" charset="0"/>
              </a:rPr>
              <a:t>Просит дедушка Федюшку: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D1E3E"/>
                </a:solidFill>
                <a:latin typeface="Times New Roman" pitchFamily="18" charset="0"/>
                <a:cs typeface="Times New Roman" pitchFamily="18" charset="0"/>
              </a:rPr>
              <a:t>- Собери ещё …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3525" y="2541588"/>
            <a:ext cx="568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D1E3E"/>
                </a:solidFill>
                <a:latin typeface="Times New Roman" pitchFamily="18" charset="0"/>
                <a:cs typeface="Times New Roman" pitchFamily="18" charset="0"/>
              </a:rPr>
              <a:t>Вот зелёный толстячок –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D1E3E"/>
                </a:solidFill>
                <a:latin typeface="Times New Roman" pitchFamily="18" charset="0"/>
                <a:cs typeface="Times New Roman" pitchFamily="18" charset="0"/>
              </a:rPr>
              <a:t>Крупный, гладкий 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1625" y="4041775"/>
            <a:ext cx="5545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D1E3E"/>
                </a:solidFill>
                <a:latin typeface="Times New Roman" pitchFamily="18" charset="0"/>
                <a:cs typeface="Times New Roman" pitchFamily="18" charset="0"/>
              </a:rPr>
              <a:t>И красавец великан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3D1E3E"/>
                </a:solidFill>
                <a:latin typeface="Times New Roman" pitchFamily="18" charset="0"/>
                <a:cs typeface="Times New Roman" pitchFamily="18" charset="0"/>
              </a:rPr>
              <a:t>Тёмно-синий …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1979613" y="3141663"/>
            <a:ext cx="5184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3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41463" y="5445125"/>
            <a:ext cx="5651500" cy="12001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Вот и всё! Хоть и устали,</a:t>
            </a:r>
          </a:p>
          <a:p>
            <a:pPr algn="r" eaLnBrk="1" hangingPunct="1">
              <a:defRPr/>
            </a:pPr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Урожай мы весь собрали!</a:t>
            </a:r>
          </a:p>
        </p:txBody>
      </p:sp>
      <p:pic>
        <p:nvPicPr>
          <p:cNvPr id="5122" name="Picture 2" descr="C:\Documents and Settings\Admin\Рабочий стол\петрушк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14313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Documents and Settings\Admin\Рабочий стол\кабачо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928813"/>
            <a:ext cx="2651125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Documents and Settings\Admin\Рабочий стол\баклажан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bright="-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919538"/>
            <a:ext cx="2190750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893344" y="1966913"/>
            <a:ext cx="92868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5452269" y="1990725"/>
            <a:ext cx="92868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399506" y="1966913"/>
            <a:ext cx="9286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406650" y="2643188"/>
            <a:ext cx="9286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893343" y="2643188"/>
            <a:ext cx="92868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452269" y="2652713"/>
            <a:ext cx="92868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99506" y="3356992"/>
            <a:ext cx="9286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893344" y="3356992"/>
            <a:ext cx="92868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452269" y="3356992"/>
            <a:ext cx="92868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49450" y="550863"/>
            <a:ext cx="5230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Сколько схем построили?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9900" y="476250"/>
            <a:ext cx="7877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Назовите эти предметы одним словом?</a:t>
            </a:r>
          </a:p>
        </p:txBody>
      </p:sp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2201863" y="4106863"/>
            <a:ext cx="4929187" cy="285750"/>
            <a:chOff x="2571736" y="4214818"/>
            <a:chExt cx="4929222" cy="285752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2571736" y="4500570"/>
              <a:ext cx="92869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429124" y="4429131"/>
              <a:ext cx="92869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286512" y="4429131"/>
              <a:ext cx="92869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5400000" flipH="1" flipV="1">
              <a:off x="2428860" y="4357694"/>
              <a:ext cx="285752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Овал 22"/>
            <p:cNvSpPr/>
            <p:nvPr/>
          </p:nvSpPr>
          <p:spPr>
            <a:xfrm>
              <a:off x="7429520" y="4357694"/>
              <a:ext cx="71438" cy="71437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446213" y="476250"/>
            <a:ext cx="62372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Придумайте предложение про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овощи по схеме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331913" y="4857750"/>
            <a:ext cx="67706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Сколько слов в предложении?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Какое первое слово? Второе? Третье?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itchFamily="18" charset="0"/>
                <a:cs typeface="Times New Roman" pitchFamily="18" charset="0"/>
              </a:rPr>
              <a:t>Какой знак завершает предложение?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http://davaiknam.ru/texts/847/846003/846003_html_755a90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1668462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051720" y="620688"/>
            <a:ext cx="16930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dirty="0"/>
              <a:t>Стр. </a:t>
            </a:r>
            <a:r>
              <a:rPr lang="ru-RU" altLang="ru-RU" sz="3200" dirty="0" smtClean="0"/>
              <a:t>12 </a:t>
            </a:r>
            <a:endParaRPr lang="ru-RU" altLang="ru-RU" sz="32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13743" y="2253103"/>
            <a:ext cx="779533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i="1" dirty="0" smtClean="0"/>
              <a:t>Рассмотрите картинки.</a:t>
            </a:r>
            <a:endParaRPr lang="ru-RU" altLang="ru-RU" sz="2400" i="1" dirty="0"/>
          </a:p>
          <a:p>
            <a:pPr algn="ctr" eaLnBrk="1" hangingPunct="1"/>
            <a:r>
              <a:rPr lang="ru-RU" altLang="ru-RU" sz="2400" i="1" dirty="0"/>
              <a:t>Назовите </a:t>
            </a:r>
            <a:r>
              <a:rPr lang="ru-RU" altLang="ru-RU" sz="2400" i="1" dirty="0" smtClean="0"/>
              <a:t>овощи.</a:t>
            </a:r>
            <a:endParaRPr lang="ru-RU" altLang="ru-RU" sz="2400" i="1" dirty="0"/>
          </a:p>
          <a:p>
            <a:pPr algn="ctr" eaLnBrk="1" hangingPunct="1"/>
            <a:r>
              <a:rPr lang="ru-RU" altLang="ru-RU" sz="2400" i="1" dirty="0" smtClean="0"/>
              <a:t>Как одним словом назвать оставшиеся предметы?</a:t>
            </a:r>
          </a:p>
          <a:p>
            <a:pPr algn="ctr" eaLnBrk="1" hangingPunct="1"/>
            <a:r>
              <a:rPr lang="ru-RU" altLang="ru-RU" sz="2400" i="1" dirty="0" smtClean="0"/>
              <a:t>Назовите фрукты.</a:t>
            </a:r>
          </a:p>
          <a:p>
            <a:pPr algn="ctr" eaLnBrk="1" hangingPunct="1"/>
            <a:r>
              <a:rPr lang="ru-RU" altLang="ru-RU" sz="2400" i="1" dirty="0" smtClean="0"/>
              <a:t>Где растут овощи? А фрукты?</a:t>
            </a:r>
            <a:endParaRPr lang="ru-RU" altLang="ru-RU" sz="2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2980639"/>
            <a:ext cx="8869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 smtClean="0"/>
              <a:t>Вверху на стр.12-13 нарисованы жители садов и огородов.</a:t>
            </a:r>
          </a:p>
          <a:p>
            <a:pPr algn="ctr"/>
            <a:r>
              <a:rPr lang="ru-RU" sz="2400" i="1" dirty="0" smtClean="0"/>
              <a:t>Назовите птиц. Животных. Насекомых.</a:t>
            </a:r>
          </a:p>
          <a:p>
            <a:pPr algn="ctr"/>
            <a:r>
              <a:rPr lang="ru-RU" sz="2400" i="1" dirty="0" smtClean="0"/>
              <a:t>Кто из них помогает, а кто мешает вырастить урожай?</a:t>
            </a:r>
            <a:endParaRPr lang="ru-RU" sz="24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disus.ru/images1/406159/img55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3600400" cy="364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davaiknam.ru/texts/847/846003/846003_html_755a90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619"/>
            <a:ext cx="1141531" cy="10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75656" y="329431"/>
            <a:ext cx="16930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dirty="0"/>
              <a:t>Стр. </a:t>
            </a:r>
            <a:r>
              <a:rPr lang="ru-RU" altLang="ru-RU" sz="3200" dirty="0" smtClean="0"/>
              <a:t>13 </a:t>
            </a:r>
            <a:endParaRPr lang="ru-RU" altLang="ru-RU" sz="3200" dirty="0"/>
          </a:p>
        </p:txBody>
      </p:sp>
      <p:pic>
        <p:nvPicPr>
          <p:cNvPr id="4" name="Рисунок 1" descr="Scan0007.tif"/>
          <p:cNvPicPr>
            <a:picLocks noChangeAspect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549279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17881" y="500479"/>
            <a:ext cx="42207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6600"/>
                </a:solidFill>
              </a:rPr>
              <a:t>Сколько предложений </a:t>
            </a:r>
            <a:endParaRPr lang="ru-RU" sz="2400" i="1" dirty="0" smtClean="0">
              <a:solidFill>
                <a:srgbClr val="006600"/>
              </a:solidFill>
            </a:endParaRPr>
          </a:p>
          <a:p>
            <a:r>
              <a:rPr lang="ru-RU" sz="2400" i="1" dirty="0" smtClean="0">
                <a:solidFill>
                  <a:srgbClr val="006600"/>
                </a:solidFill>
              </a:rPr>
              <a:t>записано </a:t>
            </a:r>
            <a:r>
              <a:rPr lang="ru-RU" sz="2400" i="1" dirty="0">
                <a:solidFill>
                  <a:srgbClr val="006600"/>
                </a:solidFill>
              </a:rPr>
              <a:t>с помощью схем? </a:t>
            </a:r>
            <a:endParaRPr lang="ru-RU" sz="2400" i="1" dirty="0" smtClean="0">
              <a:solidFill>
                <a:srgbClr val="006600"/>
              </a:solidFill>
            </a:endParaRPr>
          </a:p>
          <a:p>
            <a:r>
              <a:rPr lang="ru-RU" sz="2400" i="1" dirty="0" smtClean="0">
                <a:solidFill>
                  <a:srgbClr val="006600"/>
                </a:solidFill>
              </a:rPr>
              <a:t>Как </a:t>
            </a:r>
            <a:r>
              <a:rPr lang="ru-RU" sz="2400" i="1" dirty="0">
                <a:solidFill>
                  <a:srgbClr val="006600"/>
                </a:solidFill>
              </a:rPr>
              <a:t>вы догадались?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0032" y="1844824"/>
            <a:ext cx="38309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6600"/>
                </a:solidFill>
              </a:rPr>
              <a:t>Сколько слов в первом </a:t>
            </a:r>
            <a:endParaRPr lang="ru-RU" sz="2400" i="1" dirty="0" smtClean="0">
              <a:solidFill>
                <a:srgbClr val="006600"/>
              </a:solidFill>
            </a:endParaRPr>
          </a:p>
          <a:p>
            <a:r>
              <a:rPr lang="ru-RU" sz="2400" i="1" dirty="0" smtClean="0">
                <a:solidFill>
                  <a:srgbClr val="006600"/>
                </a:solidFill>
              </a:rPr>
              <a:t>предложении? </a:t>
            </a:r>
            <a:r>
              <a:rPr lang="ru-RU" sz="2400" i="1" dirty="0">
                <a:solidFill>
                  <a:srgbClr val="006600"/>
                </a:solidFill>
              </a:rPr>
              <a:t>во 2-м? </a:t>
            </a:r>
            <a:r>
              <a:rPr lang="ru-RU" sz="2400" i="1" dirty="0" smtClean="0">
                <a:solidFill>
                  <a:srgbClr val="006600"/>
                </a:solidFill>
              </a:rPr>
              <a:t>…</a:t>
            </a:r>
            <a:endParaRPr lang="ru-RU" sz="2400" i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6064" y="2924944"/>
            <a:ext cx="4073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6600"/>
                </a:solidFill>
              </a:rPr>
              <a:t>Кто может «прочитать» </a:t>
            </a:r>
            <a:endParaRPr lang="ru-RU" sz="2400" i="1" dirty="0" smtClean="0">
              <a:solidFill>
                <a:srgbClr val="006600"/>
              </a:solidFill>
            </a:endParaRPr>
          </a:p>
          <a:p>
            <a:r>
              <a:rPr lang="ru-RU" sz="2400" i="1" dirty="0" smtClean="0">
                <a:solidFill>
                  <a:srgbClr val="006600"/>
                </a:solidFill>
              </a:rPr>
              <a:t>1-е </a:t>
            </a:r>
            <a:r>
              <a:rPr lang="ru-RU" sz="2400" i="1" dirty="0">
                <a:solidFill>
                  <a:srgbClr val="006600"/>
                </a:solidFill>
              </a:rPr>
              <a:t>предложение</a:t>
            </a:r>
            <a:r>
              <a:rPr lang="ru-RU" sz="2400" i="1" dirty="0" smtClean="0">
                <a:solidFill>
                  <a:srgbClr val="006600"/>
                </a:solidFill>
              </a:rPr>
              <a:t>? 2-е? …</a:t>
            </a:r>
            <a:endParaRPr lang="ru-RU" sz="2400" i="1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1292" y="77619"/>
            <a:ext cx="463736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rgbClr val="006600"/>
                </a:solidFill>
              </a:rPr>
              <a:t>Что у нас получается? </a:t>
            </a:r>
            <a:endParaRPr lang="ru-RU" sz="2400" i="1" dirty="0" smtClean="0">
              <a:solidFill>
                <a:srgbClr val="006600"/>
              </a:solidFill>
            </a:endParaRPr>
          </a:p>
          <a:p>
            <a:r>
              <a:rPr lang="ru-RU" sz="2400" i="1" dirty="0" smtClean="0">
                <a:solidFill>
                  <a:srgbClr val="006600"/>
                </a:solidFill>
              </a:rPr>
              <a:t>О </a:t>
            </a:r>
            <a:r>
              <a:rPr lang="ru-RU" sz="2400" i="1" dirty="0">
                <a:solidFill>
                  <a:srgbClr val="006600"/>
                </a:solidFill>
              </a:rPr>
              <a:t>ком? </a:t>
            </a:r>
          </a:p>
          <a:p>
            <a:endParaRPr lang="ru-RU" sz="2400" i="1" dirty="0" smtClean="0">
              <a:solidFill>
                <a:srgbClr val="006600"/>
              </a:solidFill>
            </a:endParaRPr>
          </a:p>
          <a:p>
            <a:r>
              <a:rPr lang="ru-RU" sz="2400" i="1" dirty="0" smtClean="0">
                <a:solidFill>
                  <a:srgbClr val="006600"/>
                </a:solidFill>
              </a:rPr>
              <a:t>Каким должно быть первое </a:t>
            </a:r>
          </a:p>
          <a:p>
            <a:r>
              <a:rPr lang="ru-RU" sz="2400" i="1" dirty="0" smtClean="0">
                <a:solidFill>
                  <a:srgbClr val="006600"/>
                </a:solidFill>
              </a:rPr>
              <a:t>предложение?  Почему</a:t>
            </a:r>
            <a:r>
              <a:rPr lang="ru-RU" sz="2400" i="1" dirty="0">
                <a:solidFill>
                  <a:srgbClr val="006600"/>
                </a:solidFill>
              </a:rPr>
              <a:t>? </a:t>
            </a:r>
          </a:p>
          <a:p>
            <a:endParaRPr lang="ru-RU" sz="2400" i="1" dirty="0" smtClean="0">
              <a:solidFill>
                <a:srgbClr val="006600"/>
              </a:solidFill>
            </a:endParaRPr>
          </a:p>
          <a:p>
            <a:r>
              <a:rPr lang="ru-RU" sz="2400" i="1" dirty="0" smtClean="0">
                <a:solidFill>
                  <a:srgbClr val="006600"/>
                </a:solidFill>
              </a:rPr>
              <a:t>А </a:t>
            </a:r>
            <a:r>
              <a:rPr lang="ru-RU" sz="2400" i="1" dirty="0">
                <a:solidFill>
                  <a:srgbClr val="006600"/>
                </a:solidFill>
              </a:rPr>
              <a:t>– «Про сороку» правильно? </a:t>
            </a:r>
          </a:p>
          <a:p>
            <a:endParaRPr lang="ru-RU" sz="2400" i="1" dirty="0" smtClean="0">
              <a:solidFill>
                <a:srgbClr val="006600"/>
              </a:solidFill>
            </a:endParaRPr>
          </a:p>
          <a:p>
            <a:r>
              <a:rPr lang="ru-RU" sz="2400" i="1" dirty="0" smtClean="0">
                <a:solidFill>
                  <a:srgbClr val="006600"/>
                </a:solidFill>
              </a:rPr>
              <a:t>Как </a:t>
            </a:r>
            <a:r>
              <a:rPr lang="ru-RU" sz="2400" i="1" dirty="0">
                <a:solidFill>
                  <a:srgbClr val="006600"/>
                </a:solidFill>
              </a:rPr>
              <a:t>вы думаете, почему эта </a:t>
            </a:r>
            <a:endParaRPr lang="ru-RU" sz="2400" i="1" dirty="0" smtClean="0">
              <a:solidFill>
                <a:srgbClr val="006600"/>
              </a:solidFill>
            </a:endParaRPr>
          </a:p>
          <a:p>
            <a:r>
              <a:rPr lang="ru-RU" sz="2400" i="1" dirty="0" smtClean="0">
                <a:solidFill>
                  <a:srgbClr val="006600"/>
                </a:solidFill>
              </a:rPr>
              <a:t>схема </a:t>
            </a:r>
            <a:r>
              <a:rPr lang="ru-RU" sz="2400" i="1" dirty="0">
                <a:solidFill>
                  <a:srgbClr val="006600"/>
                </a:solidFill>
              </a:rPr>
              <a:t>расположена над всеми </a:t>
            </a:r>
            <a:endParaRPr lang="ru-RU" sz="2400" i="1" dirty="0" smtClean="0">
              <a:solidFill>
                <a:srgbClr val="006600"/>
              </a:solidFill>
            </a:endParaRPr>
          </a:p>
          <a:p>
            <a:r>
              <a:rPr lang="ru-RU" sz="2400" i="1" dirty="0" smtClean="0">
                <a:solidFill>
                  <a:srgbClr val="006600"/>
                </a:solidFill>
              </a:rPr>
              <a:t>схемами </a:t>
            </a:r>
            <a:r>
              <a:rPr lang="ru-RU" sz="2400" i="1" dirty="0">
                <a:solidFill>
                  <a:srgbClr val="006600"/>
                </a:solidFill>
              </a:rPr>
              <a:t>и посередине? </a:t>
            </a:r>
            <a:endParaRPr lang="ru-RU" sz="2400" i="1" dirty="0" smtClean="0">
              <a:solidFill>
                <a:srgbClr val="006600"/>
              </a:solidFill>
            </a:endParaRPr>
          </a:p>
          <a:p>
            <a:r>
              <a:rPr lang="ru-RU" sz="2400" i="1" dirty="0" smtClean="0">
                <a:solidFill>
                  <a:srgbClr val="006600"/>
                </a:solidFill>
              </a:rPr>
              <a:t>Что </a:t>
            </a:r>
            <a:r>
              <a:rPr lang="ru-RU" sz="2400" i="1" dirty="0">
                <a:solidFill>
                  <a:srgbClr val="006600"/>
                </a:solidFill>
              </a:rPr>
              <a:t>это? </a:t>
            </a:r>
          </a:p>
        </p:txBody>
      </p:sp>
    </p:spTree>
    <p:extLst>
      <p:ext uri="{BB962C8B-B14F-4D97-AF65-F5344CB8AC3E}">
        <p14:creationId xmlns:p14="http://schemas.microsoft.com/office/powerpoint/2010/main" val="146710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348</Words>
  <Application>Microsoft Office PowerPoint</Application>
  <PresentationFormat>Экран (4:3)</PresentationFormat>
  <Paragraphs>81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Текст.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25</cp:revision>
  <dcterms:created xsi:type="dcterms:W3CDTF">2010-06-10T05:46:55Z</dcterms:created>
  <dcterms:modified xsi:type="dcterms:W3CDTF">2015-09-12T01:55:37Z</dcterms:modified>
</cp:coreProperties>
</file>