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8581-EA01-4649-B072-724E8E028F0A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5BB-CA4E-4D60-B555-7921A8C1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8581-EA01-4649-B072-724E8E028F0A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5BB-CA4E-4D60-B555-7921A8C1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5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8581-EA01-4649-B072-724E8E028F0A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5BB-CA4E-4D60-B555-7921A8C1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13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8581-EA01-4649-B072-724E8E028F0A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5BB-CA4E-4D60-B555-7921A8C1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2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8581-EA01-4649-B072-724E8E028F0A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5BB-CA4E-4D60-B555-7921A8C1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8581-EA01-4649-B072-724E8E028F0A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5BB-CA4E-4D60-B555-7921A8C1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99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8581-EA01-4649-B072-724E8E028F0A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5BB-CA4E-4D60-B555-7921A8C1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6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8581-EA01-4649-B072-724E8E028F0A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5BB-CA4E-4D60-B555-7921A8C1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8581-EA01-4649-B072-724E8E028F0A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5BB-CA4E-4D60-B555-7921A8C1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1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8581-EA01-4649-B072-724E8E028F0A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5BB-CA4E-4D60-B555-7921A8C1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8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8581-EA01-4649-B072-724E8E028F0A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5BB-CA4E-4D60-B555-7921A8C1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0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F8581-EA01-4649-B072-724E8E028F0A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265BB-CA4E-4D60-B555-7921A8C1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5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276456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Bookman Old Style" panose="02050604050505020204" pitchFamily="18" charset="0"/>
              </a:rPr>
              <a:t>Книги из далёкого прошлого</a:t>
            </a:r>
            <a:endParaRPr lang="ru-RU" sz="6600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Литературное чтение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2 класс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УМК «Перспектива»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Bookman Old Style" panose="02050604050505020204" pitchFamily="18" charset="0"/>
              </a:rPr>
              <a:t>Древнерусские книги</a:t>
            </a:r>
            <a:endParaRPr lang="ru-RU" sz="54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320" y="1196752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Древнерусские книги всегда были оформлены кожаным переплетом, окладом, который предохранял их от порчи. Иногда оклад был золотым и украшенным драгоценными каменьями </a:t>
            </a:r>
          </a:p>
          <a:p>
            <a:endParaRPr lang="ru-RU" dirty="0"/>
          </a:p>
        </p:txBody>
      </p:sp>
      <p:pic>
        <p:nvPicPr>
          <p:cNvPr id="2050" name="Picture 2" descr="http://www.1543.su/VIVOVOCO/VV/BOOKS/DANGER/BOOK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82" y="3732534"/>
            <a:ext cx="4623470" cy="312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Bookman Old Style" panose="02050604050505020204" pitchFamily="18" charset="0"/>
              </a:rPr>
              <a:t>Книгопечатание </a:t>
            </a:r>
            <a:endParaRPr lang="ru-RU" sz="48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239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Новое слово в книгопечатании было сказано немцем Иоганном Гуттенбергом, который изобрел первый печатный станок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6000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7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Bookman Old Style" panose="02050604050505020204" pitchFamily="18" charset="0"/>
              </a:rPr>
              <a:t>Книгопечатание на Руси</a:t>
            </a:r>
            <a:endParaRPr lang="ru-RU" sz="48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На Руси зачинателем печатного дела был Иван Федоров. 19 апреля 1563 г. он открыл в Москве первую на Руси "печатню", то есть типографию.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http://player.myshared.ru/238034/data/images/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2252092" cy="338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Bookman Old Style" panose="02050604050505020204" pitchFamily="18" charset="0"/>
              </a:rPr>
              <a:t>Части книги</a:t>
            </a:r>
            <a:endParaRPr lang="ru-RU" sz="48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8133554" cy="472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>
                <a:latin typeface="Bookman Old Style" panose="02050604050505020204" pitchFamily="18" charset="0"/>
              </a:rPr>
              <a:t>Книгоград</a:t>
            </a:r>
            <a:endParaRPr lang="ru-RU" sz="5400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28800"/>
            <a:ext cx="74888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2800" dirty="0">
                <a:latin typeface="Bookman Old Style" panose="02050604050505020204" pitchFamily="18" charset="0"/>
              </a:rPr>
              <a:t>В моём шкафу теснится к тому том,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И каждый том на полке словно дом…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Обложку-дверь откроешь второпях – 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И ты вошёл, и ты уже в гостях.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Как переулок – каждый книжный ряд.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И весь мой шкаф – чудесный </a:t>
            </a:r>
            <a:r>
              <a:rPr lang="ru-RU" sz="2800" dirty="0" err="1">
                <a:latin typeface="Bookman Old Style" panose="02050604050505020204" pitchFamily="18" charset="0"/>
              </a:rPr>
              <a:t>Книгоград</a:t>
            </a:r>
            <a:r>
              <a:rPr lang="ru-RU" sz="2800" dirty="0">
                <a:latin typeface="Bookman Old Style" panose="02050604050505020204" pitchFamily="18" charset="0"/>
              </a:rPr>
              <a:t>…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(Д. Кугультинов)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023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atin typeface="Bookman Old Style" panose="02050604050505020204" pitchFamily="18" charset="0"/>
              </a:rPr>
              <a:t>Книга</a:t>
            </a:r>
            <a:r>
              <a:rPr lang="ru-RU" dirty="0" smtClean="0">
                <a:latin typeface="Bookman Old Style" panose="02050604050505020204" pitchFamily="18" charset="0"/>
              </a:rPr>
              <a:t> – произведение печати в виде переплетённых листов с каким-нибудь текстом</a:t>
            </a:r>
            <a:br>
              <a:rPr lang="ru-RU" dirty="0" smtClean="0">
                <a:latin typeface="Bookman Old Style" panose="02050604050505020204" pitchFamily="18" charset="0"/>
              </a:rPr>
            </a:br>
            <a:r>
              <a:rPr lang="ru-RU" dirty="0" smtClean="0">
                <a:latin typeface="Bookman Old Style" panose="02050604050505020204" pitchFamily="18" charset="0"/>
              </a:rPr>
              <a:t>(С. И. Ожегов)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3789040"/>
            <a:ext cx="346250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Bookman Old Style" panose="02050604050505020204" pitchFamily="18" charset="0"/>
              </a:rPr>
              <a:t>Папирус</a:t>
            </a:r>
            <a:endParaRPr lang="ru-RU" sz="54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Bookman Old Style" panose="02050604050505020204" pitchFamily="18" charset="0"/>
              </a:rPr>
              <a:t>  - писчий материал, в древности распространённый в Египте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564904"/>
            <a:ext cx="4512501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89040"/>
            <a:ext cx="5065757" cy="28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9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Bookman Old Style" panose="02050604050505020204" pitchFamily="18" charset="0"/>
              </a:rPr>
              <a:t>Глиняная</a:t>
            </a:r>
            <a:r>
              <a:rPr lang="ru-RU" sz="4800" dirty="0" smtClean="0">
                <a:latin typeface="Bookman Old Style" panose="02050604050505020204" pitchFamily="18" charset="0"/>
              </a:rPr>
              <a:t> </a:t>
            </a:r>
            <a:r>
              <a:rPr lang="ru-RU" sz="5400" dirty="0" smtClean="0">
                <a:latin typeface="Bookman Old Style" panose="02050604050505020204" pitchFamily="18" charset="0"/>
              </a:rPr>
              <a:t>табличка</a:t>
            </a:r>
            <a:endParaRPr lang="ru-RU" sz="54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Bookman Old Style" panose="02050604050505020204" pitchFamily="18" charset="0"/>
              </a:rPr>
              <a:t>- это одна из первых материальных основ для книги, появившаяся около 3500 лет до нашей эры. 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50" y="2924944"/>
            <a:ext cx="47434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354162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Bookman Old Style" panose="02050604050505020204" pitchFamily="18" charset="0"/>
              </a:rPr>
              <a:t>Книги из деревянных дощечек</a:t>
            </a:r>
            <a:endParaRPr lang="ru-RU" sz="48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18" y="1124744"/>
            <a:ext cx="857929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В Древнем Риме существовал еще один вид книги – это были скрепленные между собой ремешком деревянные дощечки-таблицы, покрытые воском, на которых процарапывались буквы.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5" descr="Деревянная кни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793" y="3717032"/>
            <a:ext cx="4465042" cy="286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6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Bookman Old Style" panose="02050604050505020204" pitchFamily="18" charset="0"/>
              </a:rPr>
              <a:t>Пергамент</a:t>
            </a:r>
            <a:endParaRPr lang="ru-RU" sz="48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Bookman Old Style" panose="02050604050505020204" pitchFamily="18" charset="0"/>
              </a:rPr>
              <a:t> - материал для письма из кожи животных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12976"/>
            <a:ext cx="4076700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32855"/>
            <a:ext cx="4683017" cy="306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6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Bookman Old Style" panose="02050604050505020204" pitchFamily="18" charset="0"/>
              </a:rPr>
              <a:t>Берестяная грамота</a:t>
            </a:r>
            <a:endParaRPr lang="ru-RU" sz="48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402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 - письмо или записка на коре берёзы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2" y="1844824"/>
            <a:ext cx="3278980" cy="2459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92" y="4437112"/>
            <a:ext cx="6350669" cy="22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4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35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Bookman Old Style" panose="02050604050505020204" pitchFamily="18" charset="0"/>
              </a:rPr>
              <a:t>Бумага</a:t>
            </a:r>
            <a:endParaRPr lang="ru-RU" sz="54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 - волокнистый материал в виде листов для письма, рисования, упаковки и прочего, получаемый из целлюлозы: растений, а также вторсырья (макулатуры)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068960"/>
            <a:ext cx="3746803" cy="332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20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Bookman Old Style" panose="02050604050505020204" pitchFamily="18" charset="0"/>
              </a:rPr>
              <a:t>Монахи - переписчики </a:t>
            </a:r>
            <a:endParaRPr lang="ru-RU" sz="48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064896" cy="32403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Первые книги были рукописные, их тиражированием занимались монахи-переписчики, каковых было немного. В связи с этим цена книги была очень высока. Переписывание рукописей имело для монахов большое значение, потому-то оно и стала в основном уделом монашества 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" name="Picture 5" descr="монах-переписч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923" r="890" b="12778"/>
          <a:stretch>
            <a:fillRect/>
          </a:stretch>
        </p:blipFill>
        <p:spPr bwMode="auto">
          <a:xfrm>
            <a:off x="4572000" y="3861048"/>
            <a:ext cx="3853461" cy="292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2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304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Книги из далёкого прошлого</vt:lpstr>
      <vt:lpstr>Книга – произведение печати в виде переплетённых листов с каким-нибудь текстом (С. И. Ожегов)</vt:lpstr>
      <vt:lpstr>Папирус</vt:lpstr>
      <vt:lpstr>Глиняная табличка</vt:lpstr>
      <vt:lpstr>Книги из деревянных дощечек</vt:lpstr>
      <vt:lpstr>Пергамент</vt:lpstr>
      <vt:lpstr>Берестяная грамота</vt:lpstr>
      <vt:lpstr>Бумага</vt:lpstr>
      <vt:lpstr>Монахи - переписчики </vt:lpstr>
      <vt:lpstr>Древнерусские книги</vt:lpstr>
      <vt:lpstr>Книгопечатание </vt:lpstr>
      <vt:lpstr>Книгопечатание на Руси</vt:lpstr>
      <vt:lpstr>Части книги</vt:lpstr>
      <vt:lpstr>Книгоград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Книги из далёкого прошлого</dc:title>
  <dc:creator>Смирновы</dc:creator>
  <cp:lastModifiedBy>Смирновы</cp:lastModifiedBy>
  <cp:revision>6</cp:revision>
  <dcterms:created xsi:type="dcterms:W3CDTF">2015-09-07T16:16:10Z</dcterms:created>
  <dcterms:modified xsi:type="dcterms:W3CDTF">2015-09-07T17:09:47Z</dcterms:modified>
</cp:coreProperties>
</file>