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60" r:id="rId4"/>
    <p:sldId id="259" r:id="rId5"/>
    <p:sldId id="274" r:id="rId6"/>
    <p:sldId id="282" r:id="rId7"/>
    <p:sldId id="290" r:id="rId8"/>
    <p:sldId id="291" r:id="rId9"/>
    <p:sldId id="294" r:id="rId10"/>
    <p:sldId id="293" r:id="rId11"/>
    <p:sldId id="292" r:id="rId12"/>
    <p:sldId id="278" r:id="rId13"/>
    <p:sldId id="261" r:id="rId14"/>
    <p:sldId id="262" r:id="rId15"/>
    <p:sldId id="263" r:id="rId16"/>
    <p:sldId id="275" r:id="rId17"/>
    <p:sldId id="276" r:id="rId18"/>
    <p:sldId id="264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88" r:id="rId28"/>
    <p:sldId id="287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BF9DF13-58EF-461E-8474-313A1FFD6B43}" type="datetimeFigureOut">
              <a:rPr lang="ru-RU"/>
              <a:pPr>
                <a:defRPr/>
              </a:pPr>
              <a:t>10.09.2015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4E648B-5131-4CA7-A528-BA2E91007B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079E2-DD5C-44FD-A5EC-CCC6CD3F5088}" type="datetimeFigureOut">
              <a:rPr lang="ru-RU"/>
              <a:pPr>
                <a:defRPr/>
              </a:pPr>
              <a:t>10.09.2015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02BE2-2D80-4C99-A046-2519952445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3D1E3-86D3-48F8-ADC0-821CCDCF9F61}" type="datetimeFigureOut">
              <a:rPr lang="ru-RU"/>
              <a:pPr>
                <a:defRPr/>
              </a:pPr>
              <a:t>10.09.2015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34A49-5DBF-4C67-A9E8-2A1CBF942A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47E27-5CCD-4A18-ACB1-9A1474C8E4AD}" type="datetimeFigureOut">
              <a:rPr lang="ru-RU"/>
              <a:pPr>
                <a:defRPr/>
              </a:pPr>
              <a:t>10.09.2015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86010-3C6A-40C0-A282-CECE7B78FD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F2BFA-386D-444A-AC41-4732BCC8FD5F}" type="datetimeFigureOut">
              <a:rPr lang="ru-RU"/>
              <a:pPr>
                <a:defRPr/>
              </a:pPr>
              <a:t>10.09.2015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D3F45-A7B3-4FC7-9DDA-2FC962841D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4C678-4A31-4B02-8BFF-A0191113EA8B}" type="datetimeFigureOut">
              <a:rPr lang="ru-RU"/>
              <a:pPr>
                <a:defRPr/>
              </a:pPr>
              <a:t>10.09.2015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AECF9-E576-405F-A4A6-C111B74A38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3B2C4-0581-40C6-A589-6EA9C5811394}" type="datetimeFigureOut">
              <a:rPr lang="ru-RU"/>
              <a:pPr>
                <a:defRPr/>
              </a:pPr>
              <a:t>10.09.2015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A84DB-1B9F-4497-959B-BE68E1395D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4EAA3-0F5E-48EC-B0E1-B15F0D300CE0}" type="datetimeFigureOut">
              <a:rPr lang="ru-RU"/>
              <a:pPr>
                <a:defRPr/>
              </a:pPr>
              <a:t>10.09.2015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39FA6-9D6B-4926-8EDB-0ED32C9F4B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B637F-4FAC-487C-9257-70E0A822C88D}" type="datetimeFigureOut">
              <a:rPr lang="ru-RU"/>
              <a:pPr>
                <a:defRPr/>
              </a:pPr>
              <a:t>10.09.2015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69210-0F4E-434D-8EDA-6D0EEE9433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8B459-690C-4843-9DC1-FE2B594C24F7}" type="datetimeFigureOut">
              <a:rPr lang="ru-RU"/>
              <a:pPr>
                <a:defRPr/>
              </a:pPr>
              <a:t>10.09.2015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9A042-A026-4391-84D1-D67567F52A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B3564-8C47-42C0-A2F2-26290CEEC23C}" type="datetimeFigureOut">
              <a:rPr lang="ru-RU"/>
              <a:pPr>
                <a:defRPr/>
              </a:pPr>
              <a:t>10.09.2015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D54DE-45CC-4793-BAF2-F8A9D42691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881CD-CF9D-4FA5-8444-FBAAB9BA2DF6}" type="datetimeFigureOut">
              <a:rPr lang="ru-RU"/>
              <a:pPr>
                <a:defRPr/>
              </a:pPr>
              <a:t>10.09.2015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A2648-D070-4A04-B147-D4BB44134D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50263B-A086-46C6-B162-2A6151650259}" type="datetimeFigureOut">
              <a:rPr lang="ru-RU"/>
              <a:pPr>
                <a:defRPr/>
              </a:pPr>
              <a:t>10.09.2015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F9D5D6-E8F1-4CDD-8FC6-5AA3DA63CE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4339" name="Рисунок 4" descr="сд.сб.т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3995738" y="4005263"/>
            <a:ext cx="514826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Таирова Р. С.</a:t>
            </a:r>
          </a:p>
          <a:p>
            <a:r>
              <a:rPr lang="ru-RU" sz="2000" b="1">
                <a:latin typeface="Times New Roman" pitchFamily="18" charset="0"/>
              </a:rPr>
              <a:t>Воспитатель МБДОУ «Детский сад № 6»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258888" y="188913"/>
            <a:ext cx="60499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/>
              <a:t>Использование здоровьесберегающих технологий </a:t>
            </a:r>
          </a:p>
          <a:p>
            <a:pPr algn="ctr"/>
            <a:r>
              <a:rPr lang="ru-RU" sz="4000"/>
              <a:t>в образовательной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 descr="сдор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Прямоугольник 2"/>
          <p:cNvSpPr>
            <a:spLocks noChangeArrowheads="1"/>
          </p:cNvSpPr>
          <p:nvPr/>
        </p:nvSpPr>
        <p:spPr bwMode="auto">
          <a:xfrm>
            <a:off x="1331913" y="404813"/>
            <a:ext cx="7321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</a:rPr>
              <a:t>Артикуляционная гимнастика</a:t>
            </a:r>
            <a:endParaRPr lang="ru-RU" sz="4000">
              <a:latin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71563" y="5072063"/>
            <a:ext cx="7272337" cy="151288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выработка качественных, полноценных движений органов артикуляции, подготовка к правильному произнесению фонем.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1" descr="сдор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Прямоугольник 2"/>
          <p:cNvSpPr>
            <a:spLocks noChangeArrowheads="1"/>
          </p:cNvSpPr>
          <p:nvPr/>
        </p:nvSpPr>
        <p:spPr bwMode="auto">
          <a:xfrm>
            <a:off x="1331913" y="404813"/>
            <a:ext cx="7183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</a:rPr>
              <a:t>Фонопедические упражнения </a:t>
            </a:r>
            <a:endParaRPr lang="ru-RU" sz="4000">
              <a:latin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0" y="3213100"/>
            <a:ext cx="3214688" cy="1785938"/>
          </a:xfrm>
          <a:prstGeom prst="ellipse">
            <a:avLst/>
          </a:prstGeom>
          <a:solidFill>
            <a:srgbClr val="DCFD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развивают носовое, диафрагмальное, брюшное дыхание</a:t>
            </a:r>
          </a:p>
        </p:txBody>
      </p:sp>
      <p:sp>
        <p:nvSpPr>
          <p:cNvPr id="5" name="Овал 4"/>
          <p:cNvSpPr/>
          <p:nvPr/>
        </p:nvSpPr>
        <p:spPr>
          <a:xfrm>
            <a:off x="1476375" y="5000625"/>
            <a:ext cx="3286125" cy="1857375"/>
          </a:xfrm>
          <a:prstGeom prst="ellipse">
            <a:avLst/>
          </a:prstGeom>
          <a:solidFill>
            <a:srgbClr val="DCFD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стимулируют гортанно-глоточный аппарат </a:t>
            </a:r>
          </a:p>
        </p:txBody>
      </p:sp>
      <p:sp>
        <p:nvSpPr>
          <p:cNvPr id="6" name="Овал 5"/>
          <p:cNvSpPr/>
          <p:nvPr/>
        </p:nvSpPr>
        <p:spPr>
          <a:xfrm>
            <a:off x="5364163" y="5000625"/>
            <a:ext cx="3214687" cy="1857375"/>
          </a:xfrm>
          <a:prstGeom prst="ellipse">
            <a:avLst/>
          </a:prstGeom>
          <a:solidFill>
            <a:srgbClr val="DCFD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стимулируют деятельность головного мозга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1" descr="сдор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Прямоугольник 3"/>
          <p:cNvSpPr>
            <a:spLocks noChangeArrowheads="1"/>
          </p:cNvSpPr>
          <p:nvPr/>
        </p:nvSpPr>
        <p:spPr bwMode="auto">
          <a:xfrm>
            <a:off x="2627313" y="333375"/>
            <a:ext cx="380206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</a:rPr>
              <a:t>Ритмопластика</a:t>
            </a:r>
            <a:endParaRPr lang="ru-RU" sz="4000">
              <a:latin typeface="Times New Roman" pitchFamily="18" charset="0"/>
            </a:endParaRPr>
          </a:p>
        </p:txBody>
      </p:sp>
      <p:pic>
        <p:nvPicPr>
          <p:cNvPr id="4098" name="Picture 2" descr="C:\Documents and Settings\Loner-XP\Рабочий стол\фото для мо\DSC009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908720"/>
            <a:ext cx="4466257" cy="33491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Овал 5"/>
          <p:cNvSpPr/>
          <p:nvPr/>
        </p:nvSpPr>
        <p:spPr>
          <a:xfrm>
            <a:off x="0" y="4429125"/>
            <a:ext cx="3214688" cy="17859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развивает чувство ритма, музыкальный слух и вкус</a:t>
            </a:r>
          </a:p>
        </p:txBody>
      </p:sp>
      <p:sp>
        <p:nvSpPr>
          <p:cNvPr id="7" name="Овал 6"/>
          <p:cNvSpPr/>
          <p:nvPr/>
        </p:nvSpPr>
        <p:spPr>
          <a:xfrm>
            <a:off x="2357438" y="5072063"/>
            <a:ext cx="3214687" cy="178593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развивает умение правильно и красиво двигаться </a:t>
            </a:r>
          </a:p>
        </p:txBody>
      </p:sp>
      <p:sp>
        <p:nvSpPr>
          <p:cNvPr id="8" name="Овал 7"/>
          <p:cNvSpPr/>
          <p:nvPr/>
        </p:nvSpPr>
        <p:spPr>
          <a:xfrm>
            <a:off x="5572125" y="5072063"/>
            <a:ext cx="3214688" cy="178593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развивает умение чувствовать и передавать характер музыки</a:t>
            </a:r>
          </a:p>
        </p:txBody>
      </p:sp>
      <p:sp>
        <p:nvSpPr>
          <p:cNvPr id="9" name="Овал 8"/>
          <p:cNvSpPr/>
          <p:nvPr/>
        </p:nvSpPr>
        <p:spPr>
          <a:xfrm>
            <a:off x="5929313" y="3429000"/>
            <a:ext cx="3214687" cy="17859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укрепляет различные группы мышц и осанку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1" descr="сдор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2195513" y="476250"/>
            <a:ext cx="56896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Педагоги дошкольных учреждений, 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в том числе и музыкальные руководители, комплексно решают задачи физического, интеллектуального, эмоционального и личностного развития ребенка, активно внедряя в этот процесс наиболее эффективные технологии здоровьесбережения. 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1" descr="сдор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2124075" y="620713"/>
            <a:ext cx="6048375" cy="463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Основная форма образовательной  деятельности в ДОУ речевое развитие (логопедические минутки, артикуляционная гимнастика), в ходе которых осуществляю систематическое, целенаправленное и всестороннее воспитание и формирование развития речевых способностей  ребенка.</a:t>
            </a:r>
            <a:r>
              <a:rPr lang="ru-RU" sz="2800" b="1" i="1">
                <a:latin typeface="Times New Roman" pitchFamily="18" charset="0"/>
              </a:rPr>
              <a:t> </a:t>
            </a:r>
            <a:endParaRPr lang="ru-RU" sz="2800">
              <a:latin typeface="Times New Roman" pitchFamily="18" charset="0"/>
            </a:endParaRP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Рисунок 1" descr="сдор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124075" y="404813"/>
            <a:ext cx="5832475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>
                <a:solidFill>
                  <a:srgbClr val="FFFFFF"/>
                </a:solidFill>
                <a:cs typeface="Times New Roman" pitchFamily="18" charset="0"/>
              </a:rPr>
              <a:t>Начинаю НОД</a:t>
            </a:r>
          </a:p>
          <a:p>
            <a:pPr algn="ctr"/>
            <a:r>
              <a:rPr lang="ru-RU" sz="2400">
                <a:solidFill>
                  <a:srgbClr val="FFFFFF"/>
                </a:solidFill>
                <a:cs typeface="Times New Roman" pitchFamily="18" charset="0"/>
              </a:rPr>
              <a:t> с валеологической жизнеутверждающей потешки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1700213"/>
            <a:ext cx="4356100" cy="2066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>
                <a:solidFill>
                  <a:srgbClr val="FFFFFF"/>
                </a:solidFill>
                <a:cs typeface="Times New Roman" pitchFamily="18" charset="0"/>
              </a:rPr>
              <a:t>Речевые игры  сопровождаю ритмическими движениями , а танцевальную импровизацию совмещаем  с музыкотерапией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00563" y="1773238"/>
            <a:ext cx="4319587" cy="2016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>
                <a:solidFill>
                  <a:srgbClr val="FFFFFF"/>
                </a:solidFill>
                <a:cs typeface="Times New Roman" pitchFamily="18" charset="0"/>
              </a:rPr>
              <a:t>Перед НОД- занимаюсь с детьми  дыхательной гимнастикой и оздоровительной гимнастикой для голосовых связок </a:t>
            </a:r>
          </a:p>
        </p:txBody>
      </p:sp>
      <p:pic>
        <p:nvPicPr>
          <p:cNvPr id="41989" name="Рисунок 9" descr="поющий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4149725"/>
            <a:ext cx="2787650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Рисунок 1" descr="сдор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Прямоугольник 2"/>
          <p:cNvSpPr>
            <a:spLocks noChangeArrowheads="1"/>
          </p:cNvSpPr>
          <p:nvPr/>
        </p:nvSpPr>
        <p:spPr bwMode="auto">
          <a:xfrm>
            <a:off x="2195513" y="620713"/>
            <a:ext cx="4572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Слушание музыки и разучивание текстов песен в совместной деятельности можно перемежать с игровым массажем или пальчиковой игрой</a:t>
            </a:r>
          </a:p>
        </p:txBody>
      </p:sp>
      <p:pic>
        <p:nvPicPr>
          <p:cNvPr id="43011" name="Рисунок 3" descr="слушают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357563"/>
            <a:ext cx="41751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Рисунок 1" descr="сдор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Прямоугольник 2"/>
          <p:cNvSpPr>
            <a:spLocks noChangeArrowheads="1"/>
          </p:cNvSpPr>
          <p:nvPr/>
        </p:nvSpPr>
        <p:spPr bwMode="auto">
          <a:xfrm>
            <a:off x="1908175" y="476250"/>
            <a:ext cx="6192838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Речевые игры  сопровождаю с музыкально- ритмическими движениями , а танцевальную импровизацию совмещаю с музыкотерапией</a:t>
            </a:r>
          </a:p>
        </p:txBody>
      </p:sp>
      <p:pic>
        <p:nvPicPr>
          <p:cNvPr id="44035" name="Рисунок 5" descr="танец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86036">
            <a:off x="1057275" y="3195638"/>
            <a:ext cx="37242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1" descr="сдор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Rectangle 1"/>
          <p:cNvSpPr>
            <a:spLocks noChangeArrowheads="1"/>
          </p:cNvSpPr>
          <p:nvPr/>
        </p:nvSpPr>
        <p:spPr bwMode="auto">
          <a:xfrm>
            <a:off x="1908175" y="449263"/>
            <a:ext cx="6408738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 здоровьесберегающих упражнений и игр занимает совсем немного времени - 1-2 минуты </a:t>
            </a:r>
            <a:endParaRPr lang="ru-RU" sz="36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36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это приносит детям огромное удовольствие, а самое главное - пользу для здоровья и их эмоционального благополучия. </a:t>
            </a:r>
            <a:endParaRPr lang="ru-RU" sz="36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Рисунок 1" descr="сдор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Rectangle 1"/>
          <p:cNvSpPr>
            <a:spLocks noChangeArrowheads="1"/>
          </p:cNvSpPr>
          <p:nvPr/>
        </p:nvSpPr>
        <p:spPr bwMode="auto">
          <a:xfrm>
            <a:off x="1763713" y="674688"/>
            <a:ext cx="66246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Например, логоритмическая гимнастика является одной из форм активного отдыха, наиболее благоприятного для снятия напряжения после долгого сидения. Кратковременные физические упражнения детей под музыку, вызывая возбуждение других отделов мозга, усиливают кровообращение и  создают благоприятные условия отдыха для ранее возбужденных отделов.  </a:t>
            </a:r>
            <a:endParaRPr lang="ru-RU" sz="24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 descr="сдор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24075" y="404813"/>
            <a:ext cx="6335713" cy="6186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Здоровьесберегающие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технологии - это система мер, направленных на улучшение здоровья участников образовательной деятельности (дети, педагоги, родители)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Рисунок 1" descr="сдор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1692275" y="765175"/>
            <a:ext cx="669607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8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Логоритмические упражнения объединены в комплексы общеразвивающих упражнений,  которые выполняются в положении стоя и сидя. В них задействованы все группы мышц – как шейного отдела, плечевого пояса, так и мышцы спины и ног; некоторые упражнения направлены на укрепление мышц брюшного пресса. </a:t>
            </a:r>
            <a:endParaRPr lang="ru-RU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Рисунок 1" descr="сдор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TextBox 2"/>
          <p:cNvSpPr txBox="1">
            <a:spLocks noChangeArrowheads="1"/>
          </p:cNvSpPr>
          <p:nvPr/>
        </p:nvSpPr>
        <p:spPr bwMode="auto">
          <a:xfrm>
            <a:off x="2124075" y="404813"/>
            <a:ext cx="568801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</a:p>
        </p:txBody>
      </p:sp>
      <p:sp>
        <p:nvSpPr>
          <p:cNvPr id="48131" name="Прямоугольник 7"/>
          <p:cNvSpPr>
            <a:spLocks noChangeArrowheads="1"/>
          </p:cNvSpPr>
          <p:nvPr/>
        </p:nvSpPr>
        <p:spPr bwMode="auto">
          <a:xfrm>
            <a:off x="539750" y="2781300"/>
            <a:ext cx="8135938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Основная цель артикуляционной </a:t>
            </a:r>
            <a:endParaRPr lang="ru-RU" sz="2800" i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гимнастики - выработка полноценных </a:t>
            </a:r>
            <a:endParaRPr lang="ru-RU" sz="2800" i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движений органов артикуляции, </a:t>
            </a:r>
            <a:endParaRPr lang="ru-RU" sz="2800" i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подготовка к правильному </a:t>
            </a:r>
            <a:endParaRPr lang="ru-RU" sz="2800" i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произнесению фонем. </a:t>
            </a:r>
            <a:endParaRPr lang="ru-RU" sz="2800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Рисунок 1" descr="сд.сб.т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0825" y="260350"/>
            <a:ext cx="5329238" cy="65976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cs typeface="Times New Roman" pitchFamily="18" charset="0"/>
              </a:rPr>
              <a:t>Артикуляционные гимнастики Е. Косиновой, Т. Куликовской, В. Цвынтарного способствуют тренировке мышц речевого аппарата, </a:t>
            </a:r>
            <a:endParaRPr lang="ru-RU" sz="2800" dirty="0"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cs typeface="Times New Roman" pitchFamily="18" charset="0"/>
              </a:rPr>
              <a:t>ориентированию в пространстве, учат имитации движений животных. В результате этой 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ru-RU" sz="2800" b="1" i="1" dirty="0">
                <a:cs typeface="Times New Roman" pitchFamily="18" charset="0"/>
              </a:rPr>
              <a:t>работы у наших детей повышаются показатели уровня развития речи детей, певческих навыков, улучшаются музыкальная память, внимание. </a:t>
            </a:r>
            <a:endParaRPr lang="ru-RU" sz="2800" dirty="0"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Рисунок 1" descr="сд.сб.т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Прямоугольник 2"/>
          <p:cNvSpPr>
            <a:spLocks noChangeArrowheads="1"/>
          </p:cNvSpPr>
          <p:nvPr/>
        </p:nvSpPr>
        <p:spPr bwMode="auto">
          <a:xfrm>
            <a:off x="1619250" y="0"/>
            <a:ext cx="48561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>
                <a:latin typeface="Times New Roman" pitchFamily="18" charset="0"/>
                <a:cs typeface="Times New Roman" pitchFamily="18" charset="0"/>
              </a:rPr>
              <a:t>Пальчиковые игры.</a:t>
            </a:r>
            <a:endParaRPr lang="ru-RU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9" name="Прямоугольник 3"/>
          <p:cNvSpPr>
            <a:spLocks noChangeArrowheads="1"/>
          </p:cNvSpPr>
          <p:nvPr/>
        </p:nvSpPr>
        <p:spPr bwMode="auto">
          <a:xfrm>
            <a:off x="0" y="836613"/>
            <a:ext cx="50450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 Важное место в образовательной деятельности занимают пальчиковые игры и сказки, которые исполняются как песенки или произносятся под музыку. 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811012"/>
            <a:ext cx="6654739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Игры развивают речь ребенка, двигательные качества, повышают координационные способности пальцев рук (подготовка к рисованию, письму), соединяют пальцевую пластику с выразительным мелодическим и речевым интонированием, формируют образно-ассоциативное мышление на основе устного русского народного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творчества</a:t>
            </a:r>
            <a:endParaRPr lang="ru-RU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Рисунок 1" descr="сдор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Прямоугольник 2"/>
          <p:cNvSpPr>
            <a:spLocks noChangeArrowheads="1"/>
          </p:cNvSpPr>
          <p:nvPr/>
        </p:nvSpPr>
        <p:spPr bwMode="auto">
          <a:xfrm>
            <a:off x="2051050" y="404813"/>
            <a:ext cx="59817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Музыкотерапия - важная составляющая музыкально-оздоровительной работы в  ДОУ. Это создание такого музыкального сопровождения, которое способствует коррекции психофизического статуса детей в процессе их двигательно-игровой деятельности.  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Рисунок 1" descr="сдор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95513" y="692150"/>
            <a:ext cx="5905500" cy="48323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cs typeface="Times New Roman" pitchFamily="18" charset="0"/>
              </a:rPr>
              <a:t>Слушание правильно подобранной музыки повышает иммунитет детей, снимает напряжение и раздражительность, головную и мышечную боль, восстанавливает спокойное дыхание. Утром встречают детей, укладывают спать, поднимают после дневного сна под соответствующую музыку, используют ее в качестве фона для занятий, свободной деятельности. </a:t>
            </a:r>
            <a:endParaRPr lang="ru-RU" sz="28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Рисунок 1" descr="сдор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339975" y="549275"/>
            <a:ext cx="5373688" cy="56530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800" b="1" i="1">
                <a:solidFill>
                  <a:srgbClr val="FFFFFF"/>
                </a:solidFill>
              </a:rPr>
              <a:t>Образовательная деятельность  с использованием технологий здоровьесбережения эффективны при учете индивидуальных и возрастных особенностей каждого ребенка, его интересов. Успех занятий невозможен без совместной деятельности музыкального руководителя и воспитателя, который активно помогает, организует</a:t>
            </a:r>
            <a:r>
              <a:rPr lang="ru-RU" sz="2800">
                <a:solidFill>
                  <a:srgbClr val="FFFFFF"/>
                </a:solidFill>
              </a:rPr>
              <a:t>  </a:t>
            </a:r>
            <a:r>
              <a:rPr lang="ru-RU" sz="2800" b="1" i="1">
                <a:solidFill>
                  <a:srgbClr val="FFFFFF"/>
                </a:solidFill>
              </a:rPr>
              <a:t>самостоятельное  музицирование детей в группе. </a:t>
            </a:r>
            <a:endParaRPr lang="ru-RU" sz="2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Рисунок 1" descr="сдор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001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2051050" y="2276475"/>
            <a:ext cx="50419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000"/>
              <a:t>Спасибо </a:t>
            </a:r>
          </a:p>
          <a:p>
            <a:r>
              <a:rPr lang="ru-RU" sz="6000"/>
              <a:t>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Рисунок 1" descr="сдор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 descr="сдор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755650" y="404813"/>
            <a:ext cx="7848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На сегодняшний момент в дошкольных учреждениях большое внимание уделяется здоровьесберегающим технологиям, главным фактором которых является рациональная организация учебного процесса, соответствие методик обучения, способствующих развитию индивидуальных возможностей ребенка.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 descr="сдор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3132138" y="549275"/>
            <a:ext cx="273526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cs typeface="Times New Roman" pitchFamily="18" charset="0"/>
              </a:rPr>
              <a:t>Компоненты здоровья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68313" y="1989138"/>
            <a:ext cx="223202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cs typeface="Times New Roman" pitchFamily="18" charset="0"/>
              </a:rPr>
              <a:t>соматический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547813" y="4797425"/>
            <a:ext cx="230346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cs typeface="Times New Roman" pitchFamily="18" charset="0"/>
              </a:rPr>
              <a:t>психический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580063" y="4941888"/>
            <a:ext cx="230505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cs typeface="Times New Roman" pitchFamily="18" charset="0"/>
              </a:rPr>
              <a:t>л</a:t>
            </a:r>
            <a:r>
              <a:rPr lang="ru-RU" dirty="0">
                <a:cs typeface="Times New Roman" pitchFamily="18" charset="0"/>
              </a:rPr>
              <a:t>ичностный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227763" y="1989138"/>
            <a:ext cx="221138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cs typeface="Times New Roman" pitchFamily="18" charset="0"/>
              </a:rPr>
              <a:t>нравственный</a:t>
            </a:r>
            <a:endParaRPr lang="ru-RU" dirty="0"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>
            <a:stCxn id="4" idx="2"/>
          </p:cNvCxnSpPr>
          <p:nvPr/>
        </p:nvCxnSpPr>
        <p:spPr>
          <a:xfrm flipH="1">
            <a:off x="2124075" y="1006475"/>
            <a:ext cx="1008063" cy="1054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987675" y="1412875"/>
            <a:ext cx="688975" cy="3324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932363" y="1412875"/>
            <a:ext cx="1295400" cy="3455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8" idx="1"/>
          </p:cNvCxnSpPr>
          <p:nvPr/>
        </p:nvCxnSpPr>
        <p:spPr>
          <a:xfrm>
            <a:off x="5867400" y="1125538"/>
            <a:ext cx="684213" cy="996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 descr="сдор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78" name="Группа 4"/>
          <p:cNvGrpSpPr>
            <a:grpSpLocks/>
          </p:cNvGrpSpPr>
          <p:nvPr/>
        </p:nvGrpSpPr>
        <p:grpSpPr bwMode="auto">
          <a:xfrm>
            <a:off x="3092450" y="2463800"/>
            <a:ext cx="2959100" cy="1930400"/>
            <a:chOff x="2857517" y="1928828"/>
            <a:chExt cx="2960257" cy="1929663"/>
          </a:xfrm>
        </p:grpSpPr>
        <p:sp>
          <p:nvSpPr>
            <p:cNvPr id="7" name="Овал 6"/>
            <p:cNvSpPr/>
            <p:nvPr/>
          </p:nvSpPr>
          <p:spPr>
            <a:xfrm>
              <a:off x="2857517" y="1928828"/>
              <a:ext cx="2960257" cy="1929663"/>
            </a:xfrm>
            <a:prstGeom prst="ellipse">
              <a:avLst/>
            </a:prstGeom>
            <a:solidFill>
              <a:srgbClr val="FFFF00"/>
            </a:solidFill>
            <a:ln w="44450">
              <a:solidFill>
                <a:srgbClr val="00B05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Овал 4"/>
            <p:cNvSpPr/>
            <p:nvPr/>
          </p:nvSpPr>
          <p:spPr>
            <a:xfrm>
              <a:off x="3291074" y="2211295"/>
              <a:ext cx="2093143" cy="13647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000" b="1">
                  <a:solidFill>
                    <a:srgbClr val="C00000"/>
                  </a:solidFill>
                </a:rPr>
                <a:t>В образовательной деятельности используются следующие виды оздоровления</a:t>
              </a:r>
            </a:p>
          </p:txBody>
        </p:sp>
      </p:grpSp>
      <p:grpSp>
        <p:nvGrpSpPr>
          <p:cNvPr id="24579" name="Группа 8"/>
          <p:cNvGrpSpPr>
            <a:grpSpLocks/>
          </p:cNvGrpSpPr>
          <p:nvPr/>
        </p:nvGrpSpPr>
        <p:grpSpPr bwMode="auto">
          <a:xfrm>
            <a:off x="611188" y="333375"/>
            <a:ext cx="2489200" cy="1349375"/>
            <a:chOff x="685311" y="480683"/>
            <a:chExt cx="2489093" cy="1350764"/>
          </a:xfrm>
        </p:grpSpPr>
        <p:sp>
          <p:nvSpPr>
            <p:cNvPr id="10" name="Овал 9"/>
            <p:cNvSpPr/>
            <p:nvPr/>
          </p:nvSpPr>
          <p:spPr>
            <a:xfrm>
              <a:off x="685311" y="480683"/>
              <a:ext cx="2489093" cy="1350764"/>
            </a:xfrm>
            <a:prstGeom prst="ellipse">
              <a:avLst/>
            </a:prstGeom>
            <a:solidFill>
              <a:srgbClr val="92D050"/>
            </a:solidFill>
            <a:ln w="44450"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1050420" y="677736"/>
              <a:ext cx="1758874" cy="9566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000" b="1" dirty="0">
                <a:solidFill>
                  <a:srgbClr val="C00000"/>
                </a:solidFill>
              </a:endParaRPr>
            </a:p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srgbClr val="C00000"/>
                  </a:solidFill>
                </a:rPr>
                <a:t>Ритмопластика</a:t>
              </a:r>
            </a:p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600" dirty="0"/>
            </a:p>
          </p:txBody>
        </p:sp>
      </p:grpSp>
      <p:grpSp>
        <p:nvGrpSpPr>
          <p:cNvPr id="24580" name="Группа 12"/>
          <p:cNvGrpSpPr>
            <a:grpSpLocks/>
          </p:cNvGrpSpPr>
          <p:nvPr/>
        </p:nvGrpSpPr>
        <p:grpSpPr bwMode="auto">
          <a:xfrm>
            <a:off x="0" y="2492375"/>
            <a:ext cx="2343150" cy="1350963"/>
            <a:chOff x="109243" y="2640926"/>
            <a:chExt cx="2343413" cy="1350764"/>
          </a:xfrm>
        </p:grpSpPr>
        <p:sp>
          <p:nvSpPr>
            <p:cNvPr id="14" name="Овал 13"/>
            <p:cNvSpPr/>
            <p:nvPr/>
          </p:nvSpPr>
          <p:spPr>
            <a:xfrm>
              <a:off x="109243" y="2640926"/>
              <a:ext cx="2343413" cy="1350764"/>
            </a:xfrm>
            <a:prstGeom prst="ellipse">
              <a:avLst/>
            </a:prstGeom>
            <a:solidFill>
              <a:srgbClr val="92D050"/>
            </a:solidFill>
            <a:ln w="44450"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Овал 4"/>
            <p:cNvSpPr/>
            <p:nvPr/>
          </p:nvSpPr>
          <p:spPr>
            <a:xfrm>
              <a:off x="452181" y="2839335"/>
              <a:ext cx="1657536" cy="9539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srgbClr val="C00000"/>
                  </a:solidFill>
                </a:rPr>
                <a:t>Фонопедичес-кие упражнения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4581" name="Группа 16"/>
          <p:cNvGrpSpPr>
            <a:grpSpLocks/>
          </p:cNvGrpSpPr>
          <p:nvPr/>
        </p:nvGrpSpPr>
        <p:grpSpPr bwMode="auto">
          <a:xfrm>
            <a:off x="684213" y="4581525"/>
            <a:ext cx="2195512" cy="1350963"/>
            <a:chOff x="2197477" y="4647367"/>
            <a:chExt cx="2195761" cy="1350764"/>
          </a:xfrm>
        </p:grpSpPr>
        <p:sp>
          <p:nvSpPr>
            <p:cNvPr id="18" name="Овал 17"/>
            <p:cNvSpPr/>
            <p:nvPr/>
          </p:nvSpPr>
          <p:spPr>
            <a:xfrm>
              <a:off x="2197477" y="4647367"/>
              <a:ext cx="2195761" cy="1350764"/>
            </a:xfrm>
            <a:prstGeom prst="ellipse">
              <a:avLst/>
            </a:prstGeom>
            <a:solidFill>
              <a:srgbClr val="92D050"/>
            </a:solidFill>
            <a:ln w="44450"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Овал 4"/>
            <p:cNvSpPr/>
            <p:nvPr/>
          </p:nvSpPr>
          <p:spPr>
            <a:xfrm>
              <a:off x="2519776" y="4845776"/>
              <a:ext cx="1551164" cy="9539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srgbClr val="C00000"/>
                  </a:solidFill>
                </a:rPr>
                <a:t>Артикуляци-онная гимнастика</a:t>
              </a:r>
              <a:endParaRPr lang="ru-RU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4582" name="Группа 19"/>
          <p:cNvGrpSpPr>
            <a:grpSpLocks/>
          </p:cNvGrpSpPr>
          <p:nvPr/>
        </p:nvGrpSpPr>
        <p:grpSpPr bwMode="auto">
          <a:xfrm>
            <a:off x="3635375" y="333375"/>
            <a:ext cx="2263775" cy="1349375"/>
            <a:chOff x="3185431" y="6826"/>
            <a:chExt cx="2262840" cy="1350764"/>
          </a:xfrm>
        </p:grpSpPr>
        <p:sp>
          <p:nvSpPr>
            <p:cNvPr id="21" name="Овал 20"/>
            <p:cNvSpPr/>
            <p:nvPr/>
          </p:nvSpPr>
          <p:spPr>
            <a:xfrm>
              <a:off x="3185431" y="6826"/>
              <a:ext cx="2262840" cy="1350764"/>
            </a:xfrm>
            <a:prstGeom prst="ellipse">
              <a:avLst/>
            </a:prstGeom>
            <a:solidFill>
              <a:srgbClr val="92D050"/>
            </a:solidFill>
            <a:ln w="44450"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Овал 4"/>
            <p:cNvSpPr/>
            <p:nvPr/>
          </p:nvSpPr>
          <p:spPr>
            <a:xfrm>
              <a:off x="3517082" y="203879"/>
              <a:ext cx="1599539" cy="9566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srgbClr val="C00000"/>
                  </a:solidFill>
                </a:rPr>
                <a:t>Речь с движением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4583" name="Группа 22"/>
          <p:cNvGrpSpPr>
            <a:grpSpLocks/>
          </p:cNvGrpSpPr>
          <p:nvPr/>
        </p:nvGrpSpPr>
        <p:grpSpPr bwMode="auto">
          <a:xfrm>
            <a:off x="6300788" y="1125538"/>
            <a:ext cx="2543175" cy="1349375"/>
            <a:chOff x="5871943" y="563317"/>
            <a:chExt cx="2543597" cy="1350764"/>
          </a:xfrm>
        </p:grpSpPr>
        <p:sp>
          <p:nvSpPr>
            <p:cNvPr id="24" name="Овал 23"/>
            <p:cNvSpPr/>
            <p:nvPr/>
          </p:nvSpPr>
          <p:spPr>
            <a:xfrm>
              <a:off x="5871943" y="563317"/>
              <a:ext cx="2543597" cy="1350764"/>
            </a:xfrm>
            <a:prstGeom prst="ellipse">
              <a:avLst/>
            </a:prstGeom>
            <a:solidFill>
              <a:srgbClr val="92D050"/>
            </a:solidFill>
            <a:ln w="44450"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Овал 4"/>
            <p:cNvSpPr/>
            <p:nvPr/>
          </p:nvSpPr>
          <p:spPr>
            <a:xfrm>
              <a:off x="6245067" y="760370"/>
              <a:ext cx="1797348" cy="9566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srgbClr val="C00000"/>
                  </a:solidFill>
                </a:rPr>
                <a:t>Пальчиковая гимнастика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4584" name="Группа 25"/>
          <p:cNvGrpSpPr>
            <a:grpSpLocks/>
          </p:cNvGrpSpPr>
          <p:nvPr/>
        </p:nvGrpSpPr>
        <p:grpSpPr bwMode="auto">
          <a:xfrm>
            <a:off x="6588125" y="2997200"/>
            <a:ext cx="2066925" cy="1350963"/>
            <a:chOff x="6505958" y="2496911"/>
            <a:chExt cx="2066601" cy="1350764"/>
          </a:xfrm>
        </p:grpSpPr>
        <p:sp>
          <p:nvSpPr>
            <p:cNvPr id="27" name="Овал 26"/>
            <p:cNvSpPr/>
            <p:nvPr/>
          </p:nvSpPr>
          <p:spPr>
            <a:xfrm>
              <a:off x="6505958" y="2496911"/>
              <a:ext cx="2066601" cy="1350764"/>
            </a:xfrm>
            <a:prstGeom prst="ellipse">
              <a:avLst/>
            </a:prstGeom>
            <a:solidFill>
              <a:srgbClr val="92D050"/>
            </a:solidFill>
            <a:ln w="44450"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Овал 4"/>
            <p:cNvSpPr/>
            <p:nvPr/>
          </p:nvSpPr>
          <p:spPr>
            <a:xfrm>
              <a:off x="6809123" y="2695320"/>
              <a:ext cx="1460271" cy="9539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srgbClr val="C00000"/>
                  </a:solidFill>
                </a:rPr>
                <a:t>Психогим-настика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4585" name="Группа 28"/>
          <p:cNvGrpSpPr>
            <a:grpSpLocks/>
          </p:cNvGrpSpPr>
          <p:nvPr/>
        </p:nvGrpSpPr>
        <p:grpSpPr bwMode="auto">
          <a:xfrm>
            <a:off x="4787900" y="4652963"/>
            <a:ext cx="2214563" cy="1350962"/>
            <a:chOff x="4789766" y="4513139"/>
            <a:chExt cx="2215010" cy="1350764"/>
          </a:xfrm>
        </p:grpSpPr>
        <p:sp>
          <p:nvSpPr>
            <p:cNvPr id="30" name="Овал 29"/>
            <p:cNvSpPr/>
            <p:nvPr/>
          </p:nvSpPr>
          <p:spPr>
            <a:xfrm>
              <a:off x="4789766" y="4513139"/>
              <a:ext cx="2215010" cy="1350764"/>
            </a:xfrm>
            <a:prstGeom prst="ellipse">
              <a:avLst/>
            </a:prstGeom>
            <a:solidFill>
              <a:srgbClr val="92D050"/>
            </a:solidFill>
            <a:ln w="44450"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Овал 4"/>
            <p:cNvSpPr/>
            <p:nvPr/>
          </p:nvSpPr>
          <p:spPr>
            <a:xfrm>
              <a:off x="5113681" y="4711547"/>
              <a:ext cx="1567179" cy="9539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srgbClr val="C00000"/>
                  </a:solidFill>
                </a:rPr>
                <a:t>Дыхательная гимнастика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 descr="сдор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3492500" y="10525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2268538" y="404813"/>
            <a:ext cx="47593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latin typeface="Times New Roman" pitchFamily="18" charset="0"/>
              </a:rPr>
              <a:t>Речь с движением</a:t>
            </a:r>
            <a:endParaRPr lang="ru-RU" sz="4400">
              <a:latin typeface="Times New Roman" pitchFamily="18" charset="0"/>
            </a:endParaRPr>
          </a:p>
        </p:txBody>
      </p:sp>
      <p:pic>
        <p:nvPicPr>
          <p:cNvPr id="1026" name="Picture 2" descr="C:\Documents and Settings\Loner-XP\Рабочий стол\фото для мо\100_2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124744"/>
            <a:ext cx="4386882" cy="32906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Овал 5"/>
          <p:cNvSpPr/>
          <p:nvPr/>
        </p:nvSpPr>
        <p:spPr>
          <a:xfrm>
            <a:off x="0" y="3141663"/>
            <a:ext cx="2428875" cy="2143125"/>
          </a:xfrm>
          <a:prstGeom prst="ellipse">
            <a:avLst/>
          </a:prstGeom>
          <a:solidFill>
            <a:srgbClr val="EEF1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стимулирует развитие речи</a:t>
            </a:r>
          </a:p>
        </p:txBody>
      </p:sp>
      <p:sp>
        <p:nvSpPr>
          <p:cNvPr id="7" name="Овал 6"/>
          <p:cNvSpPr/>
          <p:nvPr/>
        </p:nvSpPr>
        <p:spPr>
          <a:xfrm>
            <a:off x="1476375" y="4714875"/>
            <a:ext cx="2428875" cy="2143125"/>
          </a:xfrm>
          <a:prstGeom prst="ellipse">
            <a:avLst/>
          </a:prstGeom>
          <a:solidFill>
            <a:srgbClr val="EEF1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развивает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пространст-венное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мышление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140200" y="4714875"/>
            <a:ext cx="2428875" cy="2143125"/>
          </a:xfrm>
          <a:prstGeom prst="ellipse">
            <a:avLst/>
          </a:prstGeom>
          <a:solidFill>
            <a:srgbClr val="EEF1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развивает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внимание, воображение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286500" y="3933825"/>
            <a:ext cx="2857500" cy="2143125"/>
          </a:xfrm>
          <a:prstGeom prst="ellipse">
            <a:avLst/>
          </a:prstGeom>
          <a:solidFill>
            <a:srgbClr val="EEF1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воспитывает быстроту реакции и эмоциональную выразительность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 descr="сдор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1908175" y="333375"/>
            <a:ext cx="616585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</a:rPr>
              <a:t>Пальчиковая гимнастика</a:t>
            </a:r>
            <a:endParaRPr lang="ru-RU" sz="4000">
              <a:latin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0" y="4714875"/>
            <a:ext cx="2428875" cy="21431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стимулирует действие речевых зон коры головного мозга детей</a:t>
            </a:r>
          </a:p>
        </p:txBody>
      </p:sp>
      <p:sp>
        <p:nvSpPr>
          <p:cNvPr id="5" name="Овал 4"/>
          <p:cNvSpPr/>
          <p:nvPr/>
        </p:nvSpPr>
        <p:spPr>
          <a:xfrm>
            <a:off x="2357438" y="4786313"/>
            <a:ext cx="2357437" cy="207168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совершенст-вует внимание и память</a:t>
            </a:r>
          </a:p>
        </p:txBody>
      </p:sp>
      <p:sp>
        <p:nvSpPr>
          <p:cNvPr id="6" name="Овал 5"/>
          <p:cNvSpPr/>
          <p:nvPr/>
        </p:nvSpPr>
        <p:spPr>
          <a:xfrm>
            <a:off x="4572000" y="4786313"/>
            <a:ext cx="2357438" cy="207168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формирует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ассоциатив-но-образное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мышление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786563" y="4857750"/>
            <a:ext cx="2357437" cy="20002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облегчает будущим школьникам усвоение навыков письма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" descr="сдор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Прямоугольник 2"/>
          <p:cNvSpPr>
            <a:spLocks noChangeArrowheads="1"/>
          </p:cNvSpPr>
          <p:nvPr/>
        </p:nvSpPr>
        <p:spPr bwMode="auto">
          <a:xfrm>
            <a:off x="2627313" y="404813"/>
            <a:ext cx="4346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</a:rPr>
              <a:t>Психогимнастика</a:t>
            </a:r>
            <a:endParaRPr lang="ru-RU" sz="4000">
              <a:latin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0" y="4071938"/>
            <a:ext cx="2428875" cy="214312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снятие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эмоциональ-ного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напряжения </a:t>
            </a:r>
          </a:p>
        </p:txBody>
      </p:sp>
      <p:sp>
        <p:nvSpPr>
          <p:cNvPr id="5" name="Овал 4"/>
          <p:cNvSpPr/>
          <p:nvPr/>
        </p:nvSpPr>
        <p:spPr>
          <a:xfrm>
            <a:off x="2000250" y="4714875"/>
            <a:ext cx="2714625" cy="214312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обучение уме-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нию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изображать  выразительно и эмоционально отдельные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эмо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ции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, движения</a:t>
            </a:r>
          </a:p>
        </p:txBody>
      </p:sp>
      <p:sp>
        <p:nvSpPr>
          <p:cNvPr id="6" name="Овал 5"/>
          <p:cNvSpPr/>
          <p:nvPr/>
        </p:nvSpPr>
        <p:spPr>
          <a:xfrm>
            <a:off x="4357688" y="4714875"/>
            <a:ext cx="2643187" cy="214312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коррекция настроения и отдельных черт характера </a:t>
            </a:r>
          </a:p>
        </p:txBody>
      </p:sp>
      <p:sp>
        <p:nvSpPr>
          <p:cNvPr id="7" name="Овал 6"/>
          <p:cNvSpPr/>
          <p:nvPr/>
        </p:nvSpPr>
        <p:spPr>
          <a:xfrm>
            <a:off x="6715125" y="4071938"/>
            <a:ext cx="2428875" cy="214312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обучение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ауто-релаксации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0" name="Picture 2" descr="C:\Documents and Settings\Loner-XP\Рабочий стол\фото для мо\100_33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980728"/>
            <a:ext cx="4746923" cy="35607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" descr="сдор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Прямоугольник 2"/>
          <p:cNvSpPr>
            <a:spLocks noChangeArrowheads="1"/>
          </p:cNvSpPr>
          <p:nvPr/>
        </p:nvSpPr>
        <p:spPr bwMode="auto">
          <a:xfrm>
            <a:off x="1835150" y="333375"/>
            <a:ext cx="617378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</a:rPr>
              <a:t>Дыхательная гимнастика</a:t>
            </a:r>
            <a:endParaRPr lang="ru-RU" sz="4000">
              <a:latin typeface="Times New Roman" pitchFamily="18" charset="0"/>
            </a:endParaRPr>
          </a:p>
        </p:txBody>
      </p:sp>
      <p:pic>
        <p:nvPicPr>
          <p:cNvPr id="3074" name="Picture 2" descr="C:\Documents and Settings\Loner-XP\Рабочий стол\фото для мо\DSCN0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908720"/>
            <a:ext cx="4367808" cy="327585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Овал 4"/>
          <p:cNvSpPr/>
          <p:nvPr/>
        </p:nvSpPr>
        <p:spPr>
          <a:xfrm>
            <a:off x="357188" y="4786313"/>
            <a:ext cx="2928937" cy="1643062"/>
          </a:xfrm>
          <a:prstGeom prst="ellipse">
            <a:avLst/>
          </a:prstGeom>
          <a:solidFill>
            <a:srgbClr val="DCFD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корректирует нарушения речевого дыхания </a:t>
            </a:r>
          </a:p>
        </p:txBody>
      </p:sp>
      <p:sp>
        <p:nvSpPr>
          <p:cNvPr id="6" name="Овал 5"/>
          <p:cNvSpPr/>
          <p:nvPr/>
        </p:nvSpPr>
        <p:spPr>
          <a:xfrm>
            <a:off x="3143250" y="5000625"/>
            <a:ext cx="3000375" cy="1857375"/>
          </a:xfrm>
          <a:prstGeom prst="ellipse">
            <a:avLst/>
          </a:prstGeom>
          <a:solidFill>
            <a:srgbClr val="DCFD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помогает выработать диафрагмальное дыхание </a:t>
            </a:r>
          </a:p>
        </p:txBody>
      </p:sp>
      <p:sp>
        <p:nvSpPr>
          <p:cNvPr id="7" name="Овал 6"/>
          <p:cNvSpPr/>
          <p:nvPr/>
        </p:nvSpPr>
        <p:spPr>
          <a:xfrm>
            <a:off x="6000750" y="4572000"/>
            <a:ext cx="2928938" cy="1857375"/>
          </a:xfrm>
          <a:prstGeom prst="ellipse">
            <a:avLst/>
          </a:prstGeom>
          <a:solidFill>
            <a:srgbClr val="DCFD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помогает  выработать силу и правильное распределение выдоха.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613</Words>
  <Application>Microsoft Office PowerPoint</Application>
  <PresentationFormat>Экран (4:3)</PresentationFormat>
  <Paragraphs>81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Times New Roman</vt:lpstr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Loner-XP</dc:creator>
  <cp:lastModifiedBy>User</cp:lastModifiedBy>
  <cp:revision>33</cp:revision>
  <dcterms:created xsi:type="dcterms:W3CDTF">2014-09-11T03:42:45Z</dcterms:created>
  <dcterms:modified xsi:type="dcterms:W3CDTF">2015-09-10T11:32:13Z</dcterms:modified>
</cp:coreProperties>
</file>